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 id="2147483723" r:id="rId2"/>
  </p:sldMasterIdLst>
  <p:notesMasterIdLst>
    <p:notesMasterId r:id="rId41"/>
  </p:notesMasterIdLst>
  <p:handoutMasterIdLst>
    <p:handoutMasterId r:id="rId42"/>
  </p:handoutMasterIdLst>
  <p:sldIdLst>
    <p:sldId id="335" r:id="rId3"/>
    <p:sldId id="337" r:id="rId4"/>
    <p:sldId id="339" r:id="rId5"/>
    <p:sldId id="340" r:id="rId6"/>
    <p:sldId id="341" r:id="rId7"/>
    <p:sldId id="344" r:id="rId8"/>
    <p:sldId id="345" r:id="rId9"/>
    <p:sldId id="346" r:id="rId10"/>
    <p:sldId id="347" r:id="rId11"/>
    <p:sldId id="348" r:id="rId12"/>
    <p:sldId id="364" r:id="rId13"/>
    <p:sldId id="366" r:id="rId14"/>
    <p:sldId id="349" r:id="rId15"/>
    <p:sldId id="392" r:id="rId16"/>
    <p:sldId id="350" r:id="rId17"/>
    <p:sldId id="374" r:id="rId18"/>
    <p:sldId id="373" r:id="rId19"/>
    <p:sldId id="375" r:id="rId20"/>
    <p:sldId id="376" r:id="rId21"/>
    <p:sldId id="386" r:id="rId22"/>
    <p:sldId id="381" r:id="rId23"/>
    <p:sldId id="382" r:id="rId24"/>
    <p:sldId id="383" r:id="rId25"/>
    <p:sldId id="384" r:id="rId26"/>
    <p:sldId id="385" r:id="rId27"/>
    <p:sldId id="388" r:id="rId28"/>
    <p:sldId id="369" r:id="rId29"/>
    <p:sldId id="368" r:id="rId30"/>
    <p:sldId id="351" r:id="rId31"/>
    <p:sldId id="352" r:id="rId32"/>
    <p:sldId id="353" r:id="rId33"/>
    <p:sldId id="354" r:id="rId34"/>
    <p:sldId id="396" r:id="rId35"/>
    <p:sldId id="398" r:id="rId36"/>
    <p:sldId id="399" r:id="rId37"/>
    <p:sldId id="400" r:id="rId38"/>
    <p:sldId id="393" r:id="rId39"/>
    <p:sldId id="394" r:id="rId40"/>
  </p:sldIdLst>
  <p:sldSz cx="9144000" cy="6858000" type="screen4x3"/>
  <p:notesSz cx="6881813" cy="9296400"/>
  <p:defaultTextStyle>
    <a:defPPr>
      <a:defRPr lang="en-US"/>
    </a:defPPr>
    <a:lvl1pPr algn="ctr" rtl="0" fontAlgn="base">
      <a:spcBef>
        <a:spcPct val="0"/>
      </a:spcBef>
      <a:spcAft>
        <a:spcPct val="0"/>
      </a:spcAft>
      <a:defRPr sz="2200" kern="1200">
        <a:solidFill>
          <a:schemeClr val="tx1"/>
        </a:solidFill>
        <a:latin typeface="Arial" charset="0"/>
        <a:ea typeface="+mn-ea"/>
        <a:cs typeface="Arial" charset="0"/>
      </a:defRPr>
    </a:lvl1pPr>
    <a:lvl2pPr marL="457200" algn="ctr" rtl="0" fontAlgn="base">
      <a:spcBef>
        <a:spcPct val="0"/>
      </a:spcBef>
      <a:spcAft>
        <a:spcPct val="0"/>
      </a:spcAft>
      <a:defRPr sz="2200" kern="1200">
        <a:solidFill>
          <a:schemeClr val="tx1"/>
        </a:solidFill>
        <a:latin typeface="Arial" charset="0"/>
        <a:ea typeface="+mn-ea"/>
        <a:cs typeface="Arial" charset="0"/>
      </a:defRPr>
    </a:lvl2pPr>
    <a:lvl3pPr marL="914400" algn="ctr" rtl="0" fontAlgn="base">
      <a:spcBef>
        <a:spcPct val="0"/>
      </a:spcBef>
      <a:spcAft>
        <a:spcPct val="0"/>
      </a:spcAft>
      <a:defRPr sz="2200" kern="1200">
        <a:solidFill>
          <a:schemeClr val="tx1"/>
        </a:solidFill>
        <a:latin typeface="Arial" charset="0"/>
        <a:ea typeface="+mn-ea"/>
        <a:cs typeface="Arial" charset="0"/>
      </a:defRPr>
    </a:lvl3pPr>
    <a:lvl4pPr marL="1371600" algn="ctr" rtl="0" fontAlgn="base">
      <a:spcBef>
        <a:spcPct val="0"/>
      </a:spcBef>
      <a:spcAft>
        <a:spcPct val="0"/>
      </a:spcAft>
      <a:defRPr sz="2200" kern="1200">
        <a:solidFill>
          <a:schemeClr val="tx1"/>
        </a:solidFill>
        <a:latin typeface="Arial" charset="0"/>
        <a:ea typeface="+mn-ea"/>
        <a:cs typeface="Arial" charset="0"/>
      </a:defRPr>
    </a:lvl4pPr>
    <a:lvl5pPr marL="1828800" algn="ctr" rtl="0" fontAlgn="base">
      <a:spcBef>
        <a:spcPct val="0"/>
      </a:spcBef>
      <a:spcAft>
        <a:spcPct val="0"/>
      </a:spcAft>
      <a:defRPr sz="2200" kern="1200">
        <a:solidFill>
          <a:schemeClr val="tx1"/>
        </a:solidFill>
        <a:latin typeface="Arial" charset="0"/>
        <a:ea typeface="+mn-ea"/>
        <a:cs typeface="Arial" charset="0"/>
      </a:defRPr>
    </a:lvl5pPr>
    <a:lvl6pPr marL="2286000" algn="l" defTabSz="914400" rtl="0" eaLnBrk="1" latinLnBrk="0" hangingPunct="1">
      <a:defRPr sz="2200" kern="1200">
        <a:solidFill>
          <a:schemeClr val="tx1"/>
        </a:solidFill>
        <a:latin typeface="Arial" charset="0"/>
        <a:ea typeface="+mn-ea"/>
        <a:cs typeface="Arial" charset="0"/>
      </a:defRPr>
    </a:lvl6pPr>
    <a:lvl7pPr marL="2743200" algn="l" defTabSz="914400" rtl="0" eaLnBrk="1" latinLnBrk="0" hangingPunct="1">
      <a:defRPr sz="2200" kern="1200">
        <a:solidFill>
          <a:schemeClr val="tx1"/>
        </a:solidFill>
        <a:latin typeface="Arial" charset="0"/>
        <a:ea typeface="+mn-ea"/>
        <a:cs typeface="Arial" charset="0"/>
      </a:defRPr>
    </a:lvl7pPr>
    <a:lvl8pPr marL="3200400" algn="l" defTabSz="914400" rtl="0" eaLnBrk="1" latinLnBrk="0" hangingPunct="1">
      <a:defRPr sz="2200" kern="1200">
        <a:solidFill>
          <a:schemeClr val="tx1"/>
        </a:solidFill>
        <a:latin typeface="Arial" charset="0"/>
        <a:ea typeface="+mn-ea"/>
        <a:cs typeface="Arial" charset="0"/>
      </a:defRPr>
    </a:lvl8pPr>
    <a:lvl9pPr marL="3657600" algn="l" defTabSz="914400" rtl="0" eaLnBrk="1" latinLnBrk="0" hangingPunct="1">
      <a:defRPr sz="22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a:srgbClr val="FFFF66"/>
    <a:srgbClr val="FFFF99"/>
    <a:srgbClr val="CCFFFF"/>
    <a:srgbClr val="33CC33"/>
    <a:srgbClr val="99CCFF"/>
    <a:srgbClr val="99FF66"/>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24" autoAdjust="0"/>
    <p:restoredTop sz="94450" autoAdjust="0"/>
  </p:normalViewPr>
  <p:slideViewPr>
    <p:cSldViewPr snapToGrid="0">
      <p:cViewPr>
        <p:scale>
          <a:sx n="90" d="100"/>
          <a:sy n="90" d="100"/>
        </p:scale>
        <p:origin x="-702" y="-30"/>
      </p:cViewPr>
      <p:guideLst>
        <p:guide orient="horz" pos="2111"/>
        <p:guide pos="5759"/>
      </p:guideLst>
    </p:cSldViewPr>
  </p:slideViewPr>
  <p:outlineViewPr>
    <p:cViewPr>
      <p:scale>
        <a:sx n="33" d="100"/>
        <a:sy n="33" d="100"/>
      </p:scale>
      <p:origin x="0" y="0"/>
    </p:cViewPr>
  </p:outlineViewPr>
  <p:notesTextViewPr>
    <p:cViewPr>
      <p:scale>
        <a:sx n="75" d="100"/>
        <a:sy n="75" d="100"/>
      </p:scale>
      <p:origin x="0" y="0"/>
    </p:cViewPr>
  </p:notesTextViewPr>
  <p:sorterViewPr>
    <p:cViewPr>
      <p:scale>
        <a:sx n="75" d="100"/>
        <a:sy n="75" d="100"/>
      </p:scale>
      <p:origin x="0" y="0"/>
    </p:cViewPr>
  </p:sorterViewPr>
  <p:notesViewPr>
    <p:cSldViewPr snapToGrid="0">
      <p:cViewPr varScale="1">
        <p:scale>
          <a:sx n="76" d="100"/>
          <a:sy n="76" d="100"/>
        </p:scale>
        <p:origin x="-2070" y="-102"/>
      </p:cViewPr>
      <p:guideLst>
        <p:guide orient="horz" pos="2928"/>
        <p:guide pos="2168"/>
      </p:guideLst>
    </p:cSldViewPr>
  </p:notesViewPr>
  <p:gridSpacing cx="75895" cy="7589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62" name="Rectangle 2"/>
          <p:cNvSpPr>
            <a:spLocks noGrp="1" noChangeArrowheads="1"/>
          </p:cNvSpPr>
          <p:nvPr>
            <p:ph type="hdr" sz="quarter"/>
          </p:nvPr>
        </p:nvSpPr>
        <p:spPr bwMode="auto">
          <a:xfrm>
            <a:off x="0" y="0"/>
            <a:ext cx="2982913" cy="466725"/>
          </a:xfrm>
          <a:prstGeom prst="rect">
            <a:avLst/>
          </a:prstGeom>
          <a:noFill/>
          <a:ln w="9525">
            <a:noFill/>
            <a:miter lim="800000"/>
            <a:headEnd/>
            <a:tailEnd/>
          </a:ln>
          <a:effectLst/>
        </p:spPr>
        <p:txBody>
          <a:bodyPr vert="horz" wrap="square" lIns="91348" tIns="45674" rIns="91348" bIns="45674" numCol="1" anchor="t" anchorCtr="0" compatLnSpc="1">
            <a:prstTxWarp prst="textNoShape">
              <a:avLst/>
            </a:prstTxWarp>
          </a:bodyPr>
          <a:lstStyle>
            <a:lvl1pPr algn="l" defTabSz="911225">
              <a:defRPr sz="1200">
                <a:latin typeface="Arial" pitchFamily="34" charset="0"/>
                <a:cs typeface="Arial" pitchFamily="34" charset="0"/>
              </a:defRPr>
            </a:lvl1pPr>
          </a:lstStyle>
          <a:p>
            <a:pPr>
              <a:defRPr/>
            </a:pPr>
            <a:endParaRPr lang="en-US"/>
          </a:p>
        </p:txBody>
      </p:sp>
      <p:sp>
        <p:nvSpPr>
          <p:cNvPr id="194563" name="Rectangle 3"/>
          <p:cNvSpPr>
            <a:spLocks noGrp="1" noChangeArrowheads="1"/>
          </p:cNvSpPr>
          <p:nvPr>
            <p:ph type="dt" sz="quarter" idx="1"/>
          </p:nvPr>
        </p:nvSpPr>
        <p:spPr bwMode="auto">
          <a:xfrm>
            <a:off x="3897313" y="0"/>
            <a:ext cx="2982912" cy="466725"/>
          </a:xfrm>
          <a:prstGeom prst="rect">
            <a:avLst/>
          </a:prstGeom>
          <a:noFill/>
          <a:ln w="9525">
            <a:noFill/>
            <a:miter lim="800000"/>
            <a:headEnd/>
            <a:tailEnd/>
          </a:ln>
          <a:effectLst/>
        </p:spPr>
        <p:txBody>
          <a:bodyPr vert="horz" wrap="square" lIns="91348" tIns="45674" rIns="91348" bIns="45674" numCol="1" anchor="t" anchorCtr="0" compatLnSpc="1">
            <a:prstTxWarp prst="textNoShape">
              <a:avLst/>
            </a:prstTxWarp>
          </a:bodyPr>
          <a:lstStyle>
            <a:lvl1pPr algn="r" defTabSz="911225">
              <a:defRPr sz="1200">
                <a:latin typeface="Arial" pitchFamily="34" charset="0"/>
                <a:cs typeface="Arial" pitchFamily="34" charset="0"/>
              </a:defRPr>
            </a:lvl1pPr>
          </a:lstStyle>
          <a:p>
            <a:pPr>
              <a:defRPr/>
            </a:pPr>
            <a:endParaRPr lang="en-US"/>
          </a:p>
        </p:txBody>
      </p:sp>
      <p:sp>
        <p:nvSpPr>
          <p:cNvPr id="194564" name="Rectangle 4"/>
          <p:cNvSpPr>
            <a:spLocks noGrp="1" noChangeArrowheads="1"/>
          </p:cNvSpPr>
          <p:nvPr>
            <p:ph type="ftr" sz="quarter" idx="2"/>
          </p:nvPr>
        </p:nvSpPr>
        <p:spPr bwMode="auto">
          <a:xfrm>
            <a:off x="0" y="8828088"/>
            <a:ext cx="2982913" cy="466725"/>
          </a:xfrm>
          <a:prstGeom prst="rect">
            <a:avLst/>
          </a:prstGeom>
          <a:noFill/>
          <a:ln w="9525">
            <a:noFill/>
            <a:miter lim="800000"/>
            <a:headEnd/>
            <a:tailEnd/>
          </a:ln>
          <a:effectLst/>
        </p:spPr>
        <p:txBody>
          <a:bodyPr vert="horz" wrap="square" lIns="91348" tIns="45674" rIns="91348" bIns="45674" numCol="1" anchor="b" anchorCtr="0" compatLnSpc="1">
            <a:prstTxWarp prst="textNoShape">
              <a:avLst/>
            </a:prstTxWarp>
          </a:bodyPr>
          <a:lstStyle>
            <a:lvl1pPr algn="l" defTabSz="911225">
              <a:defRPr sz="1200">
                <a:latin typeface="Arial" pitchFamily="34" charset="0"/>
                <a:cs typeface="Arial" pitchFamily="34" charset="0"/>
              </a:defRPr>
            </a:lvl1pPr>
          </a:lstStyle>
          <a:p>
            <a:pPr>
              <a:defRPr/>
            </a:pPr>
            <a:endParaRPr lang="en-US"/>
          </a:p>
        </p:txBody>
      </p:sp>
      <p:sp>
        <p:nvSpPr>
          <p:cNvPr id="194565" name="Rectangle 5"/>
          <p:cNvSpPr>
            <a:spLocks noGrp="1" noChangeArrowheads="1"/>
          </p:cNvSpPr>
          <p:nvPr>
            <p:ph type="sldNum" sz="quarter" idx="3"/>
          </p:nvPr>
        </p:nvSpPr>
        <p:spPr bwMode="auto">
          <a:xfrm>
            <a:off x="3897313" y="8828088"/>
            <a:ext cx="2982912" cy="466725"/>
          </a:xfrm>
          <a:prstGeom prst="rect">
            <a:avLst/>
          </a:prstGeom>
          <a:noFill/>
          <a:ln w="9525">
            <a:noFill/>
            <a:miter lim="800000"/>
            <a:headEnd/>
            <a:tailEnd/>
          </a:ln>
          <a:effectLst/>
        </p:spPr>
        <p:txBody>
          <a:bodyPr vert="horz" wrap="square" lIns="91348" tIns="45674" rIns="91348" bIns="45674" numCol="1" anchor="b" anchorCtr="0" compatLnSpc="1">
            <a:prstTxWarp prst="textNoShape">
              <a:avLst/>
            </a:prstTxWarp>
          </a:bodyPr>
          <a:lstStyle>
            <a:lvl1pPr algn="r" defTabSz="911225">
              <a:defRPr sz="900">
                <a:latin typeface="Arial" pitchFamily="34" charset="0"/>
                <a:cs typeface="Arial" pitchFamily="34" charset="0"/>
              </a:defRPr>
            </a:lvl1pPr>
          </a:lstStyle>
          <a:p>
            <a:pPr>
              <a:defRPr/>
            </a:pPr>
            <a:fld id="{E6B58DDC-921F-4C3E-8FEC-893593DD000D}" type="slidenum">
              <a:rPr lang="en-US"/>
              <a:pPr>
                <a:defRPr/>
              </a:pPr>
              <a:t>‹#›</a:t>
            </a:fld>
            <a:endParaRPr lang="en-US"/>
          </a:p>
        </p:txBody>
      </p:sp>
    </p:spTree>
    <p:extLst>
      <p:ext uri="{BB962C8B-B14F-4D97-AF65-F5344CB8AC3E}">
        <p14:creationId xmlns:p14="http://schemas.microsoft.com/office/powerpoint/2010/main" val="24824767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bwMode="auto">
          <a:xfrm>
            <a:off x="0" y="0"/>
            <a:ext cx="2982913" cy="466725"/>
          </a:xfrm>
          <a:prstGeom prst="rect">
            <a:avLst/>
          </a:prstGeom>
          <a:noFill/>
          <a:ln w="9525">
            <a:noFill/>
            <a:miter lim="800000"/>
            <a:headEnd/>
            <a:tailEnd/>
          </a:ln>
          <a:effectLst/>
        </p:spPr>
        <p:txBody>
          <a:bodyPr vert="horz" wrap="square" lIns="91348" tIns="45674" rIns="91348" bIns="45674" numCol="1" anchor="t" anchorCtr="0" compatLnSpc="1">
            <a:prstTxWarp prst="textNoShape">
              <a:avLst/>
            </a:prstTxWarp>
          </a:bodyPr>
          <a:lstStyle>
            <a:lvl1pPr algn="l" defTabSz="911225">
              <a:defRPr sz="1200">
                <a:latin typeface="Arial" pitchFamily="34" charset="0"/>
                <a:cs typeface="Arial" pitchFamily="34" charset="0"/>
              </a:defRPr>
            </a:lvl1pPr>
          </a:lstStyle>
          <a:p>
            <a:pPr>
              <a:defRPr/>
            </a:pPr>
            <a:endParaRPr lang="en-US"/>
          </a:p>
        </p:txBody>
      </p:sp>
      <p:sp>
        <p:nvSpPr>
          <p:cNvPr id="71683" name="Rectangle 3"/>
          <p:cNvSpPr>
            <a:spLocks noGrp="1" noChangeArrowheads="1"/>
          </p:cNvSpPr>
          <p:nvPr>
            <p:ph type="dt" idx="1"/>
          </p:nvPr>
        </p:nvSpPr>
        <p:spPr bwMode="auto">
          <a:xfrm>
            <a:off x="3897313" y="0"/>
            <a:ext cx="2982912" cy="466725"/>
          </a:xfrm>
          <a:prstGeom prst="rect">
            <a:avLst/>
          </a:prstGeom>
          <a:noFill/>
          <a:ln w="9525">
            <a:noFill/>
            <a:miter lim="800000"/>
            <a:headEnd/>
            <a:tailEnd/>
          </a:ln>
          <a:effectLst/>
        </p:spPr>
        <p:txBody>
          <a:bodyPr vert="horz" wrap="square" lIns="91348" tIns="45674" rIns="91348" bIns="45674" numCol="1" anchor="t" anchorCtr="0" compatLnSpc="1">
            <a:prstTxWarp prst="textNoShape">
              <a:avLst/>
            </a:prstTxWarp>
          </a:bodyPr>
          <a:lstStyle>
            <a:lvl1pPr algn="r" defTabSz="911225">
              <a:defRPr sz="1200">
                <a:latin typeface="Arial" pitchFamily="34" charset="0"/>
                <a:cs typeface="Arial" pitchFamily="34" charset="0"/>
              </a:defRPr>
            </a:lvl1pPr>
          </a:lstStyle>
          <a:p>
            <a:pPr>
              <a:defRPr/>
            </a:pPr>
            <a:endParaRPr lang="en-US"/>
          </a:p>
        </p:txBody>
      </p:sp>
      <p:sp>
        <p:nvSpPr>
          <p:cNvPr id="9220" name="Rectangle 4"/>
          <p:cNvSpPr>
            <a:spLocks noGrp="1" noRot="1" noChangeAspect="1" noChangeArrowheads="1" noTextEdit="1"/>
          </p:cNvSpPr>
          <p:nvPr>
            <p:ph type="sldImg" idx="2"/>
          </p:nvPr>
        </p:nvSpPr>
        <p:spPr bwMode="auto">
          <a:xfrm>
            <a:off x="1116013" y="695325"/>
            <a:ext cx="4649787" cy="34877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5" name="Rectangle 5"/>
          <p:cNvSpPr>
            <a:spLocks noGrp="1" noChangeArrowheads="1"/>
          </p:cNvSpPr>
          <p:nvPr>
            <p:ph type="body" sz="quarter" idx="3"/>
          </p:nvPr>
        </p:nvSpPr>
        <p:spPr bwMode="auto">
          <a:xfrm>
            <a:off x="688975" y="4416425"/>
            <a:ext cx="5503863" cy="4184650"/>
          </a:xfrm>
          <a:prstGeom prst="rect">
            <a:avLst/>
          </a:prstGeom>
          <a:noFill/>
          <a:ln w="9525">
            <a:noFill/>
            <a:miter lim="800000"/>
            <a:headEnd/>
            <a:tailEnd/>
          </a:ln>
          <a:effectLst/>
        </p:spPr>
        <p:txBody>
          <a:bodyPr vert="horz" wrap="square" lIns="91348" tIns="45674" rIns="91348" bIns="4567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686" name="Rectangle 6"/>
          <p:cNvSpPr>
            <a:spLocks noGrp="1" noChangeArrowheads="1"/>
          </p:cNvSpPr>
          <p:nvPr>
            <p:ph type="ftr" sz="quarter" idx="4"/>
          </p:nvPr>
        </p:nvSpPr>
        <p:spPr bwMode="auto">
          <a:xfrm>
            <a:off x="0" y="8828088"/>
            <a:ext cx="2982913" cy="466725"/>
          </a:xfrm>
          <a:prstGeom prst="rect">
            <a:avLst/>
          </a:prstGeom>
          <a:noFill/>
          <a:ln w="9525">
            <a:noFill/>
            <a:miter lim="800000"/>
            <a:headEnd/>
            <a:tailEnd/>
          </a:ln>
          <a:effectLst/>
        </p:spPr>
        <p:txBody>
          <a:bodyPr vert="horz" wrap="square" lIns="91348" tIns="45674" rIns="91348" bIns="45674" numCol="1" anchor="b" anchorCtr="0" compatLnSpc="1">
            <a:prstTxWarp prst="textNoShape">
              <a:avLst/>
            </a:prstTxWarp>
          </a:bodyPr>
          <a:lstStyle>
            <a:lvl1pPr algn="l" defTabSz="911225">
              <a:defRPr sz="1200">
                <a:latin typeface="Arial" pitchFamily="34" charset="0"/>
                <a:cs typeface="Arial" pitchFamily="34" charset="0"/>
              </a:defRPr>
            </a:lvl1pPr>
          </a:lstStyle>
          <a:p>
            <a:pPr>
              <a:defRPr/>
            </a:pPr>
            <a:endParaRPr lang="en-US"/>
          </a:p>
        </p:txBody>
      </p:sp>
      <p:sp>
        <p:nvSpPr>
          <p:cNvPr id="71687" name="Rectangle 7"/>
          <p:cNvSpPr>
            <a:spLocks noGrp="1" noChangeArrowheads="1"/>
          </p:cNvSpPr>
          <p:nvPr>
            <p:ph type="sldNum" sz="quarter" idx="5"/>
          </p:nvPr>
        </p:nvSpPr>
        <p:spPr bwMode="auto">
          <a:xfrm>
            <a:off x="3897313" y="8828088"/>
            <a:ext cx="2982912" cy="466725"/>
          </a:xfrm>
          <a:prstGeom prst="rect">
            <a:avLst/>
          </a:prstGeom>
          <a:noFill/>
          <a:ln w="9525">
            <a:noFill/>
            <a:miter lim="800000"/>
            <a:headEnd/>
            <a:tailEnd/>
          </a:ln>
          <a:effectLst/>
        </p:spPr>
        <p:txBody>
          <a:bodyPr vert="horz" wrap="square" lIns="91348" tIns="45674" rIns="91348" bIns="45674" numCol="1" anchor="b" anchorCtr="0" compatLnSpc="1">
            <a:prstTxWarp prst="textNoShape">
              <a:avLst/>
            </a:prstTxWarp>
          </a:bodyPr>
          <a:lstStyle>
            <a:lvl1pPr algn="r" defTabSz="911225">
              <a:defRPr sz="1200">
                <a:latin typeface="Arial" pitchFamily="34" charset="0"/>
                <a:cs typeface="Arial" pitchFamily="34" charset="0"/>
              </a:defRPr>
            </a:lvl1pPr>
          </a:lstStyle>
          <a:p>
            <a:pPr>
              <a:defRPr/>
            </a:pPr>
            <a:fld id="{4A7690B0-88CE-48EB-B7AF-D59B9BF35F53}" type="slidenum">
              <a:rPr lang="en-US"/>
              <a:pPr>
                <a:defRPr/>
              </a:pPr>
              <a:t>‹#›</a:t>
            </a:fld>
            <a:endParaRPr lang="en-US"/>
          </a:p>
        </p:txBody>
      </p:sp>
    </p:spTree>
    <p:extLst>
      <p:ext uri="{BB962C8B-B14F-4D97-AF65-F5344CB8AC3E}">
        <p14:creationId xmlns:p14="http://schemas.microsoft.com/office/powerpoint/2010/main" val="27194345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48F04A0-03D9-45A8-92CB-418139CFF457}" type="slidenum">
              <a:rPr lang="en-US" smtClean="0"/>
              <a:pPr>
                <a:defRPr/>
              </a:pPr>
              <a:t>3</a:t>
            </a:fld>
            <a:endParaRPr lang="en-US"/>
          </a:p>
        </p:txBody>
      </p:sp>
    </p:spTree>
    <p:extLst>
      <p:ext uri="{BB962C8B-B14F-4D97-AF65-F5344CB8AC3E}">
        <p14:creationId xmlns:p14="http://schemas.microsoft.com/office/powerpoint/2010/main" val="322565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48F04A0-03D9-45A8-92CB-418139CFF457}" type="slidenum">
              <a:rPr lang="en-US" smtClean="0"/>
              <a:pPr>
                <a:defRPr/>
              </a:pPr>
              <a:t>18</a:t>
            </a:fld>
            <a:endParaRPr lang="en-US"/>
          </a:p>
        </p:txBody>
      </p:sp>
    </p:spTree>
    <p:extLst>
      <p:ext uri="{BB962C8B-B14F-4D97-AF65-F5344CB8AC3E}">
        <p14:creationId xmlns:p14="http://schemas.microsoft.com/office/powerpoint/2010/main" val="39140426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48F04A0-03D9-45A8-92CB-418139CFF457}" type="slidenum">
              <a:rPr lang="en-US" smtClean="0"/>
              <a:pPr>
                <a:defRPr/>
              </a:pPr>
              <a:t>19</a:t>
            </a:fld>
            <a:endParaRPr lang="en-US"/>
          </a:p>
        </p:txBody>
      </p:sp>
    </p:spTree>
    <p:extLst>
      <p:ext uri="{BB962C8B-B14F-4D97-AF65-F5344CB8AC3E}">
        <p14:creationId xmlns:p14="http://schemas.microsoft.com/office/powerpoint/2010/main" val="34927006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48F04A0-03D9-45A8-92CB-418139CFF457}" type="slidenum">
              <a:rPr lang="en-US" smtClean="0"/>
              <a:pPr>
                <a:defRPr/>
              </a:pPr>
              <a:t>20</a:t>
            </a:fld>
            <a:endParaRPr lang="en-US"/>
          </a:p>
        </p:txBody>
      </p:sp>
    </p:spTree>
    <p:extLst>
      <p:ext uri="{BB962C8B-B14F-4D97-AF65-F5344CB8AC3E}">
        <p14:creationId xmlns:p14="http://schemas.microsoft.com/office/powerpoint/2010/main" val="13406869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48F04A0-03D9-45A8-92CB-418139CFF457}" type="slidenum">
              <a:rPr lang="en-US" smtClean="0"/>
              <a:pPr>
                <a:defRPr/>
              </a:pPr>
              <a:t>21</a:t>
            </a:fld>
            <a:endParaRPr lang="en-US"/>
          </a:p>
        </p:txBody>
      </p:sp>
    </p:spTree>
    <p:extLst>
      <p:ext uri="{BB962C8B-B14F-4D97-AF65-F5344CB8AC3E}">
        <p14:creationId xmlns:p14="http://schemas.microsoft.com/office/powerpoint/2010/main" val="888653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48F04A0-03D9-45A8-92CB-418139CFF457}" type="slidenum">
              <a:rPr lang="en-US" smtClean="0">
                <a:solidFill>
                  <a:prstClr val="black"/>
                </a:solidFill>
              </a:rPr>
              <a:pPr>
                <a:defRPr/>
              </a:pPr>
              <a:t>27</a:t>
            </a:fld>
            <a:endParaRPr lang="en-US" dirty="0">
              <a:solidFill>
                <a:prstClr val="black"/>
              </a:solidFill>
            </a:endParaRPr>
          </a:p>
        </p:txBody>
      </p:sp>
    </p:spTree>
    <p:extLst>
      <p:ext uri="{BB962C8B-B14F-4D97-AF65-F5344CB8AC3E}">
        <p14:creationId xmlns:p14="http://schemas.microsoft.com/office/powerpoint/2010/main" val="4465800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CD02832-BA54-4B7E-B21D-42861DBB5A6F}" type="slidenum">
              <a:rPr lang="en-US" smtClean="0">
                <a:solidFill>
                  <a:prstClr val="black"/>
                </a:solidFill>
              </a:rPr>
              <a:pPr>
                <a:defRPr/>
              </a:pPr>
              <a:t>29</a:t>
            </a:fld>
            <a:endParaRPr lang="en-US" dirty="0">
              <a:solidFill>
                <a:prstClr val="black"/>
              </a:solidFill>
            </a:endParaRPr>
          </a:p>
        </p:txBody>
      </p:sp>
    </p:spTree>
    <p:extLst>
      <p:ext uri="{BB962C8B-B14F-4D97-AF65-F5344CB8AC3E}">
        <p14:creationId xmlns:p14="http://schemas.microsoft.com/office/powerpoint/2010/main" val="33157267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CD02832-BA54-4B7E-B21D-42861DBB5A6F}" type="slidenum">
              <a:rPr lang="en-US" smtClean="0">
                <a:solidFill>
                  <a:prstClr val="black"/>
                </a:solidFill>
              </a:rPr>
              <a:pPr>
                <a:defRPr/>
              </a:pPr>
              <a:t>30</a:t>
            </a:fld>
            <a:endParaRPr lang="en-US" dirty="0">
              <a:solidFill>
                <a:prstClr val="black"/>
              </a:solidFill>
            </a:endParaRPr>
          </a:p>
        </p:txBody>
      </p:sp>
    </p:spTree>
    <p:extLst>
      <p:ext uri="{BB962C8B-B14F-4D97-AF65-F5344CB8AC3E}">
        <p14:creationId xmlns:p14="http://schemas.microsoft.com/office/powerpoint/2010/main" val="33157267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CD02832-BA54-4B7E-B21D-42861DBB5A6F}" type="slidenum">
              <a:rPr lang="en-US" smtClean="0">
                <a:solidFill>
                  <a:prstClr val="black"/>
                </a:solidFill>
              </a:rPr>
              <a:pPr>
                <a:defRPr/>
              </a:pPr>
              <a:t>31</a:t>
            </a:fld>
            <a:endParaRPr lang="en-US" dirty="0">
              <a:solidFill>
                <a:prstClr val="black"/>
              </a:solidFill>
            </a:endParaRPr>
          </a:p>
        </p:txBody>
      </p:sp>
    </p:spTree>
    <p:extLst>
      <p:ext uri="{BB962C8B-B14F-4D97-AF65-F5344CB8AC3E}">
        <p14:creationId xmlns:p14="http://schemas.microsoft.com/office/powerpoint/2010/main" val="21860851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7B94B4-0972-4320-BA43-2F5467ED4595}" type="slidenum">
              <a:rPr lang="en-US" smtClean="0">
                <a:solidFill>
                  <a:prstClr val="black"/>
                </a:solidFill>
              </a:rPr>
              <a:pPr>
                <a:defRPr/>
              </a:pPr>
              <a:t>32</a:t>
            </a:fld>
            <a:endParaRPr lang="en-US" dirty="0">
              <a:solidFill>
                <a:prstClr val="black"/>
              </a:solidFill>
            </a:endParaRPr>
          </a:p>
        </p:txBody>
      </p:sp>
    </p:spTree>
    <p:extLst>
      <p:ext uri="{BB962C8B-B14F-4D97-AF65-F5344CB8AC3E}">
        <p14:creationId xmlns:p14="http://schemas.microsoft.com/office/powerpoint/2010/main" val="5852003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CD02832-BA54-4B7E-B21D-42861DBB5A6F}" type="slidenum">
              <a:rPr lang="en-US" smtClean="0">
                <a:solidFill>
                  <a:prstClr val="black"/>
                </a:solidFill>
              </a:rPr>
              <a:pPr>
                <a:defRPr/>
              </a:pPr>
              <a:t>33</a:t>
            </a:fld>
            <a:endParaRPr lang="en-US" dirty="0">
              <a:solidFill>
                <a:prstClr val="black"/>
              </a:solidFill>
            </a:endParaRPr>
          </a:p>
        </p:txBody>
      </p:sp>
    </p:spTree>
    <p:extLst>
      <p:ext uri="{BB962C8B-B14F-4D97-AF65-F5344CB8AC3E}">
        <p14:creationId xmlns:p14="http://schemas.microsoft.com/office/powerpoint/2010/main" val="1007532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48F04A0-03D9-45A8-92CB-418139CFF457}" type="slidenum">
              <a:rPr lang="en-US" smtClean="0"/>
              <a:pPr>
                <a:defRPr/>
              </a:pPr>
              <a:t>4</a:t>
            </a:fld>
            <a:endParaRPr lang="en-US"/>
          </a:p>
        </p:txBody>
      </p:sp>
    </p:spTree>
    <p:extLst>
      <p:ext uri="{BB962C8B-B14F-4D97-AF65-F5344CB8AC3E}">
        <p14:creationId xmlns:p14="http://schemas.microsoft.com/office/powerpoint/2010/main" val="27283328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charset="0"/>
              <a:cs typeface="Arial" charset="0"/>
            </a:endParaRPr>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977" eaLnBrk="0" hangingPunct="0">
              <a:defRPr sz="2200">
                <a:solidFill>
                  <a:schemeClr val="tx1"/>
                </a:solidFill>
                <a:latin typeface="Arial" charset="0"/>
                <a:cs typeface="Arial" charset="0"/>
              </a:defRPr>
            </a:lvl1pPr>
            <a:lvl2pPr marL="779437" indent="-299785" defTabSz="955977" eaLnBrk="0" hangingPunct="0">
              <a:defRPr sz="2200">
                <a:solidFill>
                  <a:schemeClr val="tx1"/>
                </a:solidFill>
                <a:latin typeface="Arial" charset="0"/>
                <a:cs typeface="Arial" charset="0"/>
              </a:defRPr>
            </a:lvl2pPr>
            <a:lvl3pPr marL="1199134" indent="-239827" defTabSz="955977" eaLnBrk="0" hangingPunct="0">
              <a:defRPr sz="2200">
                <a:solidFill>
                  <a:schemeClr val="tx1"/>
                </a:solidFill>
                <a:latin typeface="Arial" charset="0"/>
                <a:cs typeface="Arial" charset="0"/>
              </a:defRPr>
            </a:lvl3pPr>
            <a:lvl4pPr marL="1678789" indent="-239827" defTabSz="955977" eaLnBrk="0" hangingPunct="0">
              <a:defRPr sz="2200">
                <a:solidFill>
                  <a:schemeClr val="tx1"/>
                </a:solidFill>
                <a:latin typeface="Arial" charset="0"/>
                <a:cs typeface="Arial" charset="0"/>
              </a:defRPr>
            </a:lvl4pPr>
            <a:lvl5pPr marL="2158442" indent="-239827" defTabSz="955977" eaLnBrk="0" hangingPunct="0">
              <a:defRPr sz="2200">
                <a:solidFill>
                  <a:schemeClr val="tx1"/>
                </a:solidFill>
                <a:latin typeface="Arial" charset="0"/>
                <a:cs typeface="Arial" charset="0"/>
              </a:defRPr>
            </a:lvl5pPr>
            <a:lvl6pPr marL="2638095" indent="-239827" algn="ctr" defTabSz="955977" eaLnBrk="0" fontAlgn="base" hangingPunct="0">
              <a:spcBef>
                <a:spcPct val="0"/>
              </a:spcBef>
              <a:spcAft>
                <a:spcPct val="0"/>
              </a:spcAft>
              <a:defRPr sz="2200">
                <a:solidFill>
                  <a:schemeClr val="tx1"/>
                </a:solidFill>
                <a:latin typeface="Arial" charset="0"/>
                <a:cs typeface="Arial" charset="0"/>
              </a:defRPr>
            </a:lvl6pPr>
            <a:lvl7pPr marL="3117750" indent="-239827" algn="ctr" defTabSz="955977" eaLnBrk="0" fontAlgn="base" hangingPunct="0">
              <a:spcBef>
                <a:spcPct val="0"/>
              </a:spcBef>
              <a:spcAft>
                <a:spcPct val="0"/>
              </a:spcAft>
              <a:defRPr sz="2200">
                <a:solidFill>
                  <a:schemeClr val="tx1"/>
                </a:solidFill>
                <a:latin typeface="Arial" charset="0"/>
                <a:cs typeface="Arial" charset="0"/>
              </a:defRPr>
            </a:lvl7pPr>
            <a:lvl8pPr marL="3597404" indent="-239827" algn="ctr" defTabSz="955977" eaLnBrk="0" fontAlgn="base" hangingPunct="0">
              <a:spcBef>
                <a:spcPct val="0"/>
              </a:spcBef>
              <a:spcAft>
                <a:spcPct val="0"/>
              </a:spcAft>
              <a:defRPr sz="2200">
                <a:solidFill>
                  <a:schemeClr val="tx1"/>
                </a:solidFill>
                <a:latin typeface="Arial" charset="0"/>
                <a:cs typeface="Arial" charset="0"/>
              </a:defRPr>
            </a:lvl8pPr>
            <a:lvl9pPr marL="4077059" indent="-239827" algn="ctr" defTabSz="955977" eaLnBrk="0" fontAlgn="base" hangingPunct="0">
              <a:spcBef>
                <a:spcPct val="0"/>
              </a:spcBef>
              <a:spcAft>
                <a:spcPct val="0"/>
              </a:spcAft>
              <a:defRPr sz="2200">
                <a:solidFill>
                  <a:schemeClr val="tx1"/>
                </a:solidFill>
                <a:latin typeface="Arial" charset="0"/>
                <a:cs typeface="Arial" charset="0"/>
              </a:defRPr>
            </a:lvl9pPr>
          </a:lstStyle>
          <a:p>
            <a:pPr eaLnBrk="1" hangingPunct="1"/>
            <a:fld id="{391038F4-C97E-4AE3-91C5-34454A158AA5}" type="slidenum">
              <a:rPr lang="en-US" sz="1300">
                <a:solidFill>
                  <a:prstClr val="black"/>
                </a:solidFill>
              </a:rPr>
              <a:pPr eaLnBrk="1" hangingPunct="1"/>
              <a:t>34</a:t>
            </a:fld>
            <a:endParaRPr lang="en-US" sz="1300" dirty="0">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charset="0"/>
              <a:cs typeface="Arial" charset="0"/>
            </a:endParaRPr>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977" eaLnBrk="0" hangingPunct="0">
              <a:defRPr sz="2200">
                <a:solidFill>
                  <a:schemeClr val="tx1"/>
                </a:solidFill>
                <a:latin typeface="Arial" charset="0"/>
                <a:cs typeface="Arial" charset="0"/>
              </a:defRPr>
            </a:lvl1pPr>
            <a:lvl2pPr marL="779437" indent="-299785" defTabSz="955977" eaLnBrk="0" hangingPunct="0">
              <a:defRPr sz="2200">
                <a:solidFill>
                  <a:schemeClr val="tx1"/>
                </a:solidFill>
                <a:latin typeface="Arial" charset="0"/>
                <a:cs typeface="Arial" charset="0"/>
              </a:defRPr>
            </a:lvl2pPr>
            <a:lvl3pPr marL="1199134" indent="-239827" defTabSz="955977" eaLnBrk="0" hangingPunct="0">
              <a:defRPr sz="2200">
                <a:solidFill>
                  <a:schemeClr val="tx1"/>
                </a:solidFill>
                <a:latin typeface="Arial" charset="0"/>
                <a:cs typeface="Arial" charset="0"/>
              </a:defRPr>
            </a:lvl3pPr>
            <a:lvl4pPr marL="1678789" indent="-239827" defTabSz="955977" eaLnBrk="0" hangingPunct="0">
              <a:defRPr sz="2200">
                <a:solidFill>
                  <a:schemeClr val="tx1"/>
                </a:solidFill>
                <a:latin typeface="Arial" charset="0"/>
                <a:cs typeface="Arial" charset="0"/>
              </a:defRPr>
            </a:lvl4pPr>
            <a:lvl5pPr marL="2158442" indent="-239827" defTabSz="955977" eaLnBrk="0" hangingPunct="0">
              <a:defRPr sz="2200">
                <a:solidFill>
                  <a:schemeClr val="tx1"/>
                </a:solidFill>
                <a:latin typeface="Arial" charset="0"/>
                <a:cs typeface="Arial" charset="0"/>
              </a:defRPr>
            </a:lvl5pPr>
            <a:lvl6pPr marL="2638095" indent="-239827" algn="ctr" defTabSz="955977" eaLnBrk="0" fontAlgn="base" hangingPunct="0">
              <a:spcBef>
                <a:spcPct val="0"/>
              </a:spcBef>
              <a:spcAft>
                <a:spcPct val="0"/>
              </a:spcAft>
              <a:defRPr sz="2200">
                <a:solidFill>
                  <a:schemeClr val="tx1"/>
                </a:solidFill>
                <a:latin typeface="Arial" charset="0"/>
                <a:cs typeface="Arial" charset="0"/>
              </a:defRPr>
            </a:lvl6pPr>
            <a:lvl7pPr marL="3117750" indent="-239827" algn="ctr" defTabSz="955977" eaLnBrk="0" fontAlgn="base" hangingPunct="0">
              <a:spcBef>
                <a:spcPct val="0"/>
              </a:spcBef>
              <a:spcAft>
                <a:spcPct val="0"/>
              </a:spcAft>
              <a:defRPr sz="2200">
                <a:solidFill>
                  <a:schemeClr val="tx1"/>
                </a:solidFill>
                <a:latin typeface="Arial" charset="0"/>
                <a:cs typeface="Arial" charset="0"/>
              </a:defRPr>
            </a:lvl7pPr>
            <a:lvl8pPr marL="3597404" indent="-239827" algn="ctr" defTabSz="955977" eaLnBrk="0" fontAlgn="base" hangingPunct="0">
              <a:spcBef>
                <a:spcPct val="0"/>
              </a:spcBef>
              <a:spcAft>
                <a:spcPct val="0"/>
              </a:spcAft>
              <a:defRPr sz="2200">
                <a:solidFill>
                  <a:schemeClr val="tx1"/>
                </a:solidFill>
                <a:latin typeface="Arial" charset="0"/>
                <a:cs typeface="Arial" charset="0"/>
              </a:defRPr>
            </a:lvl8pPr>
            <a:lvl9pPr marL="4077059" indent="-239827" algn="ctr" defTabSz="955977" eaLnBrk="0" fontAlgn="base" hangingPunct="0">
              <a:spcBef>
                <a:spcPct val="0"/>
              </a:spcBef>
              <a:spcAft>
                <a:spcPct val="0"/>
              </a:spcAft>
              <a:defRPr sz="2200">
                <a:solidFill>
                  <a:schemeClr val="tx1"/>
                </a:solidFill>
                <a:latin typeface="Arial" charset="0"/>
                <a:cs typeface="Arial" charset="0"/>
              </a:defRPr>
            </a:lvl9pPr>
          </a:lstStyle>
          <a:p>
            <a:pPr eaLnBrk="1" hangingPunct="1"/>
            <a:fld id="{391038F4-C97E-4AE3-91C5-34454A158AA5}" type="slidenum">
              <a:rPr lang="en-US" sz="1300">
                <a:solidFill>
                  <a:prstClr val="black"/>
                </a:solidFill>
              </a:rPr>
              <a:pPr eaLnBrk="1" hangingPunct="1"/>
              <a:t>35</a:t>
            </a:fld>
            <a:endParaRPr lang="en-US" sz="1300" dirty="0">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CD02832-BA54-4B7E-B21D-42861DBB5A6F}" type="slidenum">
              <a:rPr lang="en-US" smtClean="0">
                <a:solidFill>
                  <a:prstClr val="black"/>
                </a:solidFill>
              </a:rPr>
              <a:pPr>
                <a:defRPr/>
              </a:pPr>
              <a:t>36</a:t>
            </a:fld>
            <a:endParaRPr lang="en-US" dirty="0">
              <a:solidFill>
                <a:prstClr val="black"/>
              </a:solidFill>
            </a:endParaRPr>
          </a:p>
        </p:txBody>
      </p:sp>
    </p:spTree>
    <p:extLst>
      <p:ext uri="{BB962C8B-B14F-4D97-AF65-F5344CB8AC3E}">
        <p14:creationId xmlns:p14="http://schemas.microsoft.com/office/powerpoint/2010/main" val="10075325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txBox="1">
            <a:spLocks noGrp="1" noChangeArrowheads="1"/>
          </p:cNvSpPr>
          <p:nvPr/>
        </p:nvSpPr>
        <p:spPr bwMode="auto">
          <a:xfrm>
            <a:off x="3897902" y="8827585"/>
            <a:ext cx="2982418" cy="467279"/>
          </a:xfrm>
          <a:prstGeom prst="rect">
            <a:avLst/>
          </a:prstGeom>
          <a:noFill/>
          <a:ln w="9525">
            <a:noFill/>
            <a:miter lim="800000"/>
            <a:headEnd/>
            <a:tailEnd/>
          </a:ln>
        </p:spPr>
        <p:txBody>
          <a:bodyPr lIns="91311" tIns="45655" rIns="91311" bIns="45655" anchor="b"/>
          <a:lstStyle/>
          <a:p>
            <a:pPr algn="r" defTabSz="910330" eaLnBrk="1" hangingPunct="1"/>
            <a:fld id="{2BC05782-47B2-47BB-AEA7-DE28957661CE}" type="slidenum">
              <a:rPr lang="en-US" sz="1200" b="0"/>
              <a:pPr algn="r" defTabSz="910330" eaLnBrk="1" hangingPunct="1"/>
              <a:t>37</a:t>
            </a:fld>
            <a:endParaRPr lang="en-US" sz="1200" b="0" dirty="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lIns="91311" tIns="45655" rIns="91311" bIns="45655"/>
          <a:lstStyle/>
          <a:p>
            <a:pPr eaLnBrk="1" hangingPunct="1"/>
            <a:endParaRPr lang="en-US" smtClean="0">
              <a:latin typeface="Arial" charset="0"/>
              <a:cs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txBox="1">
            <a:spLocks noGrp="1" noChangeArrowheads="1"/>
          </p:cNvSpPr>
          <p:nvPr/>
        </p:nvSpPr>
        <p:spPr bwMode="auto">
          <a:xfrm>
            <a:off x="3897902" y="8827585"/>
            <a:ext cx="2982418" cy="467279"/>
          </a:xfrm>
          <a:prstGeom prst="rect">
            <a:avLst/>
          </a:prstGeom>
          <a:noFill/>
          <a:ln w="9525">
            <a:noFill/>
            <a:miter lim="800000"/>
            <a:headEnd/>
            <a:tailEnd/>
          </a:ln>
        </p:spPr>
        <p:txBody>
          <a:bodyPr lIns="91311" tIns="45655" rIns="91311" bIns="45655" anchor="b"/>
          <a:lstStyle/>
          <a:p>
            <a:pPr algn="r" defTabSz="910330" eaLnBrk="1" hangingPunct="1"/>
            <a:fld id="{2BC05782-47B2-47BB-AEA7-DE28957661CE}" type="slidenum">
              <a:rPr lang="en-US" sz="1200" b="0"/>
              <a:pPr algn="r" defTabSz="910330" eaLnBrk="1" hangingPunct="1"/>
              <a:t>38</a:t>
            </a:fld>
            <a:endParaRPr lang="en-US" sz="1200" b="0" dirty="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lIns="91311" tIns="45655" rIns="91311" bIns="45655"/>
          <a:lstStyle/>
          <a:p>
            <a:pPr eaLnBrk="1" hangingPunct="1"/>
            <a:endParaRPr lang="en-US"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charset="0"/>
              <a:cs typeface="Arial" charset="0"/>
            </a:endParaRPr>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977" eaLnBrk="0" hangingPunct="0">
              <a:defRPr sz="2200">
                <a:solidFill>
                  <a:schemeClr val="tx1"/>
                </a:solidFill>
                <a:latin typeface="Arial" charset="0"/>
                <a:cs typeface="Arial" charset="0"/>
              </a:defRPr>
            </a:lvl1pPr>
            <a:lvl2pPr marL="779437" indent="-299785" defTabSz="955977" eaLnBrk="0" hangingPunct="0">
              <a:defRPr sz="2200">
                <a:solidFill>
                  <a:schemeClr val="tx1"/>
                </a:solidFill>
                <a:latin typeface="Arial" charset="0"/>
                <a:cs typeface="Arial" charset="0"/>
              </a:defRPr>
            </a:lvl2pPr>
            <a:lvl3pPr marL="1199134" indent="-239827" defTabSz="955977" eaLnBrk="0" hangingPunct="0">
              <a:defRPr sz="2200">
                <a:solidFill>
                  <a:schemeClr val="tx1"/>
                </a:solidFill>
                <a:latin typeface="Arial" charset="0"/>
                <a:cs typeface="Arial" charset="0"/>
              </a:defRPr>
            </a:lvl3pPr>
            <a:lvl4pPr marL="1678789" indent="-239827" defTabSz="955977" eaLnBrk="0" hangingPunct="0">
              <a:defRPr sz="2200">
                <a:solidFill>
                  <a:schemeClr val="tx1"/>
                </a:solidFill>
                <a:latin typeface="Arial" charset="0"/>
                <a:cs typeface="Arial" charset="0"/>
              </a:defRPr>
            </a:lvl4pPr>
            <a:lvl5pPr marL="2158442" indent="-239827" defTabSz="955977" eaLnBrk="0" hangingPunct="0">
              <a:defRPr sz="2200">
                <a:solidFill>
                  <a:schemeClr val="tx1"/>
                </a:solidFill>
                <a:latin typeface="Arial" charset="0"/>
                <a:cs typeface="Arial" charset="0"/>
              </a:defRPr>
            </a:lvl5pPr>
            <a:lvl6pPr marL="2638095" indent="-239827" algn="ctr" defTabSz="955977" eaLnBrk="0" fontAlgn="base" hangingPunct="0">
              <a:spcBef>
                <a:spcPct val="0"/>
              </a:spcBef>
              <a:spcAft>
                <a:spcPct val="0"/>
              </a:spcAft>
              <a:defRPr sz="2200">
                <a:solidFill>
                  <a:schemeClr val="tx1"/>
                </a:solidFill>
                <a:latin typeface="Arial" charset="0"/>
                <a:cs typeface="Arial" charset="0"/>
              </a:defRPr>
            </a:lvl6pPr>
            <a:lvl7pPr marL="3117750" indent="-239827" algn="ctr" defTabSz="955977" eaLnBrk="0" fontAlgn="base" hangingPunct="0">
              <a:spcBef>
                <a:spcPct val="0"/>
              </a:spcBef>
              <a:spcAft>
                <a:spcPct val="0"/>
              </a:spcAft>
              <a:defRPr sz="2200">
                <a:solidFill>
                  <a:schemeClr val="tx1"/>
                </a:solidFill>
                <a:latin typeface="Arial" charset="0"/>
                <a:cs typeface="Arial" charset="0"/>
              </a:defRPr>
            </a:lvl7pPr>
            <a:lvl8pPr marL="3597404" indent="-239827" algn="ctr" defTabSz="955977" eaLnBrk="0" fontAlgn="base" hangingPunct="0">
              <a:spcBef>
                <a:spcPct val="0"/>
              </a:spcBef>
              <a:spcAft>
                <a:spcPct val="0"/>
              </a:spcAft>
              <a:defRPr sz="2200">
                <a:solidFill>
                  <a:schemeClr val="tx1"/>
                </a:solidFill>
                <a:latin typeface="Arial" charset="0"/>
                <a:cs typeface="Arial" charset="0"/>
              </a:defRPr>
            </a:lvl8pPr>
            <a:lvl9pPr marL="4077059" indent="-239827" algn="ctr" defTabSz="955977" eaLnBrk="0" fontAlgn="base" hangingPunct="0">
              <a:spcBef>
                <a:spcPct val="0"/>
              </a:spcBef>
              <a:spcAft>
                <a:spcPct val="0"/>
              </a:spcAft>
              <a:defRPr sz="2200">
                <a:solidFill>
                  <a:schemeClr val="tx1"/>
                </a:solidFill>
                <a:latin typeface="Arial" charset="0"/>
                <a:cs typeface="Arial" charset="0"/>
              </a:defRPr>
            </a:lvl9pPr>
          </a:lstStyle>
          <a:p>
            <a:pPr eaLnBrk="1" hangingPunct="1"/>
            <a:fld id="{391038F4-C97E-4AE3-91C5-34454A158AA5}" type="slidenum">
              <a:rPr lang="en-US" sz="1300"/>
              <a:pPr eaLnBrk="1" hangingPunct="1"/>
              <a:t>5</a:t>
            </a:fld>
            <a:endParaRPr lang="en-US" sz="13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txBox="1">
            <a:spLocks noGrp="1" noChangeArrowheads="1"/>
          </p:cNvSpPr>
          <p:nvPr/>
        </p:nvSpPr>
        <p:spPr bwMode="auto">
          <a:xfrm>
            <a:off x="3897902" y="8827586"/>
            <a:ext cx="2982418" cy="467279"/>
          </a:xfrm>
          <a:prstGeom prst="rect">
            <a:avLst/>
          </a:prstGeom>
          <a:noFill/>
          <a:ln w="9525">
            <a:noFill/>
            <a:miter lim="800000"/>
            <a:headEnd/>
            <a:tailEnd/>
          </a:ln>
        </p:spPr>
        <p:txBody>
          <a:bodyPr lIns="91290" tIns="45645" rIns="91290" bIns="45645" anchor="b"/>
          <a:lstStyle/>
          <a:p>
            <a:pPr algn="r" defTabSz="910249"/>
            <a:fld id="{C2E66010-E2C2-4A9B-8C4A-7CDF40E4DBC8}" type="slidenum">
              <a:rPr lang="en-US" sz="1200"/>
              <a:pPr algn="r" defTabSz="910249"/>
              <a:t>6</a:t>
            </a:fld>
            <a:endParaRPr lang="en-US" sz="1200" dirty="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CD02832-BA54-4B7E-B21D-42861DBB5A6F}" type="slidenum">
              <a:rPr lang="en-US" smtClean="0"/>
              <a:pPr>
                <a:defRPr/>
              </a:pPr>
              <a:t>11</a:t>
            </a:fld>
            <a:endParaRPr lang="en-US" dirty="0"/>
          </a:p>
        </p:txBody>
      </p:sp>
    </p:spTree>
    <p:extLst>
      <p:ext uri="{BB962C8B-B14F-4D97-AF65-F5344CB8AC3E}">
        <p14:creationId xmlns:p14="http://schemas.microsoft.com/office/powerpoint/2010/main" val="3673027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CD02832-BA54-4B7E-B21D-42861DBB5A6F}" type="slidenum">
              <a:rPr lang="en-US" smtClean="0"/>
              <a:pPr>
                <a:defRPr/>
              </a:pPr>
              <a:t>12</a:t>
            </a:fld>
            <a:endParaRPr lang="en-US" dirty="0"/>
          </a:p>
        </p:txBody>
      </p:sp>
    </p:spTree>
    <p:extLst>
      <p:ext uri="{BB962C8B-B14F-4D97-AF65-F5344CB8AC3E}">
        <p14:creationId xmlns:p14="http://schemas.microsoft.com/office/powerpoint/2010/main" val="3673027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Rot="1" noChangeAspect="1" noChangeArrowheads="1" noTextEdit="1"/>
          </p:cNvSpPr>
          <p:nvPr>
            <p:ph type="sldImg"/>
          </p:nvPr>
        </p:nvSpPr>
        <p:spPr>
          <a:ln/>
        </p:spPr>
      </p:sp>
      <p:sp>
        <p:nvSpPr>
          <p:cNvPr id="400387" name="Rectangle 3"/>
          <p:cNvSpPr>
            <a:spLocks noGrp="1" noChangeArrowheads="1"/>
          </p:cNvSpPr>
          <p:nvPr>
            <p:ph type="body" idx="1"/>
          </p:nvPr>
        </p:nvSpPr>
        <p:spPr/>
        <p:txBody>
          <a:bodyPr/>
          <a:lstStyle/>
          <a:p>
            <a:endParaRPr lang="en-US" smtClean="0">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48F04A0-03D9-45A8-92CB-418139CFF457}" type="slidenum">
              <a:rPr lang="en-US" smtClean="0"/>
              <a:pPr>
                <a:defRPr/>
              </a:pPr>
              <a:t>16</a:t>
            </a:fld>
            <a:endParaRPr lang="en-US"/>
          </a:p>
        </p:txBody>
      </p:sp>
    </p:spTree>
    <p:extLst>
      <p:ext uri="{BB962C8B-B14F-4D97-AF65-F5344CB8AC3E}">
        <p14:creationId xmlns:p14="http://schemas.microsoft.com/office/powerpoint/2010/main" val="25942154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48F04A0-03D9-45A8-92CB-418139CFF457}" type="slidenum">
              <a:rPr lang="en-US" smtClean="0"/>
              <a:pPr>
                <a:defRPr/>
              </a:pPr>
              <a:t>17</a:t>
            </a:fld>
            <a:endParaRPr lang="en-US"/>
          </a:p>
        </p:txBody>
      </p:sp>
    </p:spTree>
    <p:extLst>
      <p:ext uri="{BB962C8B-B14F-4D97-AF65-F5344CB8AC3E}">
        <p14:creationId xmlns:p14="http://schemas.microsoft.com/office/powerpoint/2010/main" val="42938054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2" name="Picture 9" descr="ESnet_bckgr_art.png"/>
          <p:cNvPicPr>
            <a:picLocks noChangeAspect="1"/>
          </p:cNvPicPr>
          <p:nvPr userDrawn="1"/>
        </p:nvPicPr>
        <p:blipFill>
          <a:blip r:embed="rId2"/>
          <a:srcRect l="45970"/>
          <a:stretch>
            <a:fillRect/>
          </a:stretch>
        </p:blipFill>
        <p:spPr bwMode="auto">
          <a:xfrm>
            <a:off x="0" y="0"/>
            <a:ext cx="2798763" cy="6856413"/>
          </a:xfrm>
          <a:prstGeom prst="rect">
            <a:avLst/>
          </a:prstGeom>
          <a:noFill/>
          <a:ln w="9525">
            <a:noFill/>
            <a:miter lim="800000"/>
            <a:headEnd/>
            <a:tailEnd/>
          </a:ln>
        </p:spPr>
      </p:pic>
      <p:pic>
        <p:nvPicPr>
          <p:cNvPr id="13" name="Picture 10" descr="ESnet_color_lg.png"/>
          <p:cNvPicPr>
            <a:picLocks noChangeAspect="1"/>
          </p:cNvPicPr>
          <p:nvPr userDrawn="1"/>
        </p:nvPicPr>
        <p:blipFill>
          <a:blip r:embed="rId3"/>
          <a:srcRect/>
          <a:stretch>
            <a:fillRect/>
          </a:stretch>
        </p:blipFill>
        <p:spPr bwMode="auto">
          <a:xfrm>
            <a:off x="457200" y="433388"/>
            <a:ext cx="1700213" cy="2036762"/>
          </a:xfrm>
          <a:prstGeom prst="rect">
            <a:avLst/>
          </a:prstGeom>
          <a:noFill/>
          <a:ln w="9525">
            <a:noFill/>
            <a:miter lim="800000"/>
            <a:headEnd/>
            <a:tailEnd/>
          </a:ln>
        </p:spPr>
      </p:pic>
      <p:pic>
        <p:nvPicPr>
          <p:cNvPr id="14" name="Picture 11" descr="LBL_logo_notext_2.png"/>
          <p:cNvPicPr>
            <a:picLocks noChangeAspect="1"/>
          </p:cNvPicPr>
          <p:nvPr userDrawn="1"/>
        </p:nvPicPr>
        <p:blipFill>
          <a:blip r:embed="rId4"/>
          <a:srcRect/>
          <a:stretch>
            <a:fillRect/>
          </a:stretch>
        </p:blipFill>
        <p:spPr bwMode="auto">
          <a:xfrm>
            <a:off x="7527925" y="5611813"/>
            <a:ext cx="1158875" cy="884237"/>
          </a:xfrm>
          <a:prstGeom prst="rect">
            <a:avLst/>
          </a:prstGeom>
          <a:noFill/>
          <a:ln w="9525">
            <a:noFill/>
            <a:miter lim="800000"/>
            <a:headEnd/>
            <a:tailEnd/>
          </a:ln>
        </p:spPr>
      </p:pic>
      <p:pic>
        <p:nvPicPr>
          <p:cNvPr id="15" name="Picture 12" descr="DOE_Office_Science.png"/>
          <p:cNvPicPr>
            <a:picLocks noChangeAspect="1"/>
          </p:cNvPicPr>
          <p:nvPr userDrawn="1"/>
        </p:nvPicPr>
        <p:blipFill>
          <a:blip r:embed="rId5"/>
          <a:srcRect/>
          <a:stretch>
            <a:fillRect/>
          </a:stretch>
        </p:blipFill>
        <p:spPr bwMode="auto">
          <a:xfrm>
            <a:off x="5537200" y="5761038"/>
            <a:ext cx="1755775" cy="585787"/>
          </a:xfrm>
          <a:prstGeom prst="rect">
            <a:avLst/>
          </a:prstGeom>
          <a:noFill/>
          <a:ln w="9525">
            <a:noFill/>
            <a:miter lim="800000"/>
            <a:headEnd/>
            <a:tailEnd/>
          </a:ln>
        </p:spPr>
      </p:pic>
      <p:sp>
        <p:nvSpPr>
          <p:cNvPr id="16" name="Title 1"/>
          <p:cNvSpPr>
            <a:spLocks noGrp="1"/>
          </p:cNvSpPr>
          <p:nvPr>
            <p:ph type="ctrTitle"/>
          </p:nvPr>
        </p:nvSpPr>
        <p:spPr>
          <a:xfrm>
            <a:off x="2590800" y="433887"/>
            <a:ext cx="6096000" cy="1470025"/>
          </a:xfrm>
          <a:prstGeom prst="rect">
            <a:avLst/>
          </a:prstGeom>
        </p:spPr>
        <p:txBody>
          <a:bodyPr anchor="b">
            <a:noAutofit/>
          </a:bodyPr>
          <a:lstStyle>
            <a:lvl1pPr algn="l">
              <a:defRPr sz="3200" baseline="0">
                <a:latin typeface="Arial"/>
              </a:defRPr>
            </a:lvl1pPr>
          </a:lstStyle>
          <a:p>
            <a:r>
              <a:rPr lang="en-US" smtClean="0"/>
              <a:t>Click to edit Master title style</a:t>
            </a:r>
            <a:endParaRPr lang="en-US" dirty="0"/>
          </a:p>
        </p:txBody>
      </p:sp>
      <p:sp>
        <p:nvSpPr>
          <p:cNvPr id="17" name="Subtitle 2"/>
          <p:cNvSpPr>
            <a:spLocks noGrp="1"/>
          </p:cNvSpPr>
          <p:nvPr>
            <p:ph type="subTitle" idx="1"/>
          </p:nvPr>
        </p:nvSpPr>
        <p:spPr>
          <a:xfrm>
            <a:off x="2590800" y="2134035"/>
            <a:ext cx="6096000" cy="897481"/>
          </a:xfrm>
        </p:spPr>
        <p:txBody>
          <a:bodyPr anchor="b">
            <a:noAutofit/>
          </a:bodyPr>
          <a:lstStyle>
            <a:lvl1pPr marL="0" indent="0" algn="l">
              <a:buNone/>
              <a:defRPr sz="2000" baseline="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8" name="Text Placeholder 14"/>
          <p:cNvSpPr>
            <a:spLocks noGrp="1"/>
          </p:cNvSpPr>
          <p:nvPr>
            <p:ph type="body" sz="quarter" idx="11"/>
          </p:nvPr>
        </p:nvSpPr>
        <p:spPr>
          <a:xfrm>
            <a:off x="2590800" y="3429000"/>
            <a:ext cx="4495800" cy="906462"/>
          </a:xfrm>
        </p:spPr>
        <p:txBody>
          <a:bodyPr anchor="b"/>
          <a:lstStyle>
            <a:lvl1pPr>
              <a:buFontTx/>
              <a:buNone/>
              <a:defRPr sz="1400">
                <a:solidFill>
                  <a:schemeClr val="tx1">
                    <a:lumMod val="50000"/>
                    <a:lumOff val="50000"/>
                  </a:schemeClr>
                </a:solidFill>
              </a:defRPr>
            </a:lvl1pPr>
          </a:lstStyle>
          <a:p>
            <a:pPr lvl="0"/>
            <a:r>
              <a:rPr lang="en-US" smtClean="0"/>
              <a:t>Click to edit Master text styles</a:t>
            </a:r>
          </a:p>
        </p:txBody>
      </p:sp>
    </p:spTree>
    <p:extLst>
      <p:ext uri="{BB962C8B-B14F-4D97-AF65-F5344CB8AC3E}">
        <p14:creationId xmlns:p14="http://schemas.microsoft.com/office/powerpoint/2010/main" val="3366526251"/>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5245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98438" y="636588"/>
            <a:ext cx="4343400" cy="5991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94238" y="636588"/>
            <a:ext cx="4343400" cy="5991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82918072"/>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7021299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312292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086902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09550" y="639763"/>
            <a:ext cx="4340225" cy="59324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2175" y="639763"/>
            <a:ext cx="4341813" cy="59324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669691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639427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368094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65137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788393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754865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453224"/>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98438" y="516836"/>
            <a:ext cx="8839200" cy="61109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5" name="Straight Connector 4"/>
          <p:cNvCxnSpPr/>
          <p:nvPr userDrawn="1"/>
        </p:nvCxnSpPr>
        <p:spPr>
          <a:xfrm>
            <a:off x="0" y="444214"/>
            <a:ext cx="91440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79260403"/>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919597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5722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705600" cy="6572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15002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2 Line 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9144000" cy="670354"/>
          </a:xfrm>
          <a:prstGeom prst="rect">
            <a:avLst/>
          </a:prstGeom>
        </p:spPr>
        <p:txBody>
          <a:bodyPr/>
          <a:lstStyle>
            <a:lvl1pPr algn="ctr">
              <a:lnSpc>
                <a:spcPts val="2400"/>
              </a:lnSpc>
              <a:defRPr sz="2400" baseline="0"/>
            </a:lvl1pPr>
          </a:lstStyle>
          <a:p>
            <a:r>
              <a:rPr lang="en-US" dirty="0" smtClean="0"/>
              <a:t>Click to edit Master title style</a:t>
            </a:r>
            <a:br>
              <a:rPr lang="en-US" dirty="0" smtClean="0"/>
            </a:br>
            <a:r>
              <a:rPr lang="en-US" dirty="0" err="1" smtClean="0"/>
              <a:t>yada</a:t>
            </a:r>
            <a:r>
              <a:rPr lang="en-US" dirty="0" smtClean="0"/>
              <a:t>, </a:t>
            </a:r>
            <a:r>
              <a:rPr lang="en-US" dirty="0" err="1" smtClean="0"/>
              <a:t>yada</a:t>
            </a:r>
            <a:endParaRPr lang="en-US" dirty="0"/>
          </a:p>
        </p:txBody>
      </p:sp>
      <p:sp>
        <p:nvSpPr>
          <p:cNvPr id="9" name="Slide Number Placeholder 5"/>
          <p:cNvSpPr>
            <a:spLocks noGrp="1"/>
          </p:cNvSpPr>
          <p:nvPr>
            <p:ph type="sldNum" sz="quarter" idx="4"/>
          </p:nvPr>
        </p:nvSpPr>
        <p:spPr>
          <a:xfrm>
            <a:off x="6991610" y="6633208"/>
            <a:ext cx="2133600" cy="182562"/>
          </a:xfrm>
          <a:prstGeom prst="rect">
            <a:avLst/>
          </a:prstGeom>
        </p:spPr>
        <p:txBody>
          <a:bodyPr/>
          <a:lstStyle>
            <a:lvl1pPr algn="r">
              <a:defRPr sz="1200">
                <a:solidFill>
                  <a:schemeClr val="tx1"/>
                </a:solidFill>
              </a:defRPr>
            </a:lvl1pPr>
          </a:lstStyle>
          <a:p>
            <a:fld id="{092DB6F0-04F0-457F-8810-D925057E6353}" type="slidenum">
              <a:rPr lang="en-US" smtClean="0"/>
              <a:pPr/>
              <a:t>‹#›</a:t>
            </a:fld>
            <a:endParaRPr lang="en-US" dirty="0"/>
          </a:p>
        </p:txBody>
      </p:sp>
      <p:sp>
        <p:nvSpPr>
          <p:cNvPr id="6" name="Content Placeholder 2"/>
          <p:cNvSpPr>
            <a:spLocks noGrp="1"/>
          </p:cNvSpPr>
          <p:nvPr>
            <p:ph idx="1"/>
          </p:nvPr>
        </p:nvSpPr>
        <p:spPr>
          <a:xfrm>
            <a:off x="198438" y="831273"/>
            <a:ext cx="8839200" cy="57965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7" name="Straight Connector 6"/>
          <p:cNvCxnSpPr/>
          <p:nvPr userDrawn="1"/>
        </p:nvCxnSpPr>
        <p:spPr>
          <a:xfrm>
            <a:off x="0" y="694104"/>
            <a:ext cx="91440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29058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1"/>
          <p:cNvSpPr>
            <a:spLocks noGrp="1"/>
          </p:cNvSpPr>
          <p:nvPr>
            <p:ph type="title"/>
          </p:nvPr>
        </p:nvSpPr>
        <p:spPr>
          <a:xfrm>
            <a:off x="0" y="0"/>
            <a:ext cx="9144000" cy="457200"/>
          </a:xfrm>
          <a:prstGeom prst="rect">
            <a:avLst/>
          </a:prstGeom>
        </p:spPr>
        <p:txBody>
          <a:bodyPr/>
          <a:lstStyle/>
          <a:p>
            <a:r>
              <a:rPr lang="en-US" dirty="0" smtClean="0"/>
              <a:t>Click to edit Master title style</a:t>
            </a:r>
            <a:endParaRPr lang="en-US" dirty="0"/>
          </a:p>
        </p:txBody>
      </p:sp>
      <p:cxnSp>
        <p:nvCxnSpPr>
          <p:cNvPr id="5" name="Straight Connector 4"/>
          <p:cNvCxnSpPr/>
          <p:nvPr userDrawn="1"/>
        </p:nvCxnSpPr>
        <p:spPr>
          <a:xfrm>
            <a:off x="0" y="452165"/>
            <a:ext cx="91440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2825736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ght_Title Only">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0" y="11028"/>
            <a:ext cx="9144000" cy="784619"/>
          </a:xfrm>
          <a:prstGeom prst="rect">
            <a:avLst/>
          </a:prstGeom>
        </p:spPr>
        <p:txBody>
          <a:bodyPr/>
          <a:lstStyle>
            <a:lvl1pPr>
              <a:defRPr sz="2400" baseline="0"/>
            </a:lvl1pPr>
          </a:lstStyle>
          <a:p>
            <a:r>
              <a:rPr lang="en-US" dirty="0" smtClean="0"/>
              <a:t>Click to edit Master title style</a:t>
            </a:r>
            <a:br>
              <a:rPr lang="en-US" dirty="0" smtClean="0"/>
            </a:br>
            <a:r>
              <a:rPr lang="en-US" dirty="0" err="1" smtClean="0"/>
              <a:t>yada</a:t>
            </a:r>
            <a:r>
              <a:rPr lang="en-US" dirty="0" smtClean="0"/>
              <a:t>, </a:t>
            </a:r>
            <a:r>
              <a:rPr lang="en-US" dirty="0" err="1" smtClean="0"/>
              <a:t>yada</a:t>
            </a:r>
            <a:endParaRPr lang="en-US" dirty="0"/>
          </a:p>
        </p:txBody>
      </p:sp>
      <p:cxnSp>
        <p:nvCxnSpPr>
          <p:cNvPr id="5" name="Straight Connector 4"/>
          <p:cNvCxnSpPr/>
          <p:nvPr userDrawn="1"/>
        </p:nvCxnSpPr>
        <p:spPr>
          <a:xfrm>
            <a:off x="0" y="824729"/>
            <a:ext cx="91440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9711563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2751737"/>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5245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98438" y="636588"/>
            <a:ext cx="4343400" cy="599122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94238" y="636588"/>
            <a:ext cx="4343400" cy="599122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0943173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3327476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5245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198438" y="636588"/>
            <a:ext cx="8839200" cy="5991225"/>
          </a:xfrm>
        </p:spPr>
        <p:txBody>
          <a:bodyPr/>
          <a:lstStyle/>
          <a:p>
            <a:pPr lvl="0"/>
            <a:endParaRPr lang="en-US" noProof="0" smtClean="0"/>
          </a:p>
        </p:txBody>
      </p:sp>
    </p:spTree>
    <p:extLst>
      <p:ext uri="{BB962C8B-B14F-4D97-AF65-F5344CB8AC3E}">
        <p14:creationId xmlns:p14="http://schemas.microsoft.com/office/powerpoint/2010/main" val="3617869958"/>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198438" y="636588"/>
            <a:ext cx="8839200" cy="599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7" tIns="44450" rIns="90487"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Text Box 6"/>
          <p:cNvSpPr txBox="1">
            <a:spLocks noChangeArrowheads="1"/>
          </p:cNvSpPr>
          <p:nvPr/>
        </p:nvSpPr>
        <p:spPr bwMode="auto">
          <a:xfrm>
            <a:off x="8804275" y="6613525"/>
            <a:ext cx="3397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l"/>
            <a:fld id="{25EF6702-F355-40EF-B30E-A142D9FDAAA1}" type="slidenum">
              <a:rPr lang="en-US" sz="1000">
                <a:solidFill>
                  <a:srgbClr val="000000"/>
                </a:solidFill>
              </a:rPr>
              <a:pPr algn="l"/>
              <a:t>‹#›</a:t>
            </a:fld>
            <a:endParaRPr lang="en-US" sz="1000"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715" r:id="rId1"/>
    <p:sldLayoutId id="2147483707" r:id="rId2"/>
    <p:sldLayoutId id="2147483721" r:id="rId3"/>
    <p:sldLayoutId id="2147483711" r:id="rId4"/>
    <p:sldLayoutId id="2147483722" r:id="rId5"/>
    <p:sldLayoutId id="2147483712" r:id="rId6"/>
    <p:sldLayoutId id="2147483709" r:id="rId7"/>
    <p:sldLayoutId id="2147483710" r:id="rId8"/>
    <p:sldLayoutId id="2147483713" r:id="rId9"/>
    <p:sldLayoutId id="2147483714" r:id="rId10"/>
  </p:sldLayoutIdLst>
  <p:transition/>
  <p:txStyles>
    <p:titleStyle>
      <a:lvl1pPr algn="ctr" rtl="0" eaLnBrk="0" fontAlgn="base" hangingPunct="0">
        <a:spcBef>
          <a:spcPct val="0"/>
        </a:spcBef>
        <a:spcAft>
          <a:spcPct val="0"/>
        </a:spcAft>
        <a:defRPr sz="2800" b="1">
          <a:solidFill>
            <a:schemeClr val="tx2"/>
          </a:solidFill>
          <a:latin typeface="+mj-lt"/>
          <a:ea typeface="ＭＳ Ｐゴシック" pitchFamily="-65" charset="-128"/>
          <a:cs typeface="+mj-cs"/>
        </a:defRPr>
      </a:lvl1pPr>
      <a:lvl2pPr algn="ctr" rtl="0" eaLnBrk="0" fontAlgn="base" hangingPunct="0">
        <a:spcBef>
          <a:spcPct val="0"/>
        </a:spcBef>
        <a:spcAft>
          <a:spcPct val="0"/>
        </a:spcAft>
        <a:defRPr sz="2800" b="1">
          <a:solidFill>
            <a:schemeClr val="tx2"/>
          </a:solidFill>
          <a:latin typeface="Arial" pitchFamily="-65" charset="0"/>
          <a:ea typeface="ＭＳ Ｐゴシック" pitchFamily="-65" charset="-128"/>
        </a:defRPr>
      </a:lvl2pPr>
      <a:lvl3pPr algn="ctr" rtl="0" eaLnBrk="0" fontAlgn="base" hangingPunct="0">
        <a:spcBef>
          <a:spcPct val="0"/>
        </a:spcBef>
        <a:spcAft>
          <a:spcPct val="0"/>
        </a:spcAft>
        <a:defRPr sz="2800" b="1">
          <a:solidFill>
            <a:schemeClr val="tx2"/>
          </a:solidFill>
          <a:latin typeface="Arial" pitchFamily="-65" charset="0"/>
          <a:ea typeface="ＭＳ Ｐゴシック" pitchFamily="-65" charset="-128"/>
        </a:defRPr>
      </a:lvl3pPr>
      <a:lvl4pPr algn="ctr" rtl="0" eaLnBrk="0" fontAlgn="base" hangingPunct="0">
        <a:spcBef>
          <a:spcPct val="0"/>
        </a:spcBef>
        <a:spcAft>
          <a:spcPct val="0"/>
        </a:spcAft>
        <a:defRPr sz="2800" b="1">
          <a:solidFill>
            <a:schemeClr val="tx2"/>
          </a:solidFill>
          <a:latin typeface="Arial" pitchFamily="-65" charset="0"/>
          <a:ea typeface="ＭＳ Ｐゴシック" pitchFamily="-65" charset="-128"/>
        </a:defRPr>
      </a:lvl4pPr>
      <a:lvl5pPr algn="ctr" rtl="0" eaLnBrk="0" fontAlgn="base" hangingPunct="0">
        <a:spcBef>
          <a:spcPct val="0"/>
        </a:spcBef>
        <a:spcAft>
          <a:spcPct val="0"/>
        </a:spcAft>
        <a:defRPr sz="2800" b="1">
          <a:solidFill>
            <a:schemeClr val="tx2"/>
          </a:solidFill>
          <a:latin typeface="Arial" pitchFamily="-65" charset="0"/>
          <a:ea typeface="ＭＳ Ｐゴシック" pitchFamily="-65" charset="-128"/>
        </a:defRPr>
      </a:lvl5pPr>
      <a:lvl6pPr marL="457200" algn="ctr" rtl="0" eaLnBrk="0" fontAlgn="base" hangingPunct="0">
        <a:spcBef>
          <a:spcPct val="0"/>
        </a:spcBef>
        <a:spcAft>
          <a:spcPct val="0"/>
        </a:spcAft>
        <a:defRPr sz="2800" b="1">
          <a:solidFill>
            <a:schemeClr val="tx2"/>
          </a:solidFill>
          <a:latin typeface="Arial" pitchFamily="-65" charset="0"/>
        </a:defRPr>
      </a:lvl6pPr>
      <a:lvl7pPr marL="914400" algn="ctr" rtl="0" eaLnBrk="0" fontAlgn="base" hangingPunct="0">
        <a:spcBef>
          <a:spcPct val="0"/>
        </a:spcBef>
        <a:spcAft>
          <a:spcPct val="0"/>
        </a:spcAft>
        <a:defRPr sz="2800" b="1">
          <a:solidFill>
            <a:schemeClr val="tx2"/>
          </a:solidFill>
          <a:latin typeface="Arial" pitchFamily="-65" charset="0"/>
        </a:defRPr>
      </a:lvl7pPr>
      <a:lvl8pPr marL="1371600" algn="ctr" rtl="0" eaLnBrk="0" fontAlgn="base" hangingPunct="0">
        <a:spcBef>
          <a:spcPct val="0"/>
        </a:spcBef>
        <a:spcAft>
          <a:spcPct val="0"/>
        </a:spcAft>
        <a:defRPr sz="2800" b="1">
          <a:solidFill>
            <a:schemeClr val="tx2"/>
          </a:solidFill>
          <a:latin typeface="Arial" pitchFamily="-65" charset="0"/>
        </a:defRPr>
      </a:lvl8pPr>
      <a:lvl9pPr marL="1828800" algn="ctr" rtl="0" eaLnBrk="0" fontAlgn="base" hangingPunct="0">
        <a:spcBef>
          <a:spcPct val="0"/>
        </a:spcBef>
        <a:spcAft>
          <a:spcPct val="0"/>
        </a:spcAft>
        <a:defRPr sz="2800" b="1">
          <a:solidFill>
            <a:schemeClr val="tx2"/>
          </a:solidFill>
          <a:latin typeface="Arial" pitchFamily="-65" charset="0"/>
        </a:defRPr>
      </a:lvl9pPr>
    </p:titleStyle>
    <p:bodyStyle>
      <a:lvl1pPr marL="342900" indent="-342900" algn="l" rtl="0" eaLnBrk="0" fontAlgn="base" hangingPunct="0">
        <a:spcBef>
          <a:spcPct val="50000"/>
        </a:spcBef>
        <a:spcAft>
          <a:spcPct val="0"/>
        </a:spcAft>
        <a:buSzPct val="125000"/>
        <a:buChar char="•"/>
        <a:defRPr sz="2400">
          <a:solidFill>
            <a:schemeClr val="tx1"/>
          </a:solidFill>
          <a:latin typeface="+mn-lt"/>
          <a:ea typeface="ＭＳ Ｐゴシック" pitchFamily="-65" charset="-128"/>
          <a:cs typeface="+mn-cs"/>
        </a:defRPr>
      </a:lvl1pPr>
      <a:lvl2pPr marL="742950" indent="-285750" algn="l" rtl="0" eaLnBrk="0" fontAlgn="base" hangingPunct="0">
        <a:spcBef>
          <a:spcPct val="30000"/>
        </a:spcBef>
        <a:spcAft>
          <a:spcPct val="0"/>
        </a:spcAft>
        <a:buFont typeface="Times New Roman" pitchFamily="18" charset="0"/>
        <a:buChar char="–"/>
        <a:defRPr sz="2000">
          <a:solidFill>
            <a:schemeClr val="tx1"/>
          </a:solidFill>
          <a:latin typeface="+mn-lt"/>
          <a:ea typeface="ＭＳ Ｐゴシック" pitchFamily="-65" charset="-128"/>
        </a:defRPr>
      </a:lvl2pPr>
      <a:lvl3pPr marL="1143000" indent="-228600" algn="l" rtl="0" eaLnBrk="0" fontAlgn="base" hangingPunct="0">
        <a:spcBef>
          <a:spcPct val="30000"/>
        </a:spcBef>
        <a:spcAft>
          <a:spcPct val="0"/>
        </a:spcAft>
        <a:buChar char="•"/>
        <a:defRPr>
          <a:solidFill>
            <a:schemeClr val="tx1"/>
          </a:solidFill>
          <a:latin typeface="+mn-lt"/>
          <a:ea typeface="ＭＳ Ｐゴシック" pitchFamily="-65" charset="-128"/>
        </a:defRPr>
      </a:lvl3pPr>
      <a:lvl4pPr marL="1600200" indent="-228600" algn="l" rtl="0" eaLnBrk="0" fontAlgn="base" hangingPunct="0">
        <a:spcBef>
          <a:spcPct val="15000"/>
        </a:spcBef>
        <a:spcAft>
          <a:spcPct val="0"/>
        </a:spcAft>
        <a:buSzPct val="100000"/>
        <a:buChar char="–"/>
        <a:defRPr sz="1600">
          <a:solidFill>
            <a:schemeClr val="tx1"/>
          </a:solidFill>
          <a:latin typeface="+mn-lt"/>
          <a:ea typeface="ＭＳ Ｐゴシック" pitchFamily="-65" charset="-128"/>
        </a:defRPr>
      </a:lvl4pPr>
      <a:lvl5pPr marL="2057400" indent="-228600" algn="l" rtl="0" eaLnBrk="0" fontAlgn="base" hangingPunct="0">
        <a:spcBef>
          <a:spcPct val="15000"/>
        </a:spcBef>
        <a:spcAft>
          <a:spcPct val="0"/>
        </a:spcAft>
        <a:buSzPct val="100000"/>
        <a:buChar char="»"/>
        <a:defRPr sz="1400">
          <a:solidFill>
            <a:schemeClr val="tx1"/>
          </a:solidFill>
          <a:latin typeface="+mn-lt"/>
          <a:ea typeface="ＭＳ Ｐゴシック" pitchFamily="-65" charset="-128"/>
        </a:defRPr>
      </a:lvl5pPr>
      <a:lvl6pPr marL="2514600" indent="-228600" algn="l" rtl="0" eaLnBrk="0" fontAlgn="base" hangingPunct="0">
        <a:spcBef>
          <a:spcPct val="15000"/>
        </a:spcBef>
        <a:spcAft>
          <a:spcPct val="0"/>
        </a:spcAft>
        <a:buSzPct val="100000"/>
        <a:buChar char="»"/>
        <a:defRPr sz="1600">
          <a:solidFill>
            <a:schemeClr val="tx1"/>
          </a:solidFill>
          <a:latin typeface="+mn-lt"/>
          <a:ea typeface="ＭＳ Ｐゴシック" pitchFamily="-65" charset="-128"/>
        </a:defRPr>
      </a:lvl6pPr>
      <a:lvl7pPr marL="2971800" indent="-228600" algn="l" rtl="0" eaLnBrk="0" fontAlgn="base" hangingPunct="0">
        <a:spcBef>
          <a:spcPct val="15000"/>
        </a:spcBef>
        <a:spcAft>
          <a:spcPct val="0"/>
        </a:spcAft>
        <a:buSzPct val="100000"/>
        <a:buChar char="»"/>
        <a:defRPr sz="1600">
          <a:solidFill>
            <a:schemeClr val="tx1"/>
          </a:solidFill>
          <a:latin typeface="+mn-lt"/>
          <a:ea typeface="ＭＳ Ｐゴシック" pitchFamily="-65" charset="-128"/>
        </a:defRPr>
      </a:lvl7pPr>
      <a:lvl8pPr marL="3429000" indent="-228600" algn="l" rtl="0" eaLnBrk="0" fontAlgn="base" hangingPunct="0">
        <a:spcBef>
          <a:spcPct val="15000"/>
        </a:spcBef>
        <a:spcAft>
          <a:spcPct val="0"/>
        </a:spcAft>
        <a:buSzPct val="100000"/>
        <a:buChar char="»"/>
        <a:defRPr sz="1600">
          <a:solidFill>
            <a:schemeClr val="tx1"/>
          </a:solidFill>
          <a:latin typeface="+mn-lt"/>
          <a:ea typeface="ＭＳ Ｐゴシック" pitchFamily="-65" charset="-128"/>
        </a:defRPr>
      </a:lvl8pPr>
      <a:lvl9pPr marL="3886200" indent="-228600" algn="l" rtl="0" eaLnBrk="0" fontAlgn="base" hangingPunct="0">
        <a:spcBef>
          <a:spcPct val="15000"/>
        </a:spcBef>
        <a:spcAft>
          <a:spcPct val="0"/>
        </a:spcAft>
        <a:buSzPct val="100000"/>
        <a:buChar char="»"/>
        <a:defRPr sz="1600">
          <a:solidFill>
            <a:schemeClr val="tx1"/>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0" y="0"/>
            <a:ext cx="91440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219" name="Rectangle 3"/>
          <p:cNvSpPr>
            <a:spLocks noGrp="1" noChangeArrowheads="1"/>
          </p:cNvSpPr>
          <p:nvPr>
            <p:ph type="body" idx="1"/>
          </p:nvPr>
        </p:nvSpPr>
        <p:spPr bwMode="auto">
          <a:xfrm>
            <a:off x="209550" y="639763"/>
            <a:ext cx="8834438" cy="59324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13864" name="Rectangle 8"/>
          <p:cNvSpPr>
            <a:spLocks noChangeArrowheads="1"/>
          </p:cNvSpPr>
          <p:nvPr/>
        </p:nvSpPr>
        <p:spPr bwMode="auto">
          <a:xfrm>
            <a:off x="8893175" y="6638925"/>
            <a:ext cx="155575" cy="152400"/>
          </a:xfrm>
          <a:prstGeom prst="rect">
            <a:avLst/>
          </a:prstGeom>
          <a:noFill/>
          <a:ln w="9525">
            <a:noFill/>
            <a:miter lim="800000"/>
            <a:headEnd/>
            <a:tailEnd/>
          </a:ln>
          <a:effectLst/>
        </p:spPr>
        <p:txBody>
          <a:bodyPr wrap="none" lIns="0" tIns="0" rIns="0" bIns="0">
            <a:spAutoFit/>
          </a:bodyPr>
          <a:lstStyle/>
          <a:p>
            <a:pPr algn="l" eaLnBrk="0" hangingPunct="0">
              <a:defRPr/>
            </a:pPr>
            <a:fld id="{B5BBFDDA-1501-42F0-BD47-C36EA8CAA672}" type="slidenum">
              <a:rPr lang="en-US" sz="1000">
                <a:solidFill>
                  <a:srgbClr val="000000"/>
                </a:solidFill>
              </a:rPr>
              <a:pPr algn="l" eaLnBrk="0" hangingPunct="0">
                <a:defRPr/>
              </a:pPr>
              <a:t>‹#›</a:t>
            </a:fld>
            <a:endParaRPr lang="en-US" sz="1000" dirty="0">
              <a:solidFill>
                <a:srgbClr val="000000"/>
              </a:solidFill>
            </a:endParaRPr>
          </a:p>
        </p:txBody>
      </p:sp>
    </p:spTree>
    <p:extLst>
      <p:ext uri="{BB962C8B-B14F-4D97-AF65-F5344CB8AC3E}">
        <p14:creationId xmlns:p14="http://schemas.microsoft.com/office/powerpoint/2010/main" val="1932453125"/>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xStyles>
    <p:titleStyle>
      <a:lvl1pPr algn="ctr" rtl="0" eaLnBrk="0" fontAlgn="base" hangingPunct="0">
        <a:spcBef>
          <a:spcPct val="0"/>
        </a:spcBef>
        <a:spcAft>
          <a:spcPct val="0"/>
        </a:spcAft>
        <a:defRPr sz="2800">
          <a:solidFill>
            <a:schemeClr val="tx2"/>
          </a:solidFill>
          <a:latin typeface="+mj-lt"/>
          <a:ea typeface="ＭＳ Ｐゴシック" pitchFamily="-65" charset="-128"/>
          <a:cs typeface="+mj-cs"/>
        </a:defRPr>
      </a:lvl1pPr>
      <a:lvl2pPr algn="ctr" rtl="0" eaLnBrk="0" fontAlgn="base" hangingPunct="0">
        <a:spcBef>
          <a:spcPct val="0"/>
        </a:spcBef>
        <a:spcAft>
          <a:spcPct val="0"/>
        </a:spcAft>
        <a:defRPr sz="2800">
          <a:solidFill>
            <a:schemeClr val="tx2"/>
          </a:solidFill>
          <a:latin typeface="Arial" pitchFamily="-65" charset="0"/>
          <a:ea typeface="ＭＳ Ｐゴシック" pitchFamily="-65" charset="-128"/>
        </a:defRPr>
      </a:lvl2pPr>
      <a:lvl3pPr algn="ctr" rtl="0" eaLnBrk="0" fontAlgn="base" hangingPunct="0">
        <a:spcBef>
          <a:spcPct val="0"/>
        </a:spcBef>
        <a:spcAft>
          <a:spcPct val="0"/>
        </a:spcAft>
        <a:defRPr sz="2800">
          <a:solidFill>
            <a:schemeClr val="tx2"/>
          </a:solidFill>
          <a:latin typeface="Arial" pitchFamily="-65" charset="0"/>
          <a:ea typeface="ＭＳ Ｐゴシック" pitchFamily="-65" charset="-128"/>
        </a:defRPr>
      </a:lvl3pPr>
      <a:lvl4pPr algn="ctr" rtl="0" eaLnBrk="0" fontAlgn="base" hangingPunct="0">
        <a:spcBef>
          <a:spcPct val="0"/>
        </a:spcBef>
        <a:spcAft>
          <a:spcPct val="0"/>
        </a:spcAft>
        <a:defRPr sz="2800">
          <a:solidFill>
            <a:schemeClr val="tx2"/>
          </a:solidFill>
          <a:latin typeface="Arial" pitchFamily="-65" charset="0"/>
          <a:ea typeface="ＭＳ Ｐゴシック" pitchFamily="-65" charset="-128"/>
        </a:defRPr>
      </a:lvl4pPr>
      <a:lvl5pPr algn="ctr" rtl="0" eaLnBrk="0" fontAlgn="base" hangingPunct="0">
        <a:spcBef>
          <a:spcPct val="0"/>
        </a:spcBef>
        <a:spcAft>
          <a:spcPct val="0"/>
        </a:spcAft>
        <a:defRPr sz="2800">
          <a:solidFill>
            <a:schemeClr val="tx2"/>
          </a:solidFill>
          <a:latin typeface="Arial" pitchFamily="-65" charset="0"/>
          <a:ea typeface="ＭＳ Ｐゴシック" pitchFamily="-65" charset="-128"/>
        </a:defRPr>
      </a:lvl5pPr>
      <a:lvl6pPr marL="457200" algn="ctr" rtl="0" fontAlgn="base">
        <a:spcBef>
          <a:spcPct val="0"/>
        </a:spcBef>
        <a:spcAft>
          <a:spcPct val="0"/>
        </a:spcAft>
        <a:defRPr sz="2800">
          <a:solidFill>
            <a:schemeClr val="tx2"/>
          </a:solidFill>
          <a:latin typeface="Arial" pitchFamily="-65" charset="0"/>
        </a:defRPr>
      </a:lvl6pPr>
      <a:lvl7pPr marL="914400" algn="ctr" rtl="0" fontAlgn="base">
        <a:spcBef>
          <a:spcPct val="0"/>
        </a:spcBef>
        <a:spcAft>
          <a:spcPct val="0"/>
        </a:spcAft>
        <a:defRPr sz="2800">
          <a:solidFill>
            <a:schemeClr val="tx2"/>
          </a:solidFill>
          <a:latin typeface="Arial" pitchFamily="-65" charset="0"/>
        </a:defRPr>
      </a:lvl7pPr>
      <a:lvl8pPr marL="1371600" algn="ctr" rtl="0" fontAlgn="base">
        <a:spcBef>
          <a:spcPct val="0"/>
        </a:spcBef>
        <a:spcAft>
          <a:spcPct val="0"/>
        </a:spcAft>
        <a:defRPr sz="2800">
          <a:solidFill>
            <a:schemeClr val="tx2"/>
          </a:solidFill>
          <a:latin typeface="Arial" pitchFamily="-65" charset="0"/>
        </a:defRPr>
      </a:lvl8pPr>
      <a:lvl9pPr marL="1828800" algn="ctr" rtl="0" fontAlgn="base">
        <a:spcBef>
          <a:spcPct val="0"/>
        </a:spcBef>
        <a:spcAft>
          <a:spcPct val="0"/>
        </a:spcAft>
        <a:defRPr sz="2800">
          <a:solidFill>
            <a:schemeClr val="tx2"/>
          </a:solidFill>
          <a:latin typeface="Arial" pitchFamily="-65"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ＭＳ Ｐゴシック" pitchFamily="-65" charset="-128"/>
          <a:cs typeface="+mn-cs"/>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pitchFamily="-65" charset="-128"/>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pitchFamily="-65" charset="-128"/>
        </a:defRPr>
      </a:lvl3pPr>
      <a:lvl4pPr marL="1600200" indent="-228600" algn="l" rtl="0" eaLnBrk="0" fontAlgn="base" hangingPunct="0">
        <a:spcBef>
          <a:spcPct val="20000"/>
        </a:spcBef>
        <a:spcAft>
          <a:spcPct val="0"/>
        </a:spcAft>
        <a:buChar char="–"/>
        <a:defRPr>
          <a:solidFill>
            <a:schemeClr val="tx1"/>
          </a:solidFill>
          <a:latin typeface="+mn-lt"/>
          <a:ea typeface="ＭＳ Ｐゴシック" pitchFamily="-65" charset="-128"/>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pitchFamily="-65" charset="-128"/>
        </a:defRPr>
      </a:lvl5pPr>
      <a:lvl6pPr marL="2514600" indent="-228600" algn="l" rtl="0" fontAlgn="base">
        <a:spcBef>
          <a:spcPct val="20000"/>
        </a:spcBef>
        <a:spcAft>
          <a:spcPct val="0"/>
        </a:spcAft>
        <a:buChar char="»"/>
        <a:defRPr sz="1600">
          <a:solidFill>
            <a:schemeClr val="tx1"/>
          </a:solidFill>
          <a:latin typeface="+mn-lt"/>
          <a:ea typeface="ＭＳ Ｐゴシック" pitchFamily="-65" charset="-128"/>
        </a:defRPr>
      </a:lvl6pPr>
      <a:lvl7pPr marL="2971800" indent="-228600" algn="l" rtl="0" fontAlgn="base">
        <a:spcBef>
          <a:spcPct val="20000"/>
        </a:spcBef>
        <a:spcAft>
          <a:spcPct val="0"/>
        </a:spcAft>
        <a:buChar char="»"/>
        <a:defRPr sz="1600">
          <a:solidFill>
            <a:schemeClr val="tx1"/>
          </a:solidFill>
          <a:latin typeface="+mn-lt"/>
          <a:ea typeface="ＭＳ Ｐゴシック" pitchFamily="-65" charset="-128"/>
        </a:defRPr>
      </a:lvl7pPr>
      <a:lvl8pPr marL="3429000" indent="-228600" algn="l" rtl="0" fontAlgn="base">
        <a:spcBef>
          <a:spcPct val="20000"/>
        </a:spcBef>
        <a:spcAft>
          <a:spcPct val="0"/>
        </a:spcAft>
        <a:buChar char="»"/>
        <a:defRPr sz="1600">
          <a:solidFill>
            <a:schemeClr val="tx1"/>
          </a:solidFill>
          <a:latin typeface="+mn-lt"/>
          <a:ea typeface="ＭＳ Ｐゴシック" pitchFamily="-65" charset="-128"/>
        </a:defRPr>
      </a:lvl8pPr>
      <a:lvl9pPr marL="3886200" indent="-228600" algn="l" rtl="0" fontAlgn="base">
        <a:spcBef>
          <a:spcPct val="20000"/>
        </a:spcBef>
        <a:spcAft>
          <a:spcPct val="0"/>
        </a:spcAft>
        <a:buChar char="»"/>
        <a:defRPr sz="1600">
          <a:solidFill>
            <a:schemeClr val="tx1"/>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fasterdata.es.net/science-dmz/" TargetMode="External"/><Relationship Id="rId7" Type="http://schemas.openxmlformats.org/officeDocument/2006/relationships/image" Target="../media/image17.w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24.jpeg"/><Relationship Id="rId13" Type="http://schemas.openxmlformats.org/officeDocument/2006/relationships/image" Target="../media/image29.jpeg"/><Relationship Id="rId18" Type="http://schemas.openxmlformats.org/officeDocument/2006/relationships/image" Target="../media/image34.jpeg"/><Relationship Id="rId3" Type="http://schemas.openxmlformats.org/officeDocument/2006/relationships/hyperlink" Target="http://lhcone.net/" TargetMode="External"/><Relationship Id="rId21" Type="http://schemas.openxmlformats.org/officeDocument/2006/relationships/image" Target="../media/image37.png"/><Relationship Id="rId7" Type="http://schemas.openxmlformats.org/officeDocument/2006/relationships/image" Target="../media/image23.jpeg"/><Relationship Id="rId12" Type="http://schemas.openxmlformats.org/officeDocument/2006/relationships/image" Target="../media/image28.jpeg"/><Relationship Id="rId17" Type="http://schemas.openxmlformats.org/officeDocument/2006/relationships/image" Target="../media/image33.png"/><Relationship Id="rId2" Type="http://schemas.openxmlformats.org/officeDocument/2006/relationships/notesSlide" Target="../notesSlides/notesSlide14.xml"/><Relationship Id="rId16" Type="http://schemas.openxmlformats.org/officeDocument/2006/relationships/image" Target="../media/image32.jpeg"/><Relationship Id="rId20" Type="http://schemas.openxmlformats.org/officeDocument/2006/relationships/image" Target="../media/image36.gif"/><Relationship Id="rId1" Type="http://schemas.openxmlformats.org/officeDocument/2006/relationships/slideLayout" Target="../slideLayouts/slideLayout17.xml"/><Relationship Id="rId6" Type="http://schemas.openxmlformats.org/officeDocument/2006/relationships/image" Target="../media/image22.jpeg"/><Relationship Id="rId11" Type="http://schemas.openxmlformats.org/officeDocument/2006/relationships/image" Target="../media/image27.jpeg"/><Relationship Id="rId5" Type="http://schemas.openxmlformats.org/officeDocument/2006/relationships/image" Target="../media/image21.jpeg"/><Relationship Id="rId15" Type="http://schemas.openxmlformats.org/officeDocument/2006/relationships/image" Target="../media/image31.jpeg"/><Relationship Id="rId23" Type="http://schemas.openxmlformats.org/officeDocument/2006/relationships/image" Target="../media/image39.jpeg"/><Relationship Id="rId10" Type="http://schemas.openxmlformats.org/officeDocument/2006/relationships/image" Target="../media/image26.jpeg"/><Relationship Id="rId19" Type="http://schemas.openxmlformats.org/officeDocument/2006/relationships/image" Target="../media/image35.gif"/><Relationship Id="rId4" Type="http://schemas.openxmlformats.org/officeDocument/2006/relationships/image" Target="../media/image20.jpeg"/><Relationship Id="rId9" Type="http://schemas.openxmlformats.org/officeDocument/2006/relationships/image" Target="../media/image25.jpeg"/><Relationship Id="rId14" Type="http://schemas.openxmlformats.org/officeDocument/2006/relationships/image" Target="../media/image30.jpeg"/><Relationship Id="rId22" Type="http://schemas.openxmlformats.org/officeDocument/2006/relationships/image" Target="../media/image38.jpeg"/></Relationships>
</file>

<file path=ppt/slides/_rels/slide28.xml.rels><?xml version="1.0" encoding="UTF-8" standalone="yes"?>
<Relationships xmlns="http://schemas.openxmlformats.org/package/2006/relationships"><Relationship Id="rId3" Type="http://schemas.openxmlformats.org/officeDocument/2006/relationships/hyperlink" Target="http://es.net/RandD/partnerships/lhcone" TargetMode="External"/><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https://tnc2012.terena.org/core/presentation/44"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www.etn-uk.com/Portals/0/Content/SKA/An%20Industry%20Perspective/13_Dewdney.pdf" TargetMode="External"/><Relationship Id="rId7" Type="http://schemas.openxmlformats.org/officeDocument/2006/relationships/hyperlink" Target="http://es.net/news-and-publications/publications-and-presentations/"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s://edms.cern.ch/file/708248/LAST_RELEASED" TargetMode="External"/><Relationship Id="rId5" Type="http://schemas.openxmlformats.org/officeDocument/2006/relationships/hyperlink" Target="https://twiki.cern.ch/twiki/bin/view/LHCOPN/WebHome" TargetMode="External"/><Relationship Id="rId4" Type="http://schemas.openxmlformats.org/officeDocument/2006/relationships/hyperlink" Target="http://fasterdata.es.net/fasterdata/science-dmz/" TargetMode="External"/></Relationships>
</file>

<file path=ppt/slides/_rels/slide38.xml.rels><?xml version="1.0" encoding="UTF-8" standalone="yes"?>
<Relationships xmlns="http://schemas.openxmlformats.org/package/2006/relationships"><Relationship Id="rId8" Type="http://schemas.openxmlformats.org/officeDocument/2006/relationships/hyperlink" Target="http://www.internet2.edu/presentations/jt2012winter/20120125-carder-LT.pdf" TargetMode="External"/><Relationship Id="rId3" Type="http://schemas.openxmlformats.org/officeDocument/2006/relationships/hyperlink" Target="http://es.net/news-and-publications/publications-and-presentations/" TargetMode="External"/><Relationship Id="rId7" Type="http://schemas.openxmlformats.org/officeDocument/2006/relationships/hyperlink" Target="http://events.internet2.edu/speakers/speakers.php?go=people&amp;id=3295"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fasterdata.es.net/fasterdata/perfSONAR/" TargetMode="External"/><Relationship Id="rId5" Type="http://schemas.openxmlformats.org/officeDocument/2006/relationships/hyperlink" Target="http://fasterdata.es.net/assets/fasterdata/ScienceDMZ-Tutorial-Jan2012.pdf" TargetMode="External"/><Relationship Id="rId10" Type="http://schemas.openxmlformats.org/officeDocument/2006/relationships/hyperlink" Target="http://lhcone.net/" TargetMode="External"/><Relationship Id="rId4" Type="http://schemas.openxmlformats.org/officeDocument/2006/relationships/hyperlink" Target="http://events.internet2.edu/2012/jt-loni/agenda.cfm?go=session&amp;id=10002160&amp;event=1223" TargetMode="External"/><Relationship Id="rId9" Type="http://schemas.openxmlformats.org/officeDocument/2006/relationships/hyperlink" Target="http://events.internet2.edu/2012/jt-loni/agenda.cfm?go=session&amp;id=10002191&amp;event=1223"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Evolution of R&amp;E Networks to Enable LHC </a:t>
            </a:r>
            <a:r>
              <a:rPr lang="en-US" dirty="0" smtClean="0"/>
              <a:t>Science</a:t>
            </a:r>
            <a:endParaRPr lang="en-US" dirty="0"/>
          </a:p>
        </p:txBody>
      </p:sp>
      <p:sp>
        <p:nvSpPr>
          <p:cNvPr id="5" name="Subtitle 4"/>
          <p:cNvSpPr>
            <a:spLocks noGrp="1"/>
          </p:cNvSpPr>
          <p:nvPr>
            <p:ph type="subTitle" idx="1"/>
          </p:nvPr>
        </p:nvSpPr>
        <p:spPr/>
        <p:txBody>
          <a:bodyPr/>
          <a:lstStyle/>
          <a:p>
            <a:r>
              <a:rPr lang="en-US" dirty="0"/>
              <a:t>INFN / GARR meeting, May 15, 2012, Naples</a:t>
            </a:r>
          </a:p>
        </p:txBody>
      </p:sp>
      <p:sp>
        <p:nvSpPr>
          <p:cNvPr id="6" name="Text Placeholder 5"/>
          <p:cNvSpPr>
            <a:spLocks noGrp="1"/>
          </p:cNvSpPr>
          <p:nvPr>
            <p:ph type="body" sz="quarter" idx="11"/>
          </p:nvPr>
        </p:nvSpPr>
        <p:spPr/>
        <p:txBody>
          <a:bodyPr/>
          <a:lstStyle/>
          <a:p>
            <a:pPr>
              <a:spcBef>
                <a:spcPts val="0"/>
              </a:spcBef>
            </a:pPr>
            <a:r>
              <a:rPr lang="en-US" i="1" dirty="0">
                <a:solidFill>
                  <a:srgbClr val="000000"/>
                </a:solidFill>
                <a:latin typeface="Arial" charset="0"/>
                <a:cs typeface="Arial" charset="0"/>
              </a:rPr>
              <a:t>William Johnston</a:t>
            </a:r>
          </a:p>
          <a:p>
            <a:pPr>
              <a:spcBef>
                <a:spcPts val="0"/>
              </a:spcBef>
            </a:pPr>
            <a:r>
              <a:rPr lang="en-US" i="1" dirty="0">
                <a:solidFill>
                  <a:srgbClr val="000000"/>
                </a:solidFill>
                <a:latin typeface="Arial" charset="0"/>
                <a:cs typeface="Arial" charset="0"/>
              </a:rPr>
              <a:t>Energy Sciences Network (</a:t>
            </a:r>
            <a:r>
              <a:rPr lang="en-US" i="1" dirty="0" err="1">
                <a:solidFill>
                  <a:srgbClr val="000000"/>
                </a:solidFill>
                <a:latin typeface="Arial" charset="0"/>
                <a:cs typeface="Arial" charset="0"/>
              </a:rPr>
              <a:t>ESnet</a:t>
            </a:r>
            <a:r>
              <a:rPr lang="en-US" i="1" dirty="0" smtClean="0">
                <a:solidFill>
                  <a:srgbClr val="000000"/>
                </a:solidFill>
                <a:latin typeface="Arial" charset="0"/>
                <a:cs typeface="Arial" charset="0"/>
              </a:rPr>
              <a:t>)</a:t>
            </a:r>
          </a:p>
          <a:p>
            <a:pPr>
              <a:spcBef>
                <a:spcPts val="0"/>
              </a:spcBef>
            </a:pPr>
            <a:r>
              <a:rPr lang="en-US" i="1" dirty="0" smtClean="0">
                <a:solidFill>
                  <a:srgbClr val="000000"/>
                </a:solidFill>
                <a:latin typeface="Arial" charset="0"/>
                <a:cs typeface="Arial" charset="0"/>
              </a:rPr>
              <a:t>wej@es.net</a:t>
            </a:r>
            <a:endParaRPr lang="en-US" i="1" dirty="0">
              <a:solidFill>
                <a:srgbClr val="000000"/>
              </a:solidFill>
              <a:latin typeface="Arial" charset="0"/>
              <a:cs typeface="Arial" charset="0"/>
            </a:endParaRPr>
          </a:p>
        </p:txBody>
      </p:sp>
    </p:spTree>
    <p:extLst>
      <p:ext uri="{BB962C8B-B14F-4D97-AF65-F5344CB8AC3E}">
        <p14:creationId xmlns:p14="http://schemas.microsoft.com/office/powerpoint/2010/main" val="2041083196"/>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2400" dirty="0" smtClean="0"/>
              <a:t>3) </a:t>
            </a:r>
            <a:r>
              <a:rPr lang="en-US" sz="2400" dirty="0"/>
              <a:t>S</a:t>
            </a:r>
            <a:r>
              <a:rPr lang="en-US" sz="2400" dirty="0" smtClean="0"/>
              <a:t>ite infrastructure to support data-intensive science</a:t>
            </a:r>
            <a:endParaRPr lang="en-US" sz="2400" dirty="0"/>
          </a:p>
        </p:txBody>
      </p:sp>
      <p:sp>
        <p:nvSpPr>
          <p:cNvPr id="2" name="Content Placeholder 1"/>
          <p:cNvSpPr>
            <a:spLocks noGrp="1"/>
          </p:cNvSpPr>
          <p:nvPr>
            <p:ph idx="1"/>
          </p:nvPr>
        </p:nvSpPr>
        <p:spPr/>
        <p:txBody>
          <a:bodyPr/>
          <a:lstStyle/>
          <a:p>
            <a:pPr marL="0" indent="0" algn="ctr">
              <a:buNone/>
            </a:pPr>
            <a:r>
              <a:rPr lang="en-US" dirty="0" smtClean="0"/>
              <a:t>WAN-LAN impedance matching at sites: The Science DMZ</a:t>
            </a:r>
          </a:p>
          <a:p>
            <a:r>
              <a:rPr lang="en-US" dirty="0" smtClean="0"/>
              <a:t>The site network – the LAN –  typically provides connectivity </a:t>
            </a:r>
            <a:r>
              <a:rPr lang="en-US" dirty="0" smtClean="0"/>
              <a:t>for</a:t>
            </a:r>
            <a:r>
              <a:rPr lang="en-US" dirty="0" smtClean="0"/>
              <a:t> </a:t>
            </a:r>
            <a:r>
              <a:rPr lang="en-US" dirty="0" smtClean="0"/>
              <a:t>local resources – compute, data, instrument, collaboration system, etc. </a:t>
            </a:r>
          </a:p>
          <a:p>
            <a:r>
              <a:rPr lang="en-US" dirty="0" smtClean="0"/>
              <a:t>The T1 and T2 site LAN architectures must be designed to match the high-bandwidth, large data volume, large round trip time (RTT) (international paths) wide area network (WAN) flows to the LAN in order to provide access to local resources (e.g. compute and storage systems). </a:t>
            </a:r>
            <a:r>
              <a:rPr lang="en-US" sz="1800" dirty="0" smtClean="0"/>
              <a:t>(See [DIS].)</a:t>
            </a:r>
          </a:p>
          <a:p>
            <a:pPr lvl="1"/>
            <a:r>
              <a:rPr lang="en-US" dirty="0" smtClean="0"/>
              <a:t>otherwise the site will impose poor performance on the entire high speed data path, all the way back to the source</a:t>
            </a:r>
            <a:endParaRPr lang="en-US" dirty="0"/>
          </a:p>
        </p:txBody>
      </p:sp>
    </p:spTree>
    <p:extLst>
      <p:ext uri="{BB962C8B-B14F-4D97-AF65-F5344CB8AC3E}">
        <p14:creationId xmlns:p14="http://schemas.microsoft.com/office/powerpoint/2010/main" val="1698707790"/>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Science DMZ</a:t>
            </a:r>
            <a:endParaRPr lang="en-US" dirty="0"/>
          </a:p>
        </p:txBody>
      </p:sp>
      <p:sp>
        <p:nvSpPr>
          <p:cNvPr id="7" name="Content Placeholder 6"/>
          <p:cNvSpPr>
            <a:spLocks noGrp="1"/>
          </p:cNvSpPr>
          <p:nvPr>
            <p:ph idx="1"/>
          </p:nvPr>
        </p:nvSpPr>
        <p:spPr/>
        <p:txBody>
          <a:bodyPr/>
          <a:lstStyle/>
          <a:p>
            <a:r>
              <a:rPr lang="en-US" dirty="0" smtClean="0"/>
              <a:t>The devices and configurations typically deployed to build networks for </a:t>
            </a:r>
            <a:r>
              <a:rPr lang="en-US" dirty="0" smtClean="0"/>
              <a:t>business and small data-flow </a:t>
            </a:r>
            <a:r>
              <a:rPr lang="en-US" dirty="0" smtClean="0"/>
              <a:t>purposes usually don’t work for </a:t>
            </a:r>
            <a:r>
              <a:rPr lang="en-US" dirty="0" smtClean="0"/>
              <a:t>large-scale data flows</a:t>
            </a:r>
            <a:endParaRPr lang="en-US" dirty="0" smtClean="0"/>
          </a:p>
          <a:p>
            <a:pPr lvl="1"/>
            <a:r>
              <a:rPr lang="en-US" dirty="0" smtClean="0"/>
              <a:t>firewalls, proxy servers, low-cost switches, and so forth. </a:t>
            </a:r>
          </a:p>
          <a:p>
            <a:pPr lvl="1"/>
            <a:r>
              <a:rPr lang="en-US" dirty="0" smtClean="0"/>
              <a:t>none of which will allow high volume, high bandwidth, long RTT data transfer</a:t>
            </a:r>
          </a:p>
          <a:p>
            <a:r>
              <a:rPr lang="en-US" dirty="0" smtClean="0"/>
              <a:t>Large-scale data</a:t>
            </a:r>
            <a:r>
              <a:rPr lang="en-US" dirty="0" smtClean="0"/>
              <a:t> </a:t>
            </a:r>
            <a:r>
              <a:rPr lang="en-US" dirty="0" smtClean="0"/>
              <a:t>resources should be deployed in a separate portion of the network that has a different packet forwarding path and tailored security policy </a:t>
            </a:r>
          </a:p>
          <a:p>
            <a:pPr lvl="1"/>
            <a:r>
              <a:rPr lang="en-US" dirty="0" smtClean="0"/>
              <a:t>dedicated </a:t>
            </a:r>
            <a:r>
              <a:rPr lang="en-US" dirty="0"/>
              <a:t>systems built and tuned for wide-area data </a:t>
            </a:r>
            <a:r>
              <a:rPr lang="en-US" dirty="0" smtClean="0"/>
              <a:t>transfer</a:t>
            </a:r>
            <a:endParaRPr lang="en-US" dirty="0"/>
          </a:p>
          <a:p>
            <a:pPr lvl="1"/>
            <a:r>
              <a:rPr lang="en-US" dirty="0"/>
              <a:t>test and measurement systems for performance verification and rapid fault isolation, typically </a:t>
            </a:r>
            <a:r>
              <a:rPr lang="en-US" dirty="0" err="1" smtClean="0"/>
              <a:t>perfSONAR</a:t>
            </a:r>
            <a:r>
              <a:rPr lang="en-US" dirty="0"/>
              <a:t> </a:t>
            </a:r>
            <a:r>
              <a:rPr lang="en-US" sz="1400" dirty="0"/>
              <a:t>(see [</a:t>
            </a:r>
            <a:r>
              <a:rPr lang="en-US" sz="1400" dirty="0" err="1"/>
              <a:t>perfSONAR</a:t>
            </a:r>
            <a:r>
              <a:rPr lang="en-US" sz="1400" dirty="0" smtClean="0"/>
              <a:t>])</a:t>
            </a:r>
          </a:p>
          <a:p>
            <a:pPr lvl="1"/>
            <a:r>
              <a:rPr lang="en-US" dirty="0" smtClean="0"/>
              <a:t>a </a:t>
            </a:r>
            <a:r>
              <a:rPr lang="en-US" dirty="0"/>
              <a:t>security policy tailored for science traffic and implemented using appropriately capable </a:t>
            </a:r>
            <a:r>
              <a:rPr lang="en-US" dirty="0" smtClean="0"/>
              <a:t>hardware</a:t>
            </a:r>
          </a:p>
          <a:p>
            <a:r>
              <a:rPr lang="en-US" dirty="0" smtClean="0"/>
              <a:t>Concept resulted primarily from Eli Dart’s work with the DOE supercomputer centers</a:t>
            </a:r>
            <a:endParaRPr lang="en-US" dirty="0"/>
          </a:p>
          <a:p>
            <a:pPr lvl="1"/>
            <a:endParaRPr lang="en-US" dirty="0" smtClean="0"/>
          </a:p>
          <a:p>
            <a:endParaRPr lang="en-US" dirty="0"/>
          </a:p>
        </p:txBody>
      </p:sp>
    </p:spTree>
    <p:extLst>
      <p:ext uri="{BB962C8B-B14F-4D97-AF65-F5344CB8AC3E}">
        <p14:creationId xmlns:p14="http://schemas.microsoft.com/office/powerpoint/2010/main" val="23682672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Science DMZ</a:t>
            </a:r>
            <a:endParaRPr lang="en-US" dirty="0"/>
          </a:p>
        </p:txBody>
      </p:sp>
      <p:sp>
        <p:nvSpPr>
          <p:cNvPr id="9" name="TextBox 8"/>
          <p:cNvSpPr txBox="1"/>
          <p:nvPr/>
        </p:nvSpPr>
        <p:spPr>
          <a:xfrm>
            <a:off x="-1" y="2135947"/>
            <a:ext cx="2008037" cy="1600438"/>
          </a:xfrm>
          <a:prstGeom prst="rect">
            <a:avLst/>
          </a:prstGeom>
          <a:noFill/>
        </p:spPr>
        <p:txBody>
          <a:bodyPr wrap="square" rtlCol="0">
            <a:spAutoFit/>
          </a:bodyPr>
          <a:lstStyle/>
          <a:p>
            <a:r>
              <a:rPr lang="en-US" sz="1400" dirty="0" smtClean="0"/>
              <a:t>(See </a:t>
            </a:r>
            <a:r>
              <a:rPr lang="en-US" sz="1400" dirty="0">
                <a:hlinkClick r:id="rId3"/>
              </a:rPr>
              <a:t>http://fasterdata.es.net/science-dmz/</a:t>
            </a:r>
            <a:r>
              <a:rPr lang="en-US" sz="1400" dirty="0"/>
              <a:t> </a:t>
            </a:r>
            <a:r>
              <a:rPr lang="en-US" sz="1400" dirty="0" smtClean="0"/>
              <a:t>and [SDMZ] for a much more complete discussion of the various approaches.)</a:t>
            </a:r>
            <a:endParaRPr lang="en-US" sz="1400" dirty="0"/>
          </a:p>
        </p:txBody>
      </p:sp>
      <p:grpSp>
        <p:nvGrpSpPr>
          <p:cNvPr id="7" name="Group 6"/>
          <p:cNvGrpSpPr/>
          <p:nvPr/>
        </p:nvGrpSpPr>
        <p:grpSpPr>
          <a:xfrm>
            <a:off x="5809269" y="1242735"/>
            <a:ext cx="668557" cy="668557"/>
            <a:chOff x="5425050" y="2941276"/>
            <a:chExt cx="900114" cy="900114"/>
          </a:xfrm>
        </p:grpSpPr>
        <p:sp>
          <p:nvSpPr>
            <p:cNvPr id="8" name="Oval 90"/>
            <p:cNvSpPr>
              <a:spLocks noChangeArrowheads="1"/>
            </p:cNvSpPr>
            <p:nvPr/>
          </p:nvSpPr>
          <p:spPr bwMode="auto">
            <a:xfrm>
              <a:off x="5425050" y="2941276"/>
              <a:ext cx="900114" cy="539751"/>
            </a:xfrm>
            <a:prstGeom prst="ellipse">
              <a:avLst/>
            </a:prstGeom>
            <a:solidFill>
              <a:srgbClr val="FF6600"/>
            </a:solidFill>
            <a:ln w="12700"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91"/>
            <p:cNvSpPr>
              <a:spLocks/>
            </p:cNvSpPr>
            <p:nvPr/>
          </p:nvSpPr>
          <p:spPr bwMode="auto">
            <a:xfrm>
              <a:off x="5875901" y="3033351"/>
              <a:ext cx="307975" cy="177800"/>
            </a:xfrm>
            <a:custGeom>
              <a:avLst/>
              <a:gdLst>
                <a:gd name="T0" fmla="*/ 194 w 194"/>
                <a:gd name="T1" fmla="*/ 80 h 112"/>
                <a:gd name="T2" fmla="*/ 194 w 194"/>
                <a:gd name="T3" fmla="*/ 0 h 112"/>
                <a:gd name="T4" fmla="*/ 56 w 194"/>
                <a:gd name="T5" fmla="*/ 0 h 112"/>
                <a:gd name="T6" fmla="*/ 113 w 194"/>
                <a:gd name="T7" fmla="*/ 33 h 112"/>
                <a:gd name="T8" fmla="*/ 0 w 194"/>
                <a:gd name="T9" fmla="*/ 98 h 112"/>
                <a:gd name="T10" fmla="*/ 24 w 194"/>
                <a:gd name="T11" fmla="*/ 112 h 112"/>
                <a:gd name="T12" fmla="*/ 137 w 194"/>
                <a:gd name="T13" fmla="*/ 47 h 112"/>
                <a:gd name="T14" fmla="*/ 194 w 194"/>
                <a:gd name="T15" fmla="*/ 8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112">
                  <a:moveTo>
                    <a:pt x="194" y="80"/>
                  </a:moveTo>
                  <a:lnTo>
                    <a:pt x="194" y="0"/>
                  </a:lnTo>
                  <a:lnTo>
                    <a:pt x="56" y="0"/>
                  </a:lnTo>
                  <a:lnTo>
                    <a:pt x="113" y="33"/>
                  </a:lnTo>
                  <a:lnTo>
                    <a:pt x="0" y="98"/>
                  </a:lnTo>
                  <a:lnTo>
                    <a:pt x="24" y="112"/>
                  </a:lnTo>
                  <a:lnTo>
                    <a:pt x="137" y="47"/>
                  </a:lnTo>
                  <a:lnTo>
                    <a:pt x="194" y="8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2"/>
            <p:cNvSpPr>
              <a:spLocks/>
            </p:cNvSpPr>
            <p:nvPr/>
          </p:nvSpPr>
          <p:spPr bwMode="auto">
            <a:xfrm>
              <a:off x="5875901" y="3033351"/>
              <a:ext cx="307975" cy="177800"/>
            </a:xfrm>
            <a:custGeom>
              <a:avLst/>
              <a:gdLst>
                <a:gd name="T0" fmla="*/ 194 w 194"/>
                <a:gd name="T1" fmla="*/ 80 h 112"/>
                <a:gd name="T2" fmla="*/ 194 w 194"/>
                <a:gd name="T3" fmla="*/ 0 h 112"/>
                <a:gd name="T4" fmla="*/ 56 w 194"/>
                <a:gd name="T5" fmla="*/ 0 h 112"/>
                <a:gd name="T6" fmla="*/ 113 w 194"/>
                <a:gd name="T7" fmla="*/ 33 h 112"/>
                <a:gd name="T8" fmla="*/ 0 w 194"/>
                <a:gd name="T9" fmla="*/ 98 h 112"/>
                <a:gd name="T10" fmla="*/ 24 w 194"/>
                <a:gd name="T11" fmla="*/ 112 h 112"/>
                <a:gd name="T12" fmla="*/ 137 w 194"/>
                <a:gd name="T13" fmla="*/ 47 h 112"/>
                <a:gd name="T14" fmla="*/ 194 w 194"/>
                <a:gd name="T15" fmla="*/ 8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112">
                  <a:moveTo>
                    <a:pt x="194" y="80"/>
                  </a:moveTo>
                  <a:lnTo>
                    <a:pt x="194" y="0"/>
                  </a:lnTo>
                  <a:lnTo>
                    <a:pt x="56" y="0"/>
                  </a:lnTo>
                  <a:lnTo>
                    <a:pt x="113" y="33"/>
                  </a:lnTo>
                  <a:lnTo>
                    <a:pt x="0" y="98"/>
                  </a:lnTo>
                  <a:lnTo>
                    <a:pt x="24" y="112"/>
                  </a:lnTo>
                  <a:lnTo>
                    <a:pt x="137" y="47"/>
                  </a:lnTo>
                  <a:lnTo>
                    <a:pt x="194" y="80"/>
                  </a:lnTo>
                  <a:close/>
                </a:path>
              </a:pathLst>
            </a:custGeom>
            <a:solidFill>
              <a:srgbClr val="00B050"/>
            </a:solidFill>
            <a:ln w="2"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93"/>
            <p:cNvSpPr>
              <a:spLocks/>
            </p:cNvSpPr>
            <p:nvPr/>
          </p:nvSpPr>
          <p:spPr bwMode="auto">
            <a:xfrm>
              <a:off x="5547288" y="3022239"/>
              <a:ext cx="328613" cy="188913"/>
            </a:xfrm>
            <a:custGeom>
              <a:avLst/>
              <a:gdLst>
                <a:gd name="T0" fmla="*/ 207 w 207"/>
                <a:gd name="T1" fmla="*/ 40 h 119"/>
                <a:gd name="T2" fmla="*/ 195 w 207"/>
                <a:gd name="T3" fmla="*/ 112 h 119"/>
                <a:gd name="T4" fmla="*/ 69 w 207"/>
                <a:gd name="T5" fmla="*/ 119 h 119"/>
                <a:gd name="T6" fmla="*/ 126 w 207"/>
                <a:gd name="T7" fmla="*/ 87 h 119"/>
                <a:gd name="T8" fmla="*/ 0 w 207"/>
                <a:gd name="T9" fmla="*/ 14 h 119"/>
                <a:gd name="T10" fmla="*/ 25 w 207"/>
                <a:gd name="T11" fmla="*/ 0 h 119"/>
                <a:gd name="T12" fmla="*/ 150 w 207"/>
                <a:gd name="T13" fmla="*/ 73 h 119"/>
                <a:gd name="T14" fmla="*/ 207 w 207"/>
                <a:gd name="T15" fmla="*/ 4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7" h="119">
                  <a:moveTo>
                    <a:pt x="207" y="40"/>
                  </a:moveTo>
                  <a:lnTo>
                    <a:pt x="195" y="112"/>
                  </a:lnTo>
                  <a:lnTo>
                    <a:pt x="69" y="119"/>
                  </a:lnTo>
                  <a:lnTo>
                    <a:pt x="126" y="87"/>
                  </a:lnTo>
                  <a:lnTo>
                    <a:pt x="0" y="14"/>
                  </a:lnTo>
                  <a:lnTo>
                    <a:pt x="25" y="0"/>
                  </a:lnTo>
                  <a:lnTo>
                    <a:pt x="150" y="73"/>
                  </a:lnTo>
                  <a:lnTo>
                    <a:pt x="207" y="40"/>
                  </a:lnTo>
                  <a:close/>
                </a:path>
              </a:pathLst>
            </a:custGeom>
            <a:solidFill>
              <a:srgbClr val="00B050"/>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94"/>
            <p:cNvSpPr>
              <a:spLocks/>
            </p:cNvSpPr>
            <p:nvPr/>
          </p:nvSpPr>
          <p:spPr bwMode="auto">
            <a:xfrm>
              <a:off x="5547288" y="3022239"/>
              <a:ext cx="328613" cy="188913"/>
            </a:xfrm>
            <a:custGeom>
              <a:avLst/>
              <a:gdLst>
                <a:gd name="T0" fmla="*/ 207 w 207"/>
                <a:gd name="T1" fmla="*/ 40 h 119"/>
                <a:gd name="T2" fmla="*/ 195 w 207"/>
                <a:gd name="T3" fmla="*/ 112 h 119"/>
                <a:gd name="T4" fmla="*/ 69 w 207"/>
                <a:gd name="T5" fmla="*/ 119 h 119"/>
                <a:gd name="T6" fmla="*/ 126 w 207"/>
                <a:gd name="T7" fmla="*/ 87 h 119"/>
                <a:gd name="T8" fmla="*/ 0 w 207"/>
                <a:gd name="T9" fmla="*/ 14 h 119"/>
                <a:gd name="T10" fmla="*/ 25 w 207"/>
                <a:gd name="T11" fmla="*/ 0 h 119"/>
                <a:gd name="T12" fmla="*/ 150 w 207"/>
                <a:gd name="T13" fmla="*/ 73 h 119"/>
                <a:gd name="T14" fmla="*/ 207 w 207"/>
                <a:gd name="T15" fmla="*/ 4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7" h="119">
                  <a:moveTo>
                    <a:pt x="207" y="40"/>
                  </a:moveTo>
                  <a:lnTo>
                    <a:pt x="195" y="112"/>
                  </a:lnTo>
                  <a:lnTo>
                    <a:pt x="69" y="119"/>
                  </a:lnTo>
                  <a:lnTo>
                    <a:pt x="126" y="87"/>
                  </a:lnTo>
                  <a:lnTo>
                    <a:pt x="0" y="14"/>
                  </a:lnTo>
                  <a:lnTo>
                    <a:pt x="25" y="0"/>
                  </a:lnTo>
                  <a:lnTo>
                    <a:pt x="150" y="73"/>
                  </a:lnTo>
                  <a:lnTo>
                    <a:pt x="207" y="40"/>
                  </a:lnTo>
                  <a:close/>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reeform 95"/>
            <p:cNvSpPr>
              <a:spLocks/>
            </p:cNvSpPr>
            <p:nvPr/>
          </p:nvSpPr>
          <p:spPr bwMode="auto">
            <a:xfrm>
              <a:off x="5875901" y="3211151"/>
              <a:ext cx="327025" cy="188913"/>
            </a:xfrm>
            <a:custGeom>
              <a:avLst/>
              <a:gdLst>
                <a:gd name="T0" fmla="*/ 0 w 206"/>
                <a:gd name="T1" fmla="*/ 80 h 119"/>
                <a:gd name="T2" fmla="*/ 12 w 206"/>
                <a:gd name="T3" fmla="*/ 8 h 119"/>
                <a:gd name="T4" fmla="*/ 137 w 206"/>
                <a:gd name="T5" fmla="*/ 0 h 119"/>
                <a:gd name="T6" fmla="*/ 81 w 206"/>
                <a:gd name="T7" fmla="*/ 33 h 119"/>
                <a:gd name="T8" fmla="*/ 206 w 206"/>
                <a:gd name="T9" fmla="*/ 105 h 119"/>
                <a:gd name="T10" fmla="*/ 182 w 206"/>
                <a:gd name="T11" fmla="*/ 119 h 119"/>
                <a:gd name="T12" fmla="*/ 56 w 206"/>
                <a:gd name="T13" fmla="*/ 47 h 119"/>
                <a:gd name="T14" fmla="*/ 0 w 206"/>
                <a:gd name="T15" fmla="*/ 8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19">
                  <a:moveTo>
                    <a:pt x="0" y="80"/>
                  </a:moveTo>
                  <a:lnTo>
                    <a:pt x="12" y="8"/>
                  </a:lnTo>
                  <a:lnTo>
                    <a:pt x="137" y="0"/>
                  </a:lnTo>
                  <a:lnTo>
                    <a:pt x="81" y="33"/>
                  </a:lnTo>
                  <a:lnTo>
                    <a:pt x="206" y="105"/>
                  </a:lnTo>
                  <a:lnTo>
                    <a:pt x="182" y="119"/>
                  </a:lnTo>
                  <a:lnTo>
                    <a:pt x="56" y="47"/>
                  </a:lnTo>
                  <a:lnTo>
                    <a:pt x="0" y="8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96"/>
            <p:cNvSpPr>
              <a:spLocks/>
            </p:cNvSpPr>
            <p:nvPr/>
          </p:nvSpPr>
          <p:spPr bwMode="auto">
            <a:xfrm>
              <a:off x="5875901" y="3211151"/>
              <a:ext cx="327025" cy="188913"/>
            </a:xfrm>
            <a:custGeom>
              <a:avLst/>
              <a:gdLst>
                <a:gd name="T0" fmla="*/ 0 w 206"/>
                <a:gd name="T1" fmla="*/ 80 h 119"/>
                <a:gd name="T2" fmla="*/ 12 w 206"/>
                <a:gd name="T3" fmla="*/ 8 h 119"/>
                <a:gd name="T4" fmla="*/ 137 w 206"/>
                <a:gd name="T5" fmla="*/ 0 h 119"/>
                <a:gd name="T6" fmla="*/ 81 w 206"/>
                <a:gd name="T7" fmla="*/ 33 h 119"/>
                <a:gd name="T8" fmla="*/ 206 w 206"/>
                <a:gd name="T9" fmla="*/ 105 h 119"/>
                <a:gd name="T10" fmla="*/ 182 w 206"/>
                <a:gd name="T11" fmla="*/ 119 h 119"/>
                <a:gd name="T12" fmla="*/ 56 w 206"/>
                <a:gd name="T13" fmla="*/ 47 h 119"/>
                <a:gd name="T14" fmla="*/ 0 w 206"/>
                <a:gd name="T15" fmla="*/ 8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19">
                  <a:moveTo>
                    <a:pt x="0" y="80"/>
                  </a:moveTo>
                  <a:lnTo>
                    <a:pt x="12" y="8"/>
                  </a:lnTo>
                  <a:lnTo>
                    <a:pt x="137" y="0"/>
                  </a:lnTo>
                  <a:lnTo>
                    <a:pt x="81" y="33"/>
                  </a:lnTo>
                  <a:lnTo>
                    <a:pt x="206" y="105"/>
                  </a:lnTo>
                  <a:lnTo>
                    <a:pt x="182" y="119"/>
                  </a:lnTo>
                  <a:lnTo>
                    <a:pt x="56" y="47"/>
                  </a:lnTo>
                  <a:lnTo>
                    <a:pt x="0" y="80"/>
                  </a:lnTo>
                  <a:close/>
                </a:path>
              </a:pathLst>
            </a:custGeom>
            <a:solidFill>
              <a:srgbClr val="00B050"/>
            </a:solidFill>
            <a:ln w="2"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97"/>
            <p:cNvSpPr>
              <a:spLocks/>
            </p:cNvSpPr>
            <p:nvPr/>
          </p:nvSpPr>
          <p:spPr bwMode="auto">
            <a:xfrm>
              <a:off x="5567925" y="3211151"/>
              <a:ext cx="307975" cy="177800"/>
            </a:xfrm>
            <a:custGeom>
              <a:avLst/>
              <a:gdLst>
                <a:gd name="T0" fmla="*/ 0 w 194"/>
                <a:gd name="T1" fmla="*/ 33 h 112"/>
                <a:gd name="T2" fmla="*/ 0 w 194"/>
                <a:gd name="T3" fmla="*/ 112 h 112"/>
                <a:gd name="T4" fmla="*/ 137 w 194"/>
                <a:gd name="T5" fmla="*/ 112 h 112"/>
                <a:gd name="T6" fmla="*/ 81 w 194"/>
                <a:gd name="T7" fmla="*/ 80 h 112"/>
                <a:gd name="T8" fmla="*/ 194 w 194"/>
                <a:gd name="T9" fmla="*/ 15 h 112"/>
                <a:gd name="T10" fmla="*/ 169 w 194"/>
                <a:gd name="T11" fmla="*/ 0 h 112"/>
                <a:gd name="T12" fmla="*/ 56 w 194"/>
                <a:gd name="T13" fmla="*/ 66 h 112"/>
                <a:gd name="T14" fmla="*/ 0 w 194"/>
                <a:gd name="T15" fmla="*/ 33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112">
                  <a:moveTo>
                    <a:pt x="0" y="33"/>
                  </a:moveTo>
                  <a:lnTo>
                    <a:pt x="0" y="112"/>
                  </a:lnTo>
                  <a:lnTo>
                    <a:pt x="137" y="112"/>
                  </a:lnTo>
                  <a:lnTo>
                    <a:pt x="81" y="80"/>
                  </a:lnTo>
                  <a:lnTo>
                    <a:pt x="194" y="15"/>
                  </a:lnTo>
                  <a:lnTo>
                    <a:pt x="169" y="0"/>
                  </a:lnTo>
                  <a:lnTo>
                    <a:pt x="56" y="66"/>
                  </a:lnTo>
                  <a:lnTo>
                    <a:pt x="0" y="33"/>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98"/>
            <p:cNvSpPr>
              <a:spLocks/>
            </p:cNvSpPr>
            <p:nvPr/>
          </p:nvSpPr>
          <p:spPr bwMode="auto">
            <a:xfrm>
              <a:off x="5567925" y="3211151"/>
              <a:ext cx="307975" cy="177800"/>
            </a:xfrm>
            <a:custGeom>
              <a:avLst/>
              <a:gdLst>
                <a:gd name="T0" fmla="*/ 0 w 194"/>
                <a:gd name="T1" fmla="*/ 33 h 112"/>
                <a:gd name="T2" fmla="*/ 0 w 194"/>
                <a:gd name="T3" fmla="*/ 112 h 112"/>
                <a:gd name="T4" fmla="*/ 137 w 194"/>
                <a:gd name="T5" fmla="*/ 112 h 112"/>
                <a:gd name="T6" fmla="*/ 81 w 194"/>
                <a:gd name="T7" fmla="*/ 80 h 112"/>
                <a:gd name="T8" fmla="*/ 194 w 194"/>
                <a:gd name="T9" fmla="*/ 15 h 112"/>
                <a:gd name="T10" fmla="*/ 169 w 194"/>
                <a:gd name="T11" fmla="*/ 0 h 112"/>
                <a:gd name="T12" fmla="*/ 56 w 194"/>
                <a:gd name="T13" fmla="*/ 66 h 112"/>
                <a:gd name="T14" fmla="*/ 0 w 194"/>
                <a:gd name="T15" fmla="*/ 33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112">
                  <a:moveTo>
                    <a:pt x="0" y="33"/>
                  </a:moveTo>
                  <a:lnTo>
                    <a:pt x="0" y="112"/>
                  </a:lnTo>
                  <a:lnTo>
                    <a:pt x="137" y="112"/>
                  </a:lnTo>
                  <a:lnTo>
                    <a:pt x="81" y="80"/>
                  </a:lnTo>
                  <a:lnTo>
                    <a:pt x="194" y="15"/>
                  </a:lnTo>
                  <a:lnTo>
                    <a:pt x="169" y="0"/>
                  </a:lnTo>
                  <a:lnTo>
                    <a:pt x="56" y="66"/>
                  </a:lnTo>
                  <a:lnTo>
                    <a:pt x="0" y="33"/>
                  </a:lnTo>
                  <a:close/>
                </a:path>
              </a:pathLst>
            </a:custGeom>
            <a:solidFill>
              <a:srgbClr val="00B050"/>
            </a:solidFill>
            <a:ln w="2"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95"/>
            <p:cNvSpPr>
              <a:spLocks/>
            </p:cNvSpPr>
            <p:nvPr/>
          </p:nvSpPr>
          <p:spPr bwMode="auto">
            <a:xfrm>
              <a:off x="5425050" y="3211151"/>
              <a:ext cx="900114" cy="630238"/>
            </a:xfrm>
            <a:custGeom>
              <a:avLst/>
              <a:gdLst>
                <a:gd name="T0" fmla="*/ 0 w 1512"/>
                <a:gd name="T1" fmla="*/ 0 h 1058"/>
                <a:gd name="T2" fmla="*/ 0 w 1512"/>
                <a:gd name="T3" fmla="*/ 605 h 1058"/>
                <a:gd name="T4" fmla="*/ 756 w 1512"/>
                <a:gd name="T5" fmla="*/ 1058 h 1058"/>
                <a:gd name="T6" fmla="*/ 1512 w 1512"/>
                <a:gd name="T7" fmla="*/ 605 h 1058"/>
                <a:gd name="T8" fmla="*/ 1512 w 1512"/>
                <a:gd name="T9" fmla="*/ 605 h 1058"/>
                <a:gd name="T10" fmla="*/ 1512 w 1512"/>
                <a:gd name="T11" fmla="*/ 0 h 1058"/>
                <a:gd name="T12" fmla="*/ 756 w 1512"/>
                <a:gd name="T13" fmla="*/ 453 h 1058"/>
                <a:gd name="T14" fmla="*/ 0 w 1512"/>
                <a:gd name="T15" fmla="*/ 0 h 10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2" h="1058">
                  <a:moveTo>
                    <a:pt x="0" y="0"/>
                  </a:moveTo>
                  <a:lnTo>
                    <a:pt x="0" y="605"/>
                  </a:lnTo>
                  <a:cubicBezTo>
                    <a:pt x="0" y="855"/>
                    <a:pt x="339" y="1058"/>
                    <a:pt x="756" y="1058"/>
                  </a:cubicBezTo>
                  <a:cubicBezTo>
                    <a:pt x="1174" y="1058"/>
                    <a:pt x="1512" y="855"/>
                    <a:pt x="1512" y="605"/>
                  </a:cubicBezTo>
                  <a:cubicBezTo>
                    <a:pt x="1512" y="605"/>
                    <a:pt x="1512" y="605"/>
                    <a:pt x="1512" y="605"/>
                  </a:cubicBezTo>
                  <a:lnTo>
                    <a:pt x="1512" y="0"/>
                  </a:lnTo>
                  <a:cubicBezTo>
                    <a:pt x="1512" y="250"/>
                    <a:pt x="1174" y="453"/>
                    <a:pt x="756" y="453"/>
                  </a:cubicBezTo>
                  <a:cubicBezTo>
                    <a:pt x="339" y="453"/>
                    <a:pt x="0" y="250"/>
                    <a:pt x="0" y="0"/>
                  </a:cubicBezTo>
                  <a:close/>
                </a:path>
              </a:pathLst>
            </a:custGeom>
            <a:solidFill>
              <a:srgbClr val="FF6600"/>
            </a:solid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96"/>
            <p:cNvSpPr>
              <a:spLocks/>
            </p:cNvSpPr>
            <p:nvPr/>
          </p:nvSpPr>
          <p:spPr bwMode="auto">
            <a:xfrm>
              <a:off x="5425050" y="2941276"/>
              <a:ext cx="900114" cy="900114"/>
            </a:xfrm>
            <a:custGeom>
              <a:avLst/>
              <a:gdLst>
                <a:gd name="T0" fmla="*/ 1512 w 1512"/>
                <a:gd name="T1" fmla="*/ 454 h 1512"/>
                <a:gd name="T2" fmla="*/ 756 w 1512"/>
                <a:gd name="T3" fmla="*/ 0 h 1512"/>
                <a:gd name="T4" fmla="*/ 0 w 1512"/>
                <a:gd name="T5" fmla="*/ 454 h 1512"/>
                <a:gd name="T6" fmla="*/ 0 w 1512"/>
                <a:gd name="T7" fmla="*/ 1059 h 1512"/>
                <a:gd name="T8" fmla="*/ 756 w 1512"/>
                <a:gd name="T9" fmla="*/ 1512 h 1512"/>
                <a:gd name="T10" fmla="*/ 1512 w 1512"/>
                <a:gd name="T11" fmla="*/ 1059 h 1512"/>
                <a:gd name="T12" fmla="*/ 1512 w 1512"/>
                <a:gd name="T13" fmla="*/ 1059 h 1512"/>
                <a:gd name="T14" fmla="*/ 1512 w 1512"/>
                <a:gd name="T15" fmla="*/ 454 h 15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2" h="1512">
                  <a:moveTo>
                    <a:pt x="1512" y="454"/>
                  </a:moveTo>
                  <a:cubicBezTo>
                    <a:pt x="1512" y="203"/>
                    <a:pt x="1174" y="0"/>
                    <a:pt x="756" y="0"/>
                  </a:cubicBezTo>
                  <a:cubicBezTo>
                    <a:pt x="339" y="0"/>
                    <a:pt x="0" y="203"/>
                    <a:pt x="0" y="454"/>
                  </a:cubicBezTo>
                  <a:lnTo>
                    <a:pt x="0" y="1059"/>
                  </a:lnTo>
                  <a:cubicBezTo>
                    <a:pt x="0" y="1309"/>
                    <a:pt x="339" y="1512"/>
                    <a:pt x="756" y="1512"/>
                  </a:cubicBezTo>
                  <a:cubicBezTo>
                    <a:pt x="1174" y="1512"/>
                    <a:pt x="1512" y="1309"/>
                    <a:pt x="1512" y="1059"/>
                  </a:cubicBezTo>
                  <a:cubicBezTo>
                    <a:pt x="1512" y="1059"/>
                    <a:pt x="1512" y="1059"/>
                    <a:pt x="1512" y="1059"/>
                  </a:cubicBezTo>
                  <a:lnTo>
                    <a:pt x="1512" y="454"/>
                  </a:lnTo>
                  <a:close/>
                </a:path>
              </a:pathLst>
            </a:custGeom>
            <a:noFill/>
            <a:ln w="1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cxnSp>
        <p:nvCxnSpPr>
          <p:cNvPr id="20" name="Straight Connector 19"/>
          <p:cNvCxnSpPr>
            <a:stCxn id="72" idx="4"/>
          </p:cNvCxnSpPr>
          <p:nvPr/>
        </p:nvCxnSpPr>
        <p:spPr bwMode="auto">
          <a:xfrm>
            <a:off x="4053477" y="2384381"/>
            <a:ext cx="414342" cy="1745355"/>
          </a:xfrm>
          <a:prstGeom prst="line">
            <a:avLst/>
          </a:prstGeom>
          <a:noFill/>
          <a:ln w="76200" cap="rnd" cmpd="sng" algn="ctr">
            <a:solidFill>
              <a:schemeClr val="tx1"/>
            </a:solidFill>
            <a:prstDash val="solid"/>
            <a:round/>
            <a:headEnd type="none" w="med" len="med"/>
            <a:tailEnd type="none" w="med" len="med"/>
          </a:ln>
          <a:effectLst/>
        </p:spPr>
      </p:cxnSp>
      <p:cxnSp>
        <p:nvCxnSpPr>
          <p:cNvPr id="21" name="Straight Connector 20"/>
          <p:cNvCxnSpPr/>
          <p:nvPr/>
        </p:nvCxnSpPr>
        <p:spPr bwMode="auto">
          <a:xfrm flipH="1">
            <a:off x="3205358" y="4302536"/>
            <a:ext cx="1210920" cy="475877"/>
          </a:xfrm>
          <a:prstGeom prst="line">
            <a:avLst/>
          </a:prstGeom>
          <a:noFill/>
          <a:ln w="76200" cap="rnd" cmpd="sng" algn="ctr">
            <a:solidFill>
              <a:schemeClr val="tx1"/>
            </a:solidFill>
            <a:prstDash val="solid"/>
            <a:round/>
            <a:headEnd type="none" w="med" len="med"/>
            <a:tailEnd type="none" w="med" len="med"/>
          </a:ln>
          <a:effectLst/>
        </p:spPr>
      </p:cxnSp>
      <p:cxnSp>
        <p:nvCxnSpPr>
          <p:cNvPr id="22" name="Straight Connector 21"/>
          <p:cNvCxnSpPr>
            <a:endCxn id="43" idx="0"/>
          </p:cNvCxnSpPr>
          <p:nvPr/>
        </p:nvCxnSpPr>
        <p:spPr bwMode="auto">
          <a:xfrm flipH="1">
            <a:off x="4257528" y="4391247"/>
            <a:ext cx="305681" cy="979511"/>
          </a:xfrm>
          <a:prstGeom prst="line">
            <a:avLst/>
          </a:prstGeom>
          <a:noFill/>
          <a:ln w="76200" cap="rnd" cmpd="sng" algn="ctr">
            <a:solidFill>
              <a:schemeClr val="tx1"/>
            </a:solidFill>
            <a:prstDash val="solid"/>
            <a:round/>
            <a:headEnd type="none" w="med" len="med"/>
            <a:tailEnd type="none" w="med" len="med"/>
          </a:ln>
          <a:effectLst/>
        </p:spPr>
      </p:cxnSp>
      <p:cxnSp>
        <p:nvCxnSpPr>
          <p:cNvPr id="23" name="Straight Connector 22"/>
          <p:cNvCxnSpPr>
            <a:stCxn id="50" idx="2"/>
            <a:endCxn id="42" idx="0"/>
          </p:cNvCxnSpPr>
          <p:nvPr/>
        </p:nvCxnSpPr>
        <p:spPr bwMode="auto">
          <a:xfrm>
            <a:off x="4968345" y="4314200"/>
            <a:ext cx="934147" cy="981826"/>
          </a:xfrm>
          <a:prstGeom prst="line">
            <a:avLst/>
          </a:prstGeom>
          <a:noFill/>
          <a:ln w="76200" cap="rnd" cmpd="sng" algn="ctr">
            <a:solidFill>
              <a:schemeClr val="tx1"/>
            </a:solidFill>
            <a:prstDash val="solid"/>
            <a:round/>
            <a:headEnd type="none" w="med" len="med"/>
            <a:tailEnd type="none" w="med" len="med"/>
          </a:ln>
          <a:effectLst/>
        </p:spPr>
      </p:cxnSp>
      <p:cxnSp>
        <p:nvCxnSpPr>
          <p:cNvPr id="24" name="Straight Connector 23"/>
          <p:cNvCxnSpPr>
            <a:stCxn id="71" idx="3"/>
            <a:endCxn id="18" idx="1"/>
          </p:cNvCxnSpPr>
          <p:nvPr/>
        </p:nvCxnSpPr>
        <p:spPr bwMode="auto">
          <a:xfrm flipV="1">
            <a:off x="4467819" y="1710863"/>
            <a:ext cx="1341450" cy="425084"/>
          </a:xfrm>
          <a:prstGeom prst="line">
            <a:avLst/>
          </a:prstGeom>
          <a:noFill/>
          <a:ln w="19050" cap="flat" cmpd="sng" algn="ctr">
            <a:solidFill>
              <a:schemeClr val="tx1"/>
            </a:solidFill>
            <a:prstDash val="solid"/>
            <a:round/>
            <a:headEnd type="none" w="med" len="med"/>
            <a:tailEnd type="none" w="med" len="med"/>
          </a:ln>
          <a:effectLst/>
        </p:spPr>
      </p:cxnSp>
      <p:sp>
        <p:nvSpPr>
          <p:cNvPr id="25" name="Freeform 7"/>
          <p:cNvSpPr>
            <a:spLocks/>
          </p:cNvSpPr>
          <p:nvPr/>
        </p:nvSpPr>
        <p:spPr bwMode="auto">
          <a:xfrm>
            <a:off x="6582526" y="2289964"/>
            <a:ext cx="1737360" cy="914400"/>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noFill/>
          <a:ln w="15875">
            <a:solidFill>
              <a:schemeClr val="tx1"/>
            </a:solidFill>
            <a:prstDash val="solid"/>
            <a:round/>
            <a:headEnd/>
            <a:tailEnd/>
          </a:ln>
        </p:spPr>
        <p:txBody>
          <a:bodyPr vert="horz" wrap="square" lIns="91440" tIns="45720" rIns="91440" bIns="45720" numCol="1" anchor="ctr" anchorCtr="0" compatLnSpc="1">
            <a:prstTxWarp prst="textNoShape">
              <a:avLst/>
            </a:prstTxWarp>
          </a:bodyPr>
          <a:lstStyle/>
          <a:p>
            <a:pPr algn="ctr"/>
            <a:r>
              <a:rPr lang="en-US" sz="1200" b="1" dirty="0" smtClean="0"/>
              <a:t>campus / site</a:t>
            </a:r>
          </a:p>
          <a:p>
            <a:pPr algn="ctr"/>
            <a:r>
              <a:rPr lang="en-US" sz="1200" b="1" dirty="0" smtClean="0"/>
              <a:t>LAN</a:t>
            </a:r>
            <a:endParaRPr lang="en-US" sz="1200" b="1" dirty="0"/>
          </a:p>
        </p:txBody>
      </p:sp>
      <p:cxnSp>
        <p:nvCxnSpPr>
          <p:cNvPr id="26" name="Straight Connector 25"/>
          <p:cNvCxnSpPr>
            <a:stCxn id="25" idx="10"/>
            <a:endCxn id="18" idx="3"/>
          </p:cNvCxnSpPr>
          <p:nvPr/>
        </p:nvCxnSpPr>
        <p:spPr bwMode="auto">
          <a:xfrm flipH="1" flipV="1">
            <a:off x="6477826" y="1710863"/>
            <a:ext cx="877921" cy="587391"/>
          </a:xfrm>
          <a:prstGeom prst="line">
            <a:avLst/>
          </a:prstGeom>
          <a:noFill/>
          <a:ln w="19050" cap="flat" cmpd="sng" algn="ctr">
            <a:solidFill>
              <a:schemeClr val="tx1"/>
            </a:solidFill>
            <a:prstDash val="solid"/>
            <a:round/>
            <a:headEnd type="none" w="med" len="med"/>
            <a:tailEnd type="none" w="med" len="med"/>
          </a:ln>
          <a:effectLst/>
        </p:spPr>
      </p:cxnSp>
      <p:cxnSp>
        <p:nvCxnSpPr>
          <p:cNvPr id="27" name="Straight Connector 26"/>
          <p:cNvCxnSpPr>
            <a:stCxn id="73" idx="27"/>
            <a:endCxn id="71" idx="1"/>
          </p:cNvCxnSpPr>
          <p:nvPr/>
        </p:nvCxnSpPr>
        <p:spPr bwMode="auto">
          <a:xfrm>
            <a:off x="2362802" y="1644908"/>
            <a:ext cx="1276332" cy="491039"/>
          </a:xfrm>
          <a:prstGeom prst="line">
            <a:avLst/>
          </a:prstGeom>
          <a:noFill/>
          <a:ln w="76200" cap="rnd" cmpd="sng" algn="ctr">
            <a:solidFill>
              <a:schemeClr val="tx1"/>
            </a:solidFill>
            <a:prstDash val="solid"/>
            <a:round/>
            <a:headEnd type="none" w="med" len="med"/>
            <a:tailEnd type="none" w="med" len="med"/>
          </a:ln>
          <a:effectLst/>
        </p:spPr>
      </p:cxnSp>
      <p:sp>
        <p:nvSpPr>
          <p:cNvPr id="28" name="TextBox 27"/>
          <p:cNvSpPr txBox="1"/>
          <p:nvPr/>
        </p:nvSpPr>
        <p:spPr>
          <a:xfrm>
            <a:off x="1809197" y="5899324"/>
            <a:ext cx="1593257" cy="461665"/>
          </a:xfrm>
          <a:prstGeom prst="rect">
            <a:avLst/>
          </a:prstGeom>
          <a:noFill/>
        </p:spPr>
        <p:txBody>
          <a:bodyPr wrap="none" rtlCol="0">
            <a:spAutoFit/>
          </a:bodyPr>
          <a:lstStyle/>
          <a:p>
            <a:pPr algn="ctr"/>
            <a:r>
              <a:rPr lang="en-US" sz="1200" b="1" smtClean="0"/>
              <a:t>high performance</a:t>
            </a:r>
            <a:br>
              <a:rPr lang="en-US" sz="1200" b="1" smtClean="0"/>
            </a:br>
            <a:r>
              <a:rPr lang="en-US" sz="1200" b="1" smtClean="0"/>
              <a:t>Data Transfer Node</a:t>
            </a:r>
            <a:endParaRPr lang="en-US" sz="1200" b="1"/>
          </a:p>
        </p:txBody>
      </p:sp>
      <p:sp>
        <p:nvSpPr>
          <p:cNvPr id="29" name="TextBox 28"/>
          <p:cNvSpPr txBox="1"/>
          <p:nvPr/>
        </p:nvSpPr>
        <p:spPr>
          <a:xfrm>
            <a:off x="3530936" y="6360989"/>
            <a:ext cx="1545616" cy="276999"/>
          </a:xfrm>
          <a:prstGeom prst="rect">
            <a:avLst/>
          </a:prstGeom>
          <a:noFill/>
        </p:spPr>
        <p:txBody>
          <a:bodyPr wrap="none" rtlCol="0">
            <a:spAutoFit/>
          </a:bodyPr>
          <a:lstStyle/>
          <a:p>
            <a:pPr algn="ctr"/>
            <a:r>
              <a:rPr lang="en-US" sz="1200" b="1" smtClean="0"/>
              <a:t>computing cluster</a:t>
            </a:r>
            <a:endParaRPr lang="en-US" sz="1200" b="1"/>
          </a:p>
        </p:txBody>
      </p:sp>
      <p:sp>
        <p:nvSpPr>
          <p:cNvPr id="30" name="TextBox 29"/>
          <p:cNvSpPr txBox="1"/>
          <p:nvPr/>
        </p:nvSpPr>
        <p:spPr>
          <a:xfrm>
            <a:off x="2475196" y="2423998"/>
            <a:ext cx="1335622" cy="646331"/>
          </a:xfrm>
          <a:prstGeom prst="rect">
            <a:avLst/>
          </a:prstGeom>
          <a:noFill/>
        </p:spPr>
        <p:txBody>
          <a:bodyPr wrap="none" rtlCol="0">
            <a:spAutoFit/>
          </a:bodyPr>
          <a:lstStyle/>
          <a:p>
            <a:pPr algn="ctr"/>
            <a:r>
              <a:rPr lang="en-US" sz="1200" b="1" dirty="0" smtClean="0"/>
              <a:t>clean,</a:t>
            </a:r>
          </a:p>
          <a:p>
            <a:pPr algn="ctr"/>
            <a:r>
              <a:rPr lang="en-US" sz="1200" b="1" dirty="0" smtClean="0"/>
              <a:t>high-bandwidth</a:t>
            </a:r>
          </a:p>
          <a:p>
            <a:pPr algn="ctr"/>
            <a:r>
              <a:rPr lang="en-US" sz="1200" b="1" dirty="0" smtClean="0"/>
              <a:t>WAN data path</a:t>
            </a:r>
            <a:endParaRPr lang="en-US" sz="1200" b="1" dirty="0"/>
          </a:p>
        </p:txBody>
      </p:sp>
      <p:sp>
        <p:nvSpPr>
          <p:cNvPr id="31" name="TextBox 30"/>
          <p:cNvSpPr txBox="1"/>
          <p:nvPr/>
        </p:nvSpPr>
        <p:spPr>
          <a:xfrm>
            <a:off x="4549486" y="2265245"/>
            <a:ext cx="1141658" cy="830997"/>
          </a:xfrm>
          <a:prstGeom prst="rect">
            <a:avLst/>
          </a:prstGeom>
          <a:noFill/>
        </p:spPr>
        <p:txBody>
          <a:bodyPr wrap="none" rtlCol="0">
            <a:spAutoFit/>
          </a:bodyPr>
          <a:lstStyle/>
          <a:p>
            <a:pPr algn="ctr"/>
            <a:r>
              <a:rPr lang="en-US" sz="1200" b="1" dirty="0" smtClean="0"/>
              <a:t>campus/site</a:t>
            </a:r>
            <a:br>
              <a:rPr lang="en-US" sz="1200" b="1" dirty="0" smtClean="0"/>
            </a:br>
            <a:r>
              <a:rPr lang="en-US" sz="1200" b="1" dirty="0" smtClean="0"/>
              <a:t>access to</a:t>
            </a:r>
          </a:p>
          <a:p>
            <a:pPr algn="ctr"/>
            <a:r>
              <a:rPr lang="en-US" sz="1200" b="1" dirty="0" smtClean="0"/>
              <a:t>Science DMZ</a:t>
            </a:r>
          </a:p>
          <a:p>
            <a:pPr algn="ctr"/>
            <a:r>
              <a:rPr lang="en-US" sz="1200" b="1" dirty="0" smtClean="0"/>
              <a:t>resources</a:t>
            </a:r>
            <a:endParaRPr lang="en-US" sz="1200" b="1" dirty="0"/>
          </a:p>
        </p:txBody>
      </p:sp>
      <p:sp>
        <p:nvSpPr>
          <p:cNvPr id="32" name="TextBox 31"/>
          <p:cNvSpPr txBox="1"/>
          <p:nvPr/>
        </p:nvSpPr>
        <p:spPr>
          <a:xfrm>
            <a:off x="6746988" y="724768"/>
            <a:ext cx="1704313" cy="461665"/>
          </a:xfrm>
          <a:prstGeom prst="rect">
            <a:avLst/>
          </a:prstGeom>
          <a:noFill/>
        </p:spPr>
        <p:txBody>
          <a:bodyPr wrap="none" rtlCol="0">
            <a:spAutoFit/>
          </a:bodyPr>
          <a:lstStyle/>
          <a:p>
            <a:pPr algn="ctr"/>
            <a:r>
              <a:rPr lang="en-US" sz="1200" b="1" dirty="0" smtClean="0"/>
              <a:t>secured campus/site</a:t>
            </a:r>
          </a:p>
          <a:p>
            <a:pPr algn="ctr"/>
            <a:r>
              <a:rPr lang="en-US" sz="1200" b="1" dirty="0" smtClean="0"/>
              <a:t>access to Internet</a:t>
            </a:r>
            <a:endParaRPr lang="en-US" sz="1200" b="1" dirty="0"/>
          </a:p>
        </p:txBody>
      </p:sp>
      <p:sp>
        <p:nvSpPr>
          <p:cNvPr id="33" name="TextBox 32"/>
          <p:cNvSpPr txBox="1"/>
          <p:nvPr/>
        </p:nvSpPr>
        <p:spPr>
          <a:xfrm>
            <a:off x="2727617" y="1351101"/>
            <a:ext cx="1175323" cy="276999"/>
          </a:xfrm>
          <a:prstGeom prst="rect">
            <a:avLst/>
          </a:prstGeom>
          <a:noFill/>
        </p:spPr>
        <p:txBody>
          <a:bodyPr wrap="none" rtlCol="0">
            <a:spAutoFit/>
          </a:bodyPr>
          <a:lstStyle/>
          <a:p>
            <a:pPr algn="ctr"/>
            <a:r>
              <a:rPr lang="en-US" sz="1200" b="1" dirty="0" smtClean="0"/>
              <a:t>border router</a:t>
            </a:r>
            <a:endParaRPr lang="en-US" sz="1200" b="1" dirty="0"/>
          </a:p>
        </p:txBody>
      </p:sp>
      <p:sp>
        <p:nvSpPr>
          <p:cNvPr id="34" name="Freeform 33"/>
          <p:cNvSpPr/>
          <p:nvPr/>
        </p:nvSpPr>
        <p:spPr bwMode="auto">
          <a:xfrm>
            <a:off x="3081308" y="2065677"/>
            <a:ext cx="928047" cy="996027"/>
          </a:xfrm>
          <a:custGeom>
            <a:avLst/>
            <a:gdLst>
              <a:gd name="connsiteX0" fmla="*/ 0 w 907576"/>
              <a:gd name="connsiteY0" fmla="*/ 6566 h 757193"/>
              <a:gd name="connsiteX1" fmla="*/ 743803 w 907576"/>
              <a:gd name="connsiteY1" fmla="*/ 108924 h 757193"/>
              <a:gd name="connsiteX2" fmla="*/ 907576 w 907576"/>
              <a:gd name="connsiteY2" fmla="*/ 757193 h 757193"/>
              <a:gd name="connsiteX0" fmla="*/ 0 w 907576"/>
              <a:gd name="connsiteY0" fmla="*/ 2566 h 794136"/>
              <a:gd name="connsiteX1" fmla="*/ 743803 w 907576"/>
              <a:gd name="connsiteY1" fmla="*/ 145867 h 794136"/>
              <a:gd name="connsiteX2" fmla="*/ 907576 w 907576"/>
              <a:gd name="connsiteY2" fmla="*/ 794136 h 794136"/>
              <a:gd name="connsiteX0" fmla="*/ 0 w 907576"/>
              <a:gd name="connsiteY0" fmla="*/ 0 h 791570"/>
              <a:gd name="connsiteX1" fmla="*/ 743803 w 907576"/>
              <a:gd name="connsiteY1" fmla="*/ 143301 h 791570"/>
              <a:gd name="connsiteX2" fmla="*/ 907576 w 907576"/>
              <a:gd name="connsiteY2" fmla="*/ 791570 h 791570"/>
              <a:gd name="connsiteX0" fmla="*/ 0 w 928047"/>
              <a:gd name="connsiteY0" fmla="*/ 0 h 866632"/>
              <a:gd name="connsiteX1" fmla="*/ 743803 w 928047"/>
              <a:gd name="connsiteY1" fmla="*/ 143301 h 866632"/>
              <a:gd name="connsiteX2" fmla="*/ 928047 w 928047"/>
              <a:gd name="connsiteY2" fmla="*/ 866632 h 866632"/>
              <a:gd name="connsiteX0" fmla="*/ 0 w 893542"/>
              <a:gd name="connsiteY0" fmla="*/ 0 h 1090918"/>
              <a:gd name="connsiteX1" fmla="*/ 709298 w 893542"/>
              <a:gd name="connsiteY1" fmla="*/ 367587 h 1090918"/>
              <a:gd name="connsiteX2" fmla="*/ 893542 w 893542"/>
              <a:gd name="connsiteY2" fmla="*/ 1090918 h 1090918"/>
              <a:gd name="connsiteX0" fmla="*/ 0 w 893542"/>
              <a:gd name="connsiteY0" fmla="*/ 0 h 1090918"/>
              <a:gd name="connsiteX1" fmla="*/ 709298 w 893542"/>
              <a:gd name="connsiteY1" fmla="*/ 367587 h 1090918"/>
              <a:gd name="connsiteX2" fmla="*/ 893542 w 893542"/>
              <a:gd name="connsiteY2" fmla="*/ 1090918 h 1090918"/>
              <a:gd name="connsiteX0" fmla="*/ 0 w 928047"/>
              <a:gd name="connsiteY0" fmla="*/ 0 h 996027"/>
              <a:gd name="connsiteX1" fmla="*/ 709298 w 928047"/>
              <a:gd name="connsiteY1" fmla="*/ 367587 h 996027"/>
              <a:gd name="connsiteX2" fmla="*/ 928047 w 928047"/>
              <a:gd name="connsiteY2" fmla="*/ 996027 h 996027"/>
            </a:gdLst>
            <a:ahLst/>
            <a:cxnLst>
              <a:cxn ang="0">
                <a:pos x="connsiteX0" y="connsiteY0"/>
              </a:cxn>
              <a:cxn ang="0">
                <a:pos x="connsiteX1" y="connsiteY1"/>
              </a:cxn>
              <a:cxn ang="0">
                <a:pos x="connsiteX2" y="connsiteY2"/>
              </a:cxn>
            </a:cxnLst>
            <a:rect l="l" t="t" r="r" b="b"/>
            <a:pathLst>
              <a:path w="928047" h="996027">
                <a:moveTo>
                  <a:pt x="0" y="0"/>
                </a:moveTo>
                <a:cubicBezTo>
                  <a:pt x="284039" y="141713"/>
                  <a:pt x="554624" y="223148"/>
                  <a:pt x="709298" y="367587"/>
                </a:cubicBezTo>
                <a:cubicBezTo>
                  <a:pt x="863973" y="512026"/>
                  <a:pt x="928047" y="996027"/>
                  <a:pt x="928047" y="996027"/>
                </a:cubicBezTo>
              </a:path>
            </a:pathLst>
          </a:custGeom>
          <a:noFill/>
          <a:ln w="50800" cap="flat" cmpd="sng" algn="ctr">
            <a:solidFill>
              <a:srgbClr val="00B050"/>
            </a:solidFill>
            <a:prstDash val="solid"/>
            <a:round/>
            <a:headEnd type="triangle" w="med" len="med"/>
            <a:tailEnd type="triangl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35" name="Freeform 34"/>
          <p:cNvSpPr/>
          <p:nvPr/>
        </p:nvSpPr>
        <p:spPr bwMode="auto">
          <a:xfrm flipH="1">
            <a:off x="4303624" y="2048456"/>
            <a:ext cx="812042" cy="1013281"/>
          </a:xfrm>
          <a:custGeom>
            <a:avLst/>
            <a:gdLst>
              <a:gd name="connsiteX0" fmla="*/ 0 w 907576"/>
              <a:gd name="connsiteY0" fmla="*/ 6566 h 757193"/>
              <a:gd name="connsiteX1" fmla="*/ 743803 w 907576"/>
              <a:gd name="connsiteY1" fmla="*/ 108924 h 757193"/>
              <a:gd name="connsiteX2" fmla="*/ 907576 w 907576"/>
              <a:gd name="connsiteY2" fmla="*/ 757193 h 757193"/>
              <a:gd name="connsiteX0" fmla="*/ 0 w 907576"/>
              <a:gd name="connsiteY0" fmla="*/ 2566 h 794136"/>
              <a:gd name="connsiteX1" fmla="*/ 743803 w 907576"/>
              <a:gd name="connsiteY1" fmla="*/ 145867 h 794136"/>
              <a:gd name="connsiteX2" fmla="*/ 907576 w 907576"/>
              <a:gd name="connsiteY2" fmla="*/ 794136 h 794136"/>
              <a:gd name="connsiteX0" fmla="*/ 0 w 907576"/>
              <a:gd name="connsiteY0" fmla="*/ 0 h 791570"/>
              <a:gd name="connsiteX1" fmla="*/ 743803 w 907576"/>
              <a:gd name="connsiteY1" fmla="*/ 143301 h 791570"/>
              <a:gd name="connsiteX2" fmla="*/ 907576 w 907576"/>
              <a:gd name="connsiteY2" fmla="*/ 791570 h 791570"/>
              <a:gd name="connsiteX0" fmla="*/ 0 w 928047"/>
              <a:gd name="connsiteY0" fmla="*/ 0 h 866632"/>
              <a:gd name="connsiteX1" fmla="*/ 743803 w 928047"/>
              <a:gd name="connsiteY1" fmla="*/ 143301 h 866632"/>
              <a:gd name="connsiteX2" fmla="*/ 928047 w 928047"/>
              <a:gd name="connsiteY2" fmla="*/ 866632 h 866632"/>
              <a:gd name="connsiteX0" fmla="*/ 0 w 902168"/>
              <a:gd name="connsiteY0" fmla="*/ 0 h 1013281"/>
              <a:gd name="connsiteX1" fmla="*/ 717924 w 902168"/>
              <a:gd name="connsiteY1" fmla="*/ 289950 h 1013281"/>
              <a:gd name="connsiteX2" fmla="*/ 902168 w 902168"/>
              <a:gd name="connsiteY2" fmla="*/ 1013281 h 1013281"/>
              <a:gd name="connsiteX0" fmla="*/ 0 w 902168"/>
              <a:gd name="connsiteY0" fmla="*/ 0 h 1013281"/>
              <a:gd name="connsiteX1" fmla="*/ 717924 w 902168"/>
              <a:gd name="connsiteY1" fmla="*/ 289950 h 1013281"/>
              <a:gd name="connsiteX2" fmla="*/ 902168 w 902168"/>
              <a:gd name="connsiteY2" fmla="*/ 1013281 h 1013281"/>
              <a:gd name="connsiteX0" fmla="*/ 0 w 812042"/>
              <a:gd name="connsiteY0" fmla="*/ 0 h 1013281"/>
              <a:gd name="connsiteX1" fmla="*/ 717924 w 812042"/>
              <a:gd name="connsiteY1" fmla="*/ 289950 h 1013281"/>
              <a:gd name="connsiteX2" fmla="*/ 790025 w 812042"/>
              <a:gd name="connsiteY2" fmla="*/ 1013281 h 1013281"/>
            </a:gdLst>
            <a:ahLst/>
            <a:cxnLst>
              <a:cxn ang="0">
                <a:pos x="connsiteX0" y="connsiteY0"/>
              </a:cxn>
              <a:cxn ang="0">
                <a:pos x="connsiteX1" y="connsiteY1"/>
              </a:cxn>
              <a:cxn ang="0">
                <a:pos x="connsiteX2" y="connsiteY2"/>
              </a:cxn>
            </a:cxnLst>
            <a:rect l="l" t="t" r="r" b="b"/>
            <a:pathLst>
              <a:path w="812042" h="1013281">
                <a:moveTo>
                  <a:pt x="0" y="0"/>
                </a:moveTo>
                <a:cubicBezTo>
                  <a:pt x="309918" y="89954"/>
                  <a:pt x="563250" y="145511"/>
                  <a:pt x="717924" y="289950"/>
                </a:cubicBezTo>
                <a:cubicBezTo>
                  <a:pt x="872599" y="434389"/>
                  <a:pt x="790025" y="1013281"/>
                  <a:pt x="790025" y="1013281"/>
                </a:cubicBezTo>
              </a:path>
            </a:pathLst>
          </a:custGeom>
          <a:noFill/>
          <a:ln w="50800" cap="flat" cmpd="sng" algn="ctr">
            <a:solidFill>
              <a:srgbClr val="FF0000"/>
            </a:solidFill>
            <a:prstDash val="solid"/>
            <a:round/>
            <a:headEnd type="triangle" w="med" len="med"/>
            <a:tailEnd type="triangl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cxnSp>
        <p:nvCxnSpPr>
          <p:cNvPr id="36" name="Straight Arrow Connector 35"/>
          <p:cNvCxnSpPr/>
          <p:nvPr/>
        </p:nvCxnSpPr>
        <p:spPr bwMode="auto">
          <a:xfrm>
            <a:off x="2852382" y="876588"/>
            <a:ext cx="3730144" cy="0"/>
          </a:xfrm>
          <a:prstGeom prst="straightConnector1">
            <a:avLst/>
          </a:prstGeom>
          <a:noFill/>
          <a:ln w="31750" cap="flat" cmpd="sng" algn="ctr">
            <a:solidFill>
              <a:srgbClr val="FF0000"/>
            </a:solidFill>
            <a:prstDash val="solid"/>
            <a:round/>
            <a:headEnd type="triangle" w="med" len="med"/>
            <a:tailEnd type="triangle"/>
          </a:ln>
          <a:effectLst/>
        </p:spPr>
      </p:cxnSp>
      <p:sp>
        <p:nvSpPr>
          <p:cNvPr id="37" name="TextBox 36"/>
          <p:cNvSpPr txBox="1"/>
          <p:nvPr/>
        </p:nvSpPr>
        <p:spPr>
          <a:xfrm>
            <a:off x="5728844" y="5881108"/>
            <a:ext cx="1279516" cy="646331"/>
          </a:xfrm>
          <a:prstGeom prst="rect">
            <a:avLst/>
          </a:prstGeom>
          <a:noFill/>
        </p:spPr>
        <p:txBody>
          <a:bodyPr wrap="none" rtlCol="0">
            <a:spAutoFit/>
          </a:bodyPr>
          <a:lstStyle/>
          <a:p>
            <a:pPr algn="ctr"/>
            <a:r>
              <a:rPr lang="en-US" sz="1200" b="1" i="1" smtClean="0"/>
              <a:t>per-service</a:t>
            </a:r>
          </a:p>
          <a:p>
            <a:pPr algn="ctr"/>
            <a:r>
              <a:rPr lang="en-US" sz="1200" b="1" i="1" smtClean="0"/>
              <a:t>security policy</a:t>
            </a:r>
          </a:p>
          <a:p>
            <a:pPr algn="ctr"/>
            <a:r>
              <a:rPr lang="en-US" sz="1200" b="1" i="1" smtClean="0"/>
              <a:t>control points</a:t>
            </a:r>
            <a:endParaRPr lang="en-US" sz="1200" b="1" i="1"/>
          </a:p>
        </p:txBody>
      </p:sp>
      <p:cxnSp>
        <p:nvCxnSpPr>
          <p:cNvPr id="38" name="Straight Arrow Connector 37"/>
          <p:cNvCxnSpPr>
            <a:stCxn id="37" idx="1"/>
          </p:cNvCxnSpPr>
          <p:nvPr/>
        </p:nvCxnSpPr>
        <p:spPr bwMode="auto">
          <a:xfrm flipH="1" flipV="1">
            <a:off x="4672463" y="4540474"/>
            <a:ext cx="1056381" cy="1663800"/>
          </a:xfrm>
          <a:prstGeom prst="straightConnector1">
            <a:avLst/>
          </a:prstGeom>
          <a:noFill/>
          <a:ln w="12700" cap="flat" cmpd="sng" algn="ctr">
            <a:solidFill>
              <a:schemeClr val="tx1"/>
            </a:solidFill>
            <a:prstDash val="solid"/>
            <a:round/>
            <a:headEnd type="none" w="med" len="med"/>
            <a:tailEnd type="arrow"/>
          </a:ln>
          <a:effectLst/>
        </p:spPr>
      </p:cxnSp>
      <p:cxnSp>
        <p:nvCxnSpPr>
          <p:cNvPr id="39" name="Straight Arrow Connector 38"/>
          <p:cNvCxnSpPr>
            <a:stCxn id="37" idx="1"/>
          </p:cNvCxnSpPr>
          <p:nvPr/>
        </p:nvCxnSpPr>
        <p:spPr bwMode="auto">
          <a:xfrm flipH="1" flipV="1">
            <a:off x="4416278" y="4391247"/>
            <a:ext cx="1312566" cy="1813027"/>
          </a:xfrm>
          <a:prstGeom prst="straightConnector1">
            <a:avLst/>
          </a:prstGeom>
          <a:noFill/>
          <a:ln w="12700" cap="flat" cmpd="sng" algn="ctr">
            <a:solidFill>
              <a:schemeClr val="tx1"/>
            </a:solidFill>
            <a:prstDash val="solid"/>
            <a:round/>
            <a:headEnd type="none" w="med" len="med"/>
            <a:tailEnd type="arrow"/>
          </a:ln>
          <a:effectLst/>
        </p:spPr>
      </p:cxnSp>
      <p:cxnSp>
        <p:nvCxnSpPr>
          <p:cNvPr id="40" name="Straight Arrow Connector 39"/>
          <p:cNvCxnSpPr>
            <a:stCxn id="37" idx="1"/>
          </p:cNvCxnSpPr>
          <p:nvPr/>
        </p:nvCxnSpPr>
        <p:spPr bwMode="auto">
          <a:xfrm flipH="1" flipV="1">
            <a:off x="4957301" y="4391247"/>
            <a:ext cx="771543" cy="1813027"/>
          </a:xfrm>
          <a:prstGeom prst="straightConnector1">
            <a:avLst/>
          </a:prstGeom>
          <a:noFill/>
          <a:ln w="12700" cap="flat" cmpd="sng" algn="ctr">
            <a:solidFill>
              <a:schemeClr val="tx1"/>
            </a:solidFill>
            <a:prstDash val="solid"/>
            <a:round/>
            <a:headEnd type="none" w="med" len="med"/>
            <a:tailEnd type="arrow"/>
          </a:ln>
          <a:effectLst/>
        </p:spPr>
      </p:cxnSp>
      <p:sp>
        <p:nvSpPr>
          <p:cNvPr id="41" name="Freeform 40"/>
          <p:cNvSpPr/>
          <p:nvPr/>
        </p:nvSpPr>
        <p:spPr bwMode="auto">
          <a:xfrm>
            <a:off x="379562" y="691251"/>
            <a:ext cx="8108830" cy="6085733"/>
          </a:xfrm>
          <a:custGeom>
            <a:avLst/>
            <a:gdLst>
              <a:gd name="connsiteX0" fmla="*/ 1965277 w 7499444"/>
              <a:gd name="connsiteY0" fmla="*/ 6824 h 5486400"/>
              <a:gd name="connsiteX1" fmla="*/ 1951629 w 7499444"/>
              <a:gd name="connsiteY1" fmla="*/ 1371600 h 5486400"/>
              <a:gd name="connsiteX2" fmla="*/ 0 w 7499444"/>
              <a:gd name="connsiteY2" fmla="*/ 5486400 h 5486400"/>
              <a:gd name="connsiteX3" fmla="*/ 7499444 w 7499444"/>
              <a:gd name="connsiteY3" fmla="*/ 5404514 h 5486400"/>
              <a:gd name="connsiteX4" fmla="*/ 7431206 w 7499444"/>
              <a:gd name="connsiteY4" fmla="*/ 0 h 5486400"/>
              <a:gd name="connsiteX5" fmla="*/ 1965277 w 7499444"/>
              <a:gd name="connsiteY5" fmla="*/ 6824 h 5486400"/>
              <a:gd name="connsiteX0" fmla="*/ 1965277 w 7505059"/>
              <a:gd name="connsiteY0" fmla="*/ 27023 h 5506599"/>
              <a:gd name="connsiteX1" fmla="*/ 1951629 w 7505059"/>
              <a:gd name="connsiteY1" fmla="*/ 1391799 h 5506599"/>
              <a:gd name="connsiteX2" fmla="*/ 0 w 7505059"/>
              <a:gd name="connsiteY2" fmla="*/ 5506599 h 5506599"/>
              <a:gd name="connsiteX3" fmla="*/ 7499444 w 7505059"/>
              <a:gd name="connsiteY3" fmla="*/ 5424713 h 5506599"/>
              <a:gd name="connsiteX4" fmla="*/ 7505059 w 7505059"/>
              <a:gd name="connsiteY4" fmla="*/ 0 h 5506599"/>
              <a:gd name="connsiteX5" fmla="*/ 1965277 w 7505059"/>
              <a:gd name="connsiteY5" fmla="*/ 27023 h 5506599"/>
              <a:gd name="connsiteX0" fmla="*/ 1965277 w 7525201"/>
              <a:gd name="connsiteY0" fmla="*/ 91 h 5479667"/>
              <a:gd name="connsiteX1" fmla="*/ 1951629 w 7525201"/>
              <a:gd name="connsiteY1" fmla="*/ 1364867 h 5479667"/>
              <a:gd name="connsiteX2" fmla="*/ 0 w 7525201"/>
              <a:gd name="connsiteY2" fmla="*/ 5479667 h 5479667"/>
              <a:gd name="connsiteX3" fmla="*/ 7499444 w 7525201"/>
              <a:gd name="connsiteY3" fmla="*/ 5397781 h 5479667"/>
              <a:gd name="connsiteX4" fmla="*/ 7525201 w 7525201"/>
              <a:gd name="connsiteY4" fmla="*/ 0 h 5479667"/>
              <a:gd name="connsiteX5" fmla="*/ 1965277 w 7525201"/>
              <a:gd name="connsiteY5" fmla="*/ 91 h 5479667"/>
              <a:gd name="connsiteX0" fmla="*/ 1965277 w 7525201"/>
              <a:gd name="connsiteY0" fmla="*/ 91 h 5505512"/>
              <a:gd name="connsiteX1" fmla="*/ 1951629 w 7525201"/>
              <a:gd name="connsiteY1" fmla="*/ 1364867 h 5505512"/>
              <a:gd name="connsiteX2" fmla="*/ 0 w 7525201"/>
              <a:gd name="connsiteY2" fmla="*/ 5479667 h 5505512"/>
              <a:gd name="connsiteX3" fmla="*/ 7506158 w 7525201"/>
              <a:gd name="connsiteY3" fmla="*/ 5505512 h 5505512"/>
              <a:gd name="connsiteX4" fmla="*/ 7525201 w 7525201"/>
              <a:gd name="connsiteY4" fmla="*/ 0 h 5505512"/>
              <a:gd name="connsiteX5" fmla="*/ 1965277 w 7525201"/>
              <a:gd name="connsiteY5" fmla="*/ 91 h 5505512"/>
              <a:gd name="connsiteX0" fmla="*/ 1945134 w 7525201"/>
              <a:gd name="connsiteY0" fmla="*/ 6824 h 5505512"/>
              <a:gd name="connsiteX1" fmla="*/ 1951629 w 7525201"/>
              <a:gd name="connsiteY1" fmla="*/ 1364867 h 5505512"/>
              <a:gd name="connsiteX2" fmla="*/ 0 w 7525201"/>
              <a:gd name="connsiteY2" fmla="*/ 5479667 h 5505512"/>
              <a:gd name="connsiteX3" fmla="*/ 7506158 w 7525201"/>
              <a:gd name="connsiteY3" fmla="*/ 5505512 h 5505512"/>
              <a:gd name="connsiteX4" fmla="*/ 7525201 w 7525201"/>
              <a:gd name="connsiteY4" fmla="*/ 0 h 5505512"/>
              <a:gd name="connsiteX5" fmla="*/ 1945134 w 7525201"/>
              <a:gd name="connsiteY5" fmla="*/ 6824 h 5505512"/>
              <a:gd name="connsiteX0" fmla="*/ 2414680 w 7994747"/>
              <a:gd name="connsiteY0" fmla="*/ 6824 h 5505512"/>
              <a:gd name="connsiteX1" fmla="*/ 2421175 w 7994747"/>
              <a:gd name="connsiteY1" fmla="*/ 1364867 h 5505512"/>
              <a:gd name="connsiteX2" fmla="*/ 0 w 7994747"/>
              <a:gd name="connsiteY2" fmla="*/ 5479667 h 5505512"/>
              <a:gd name="connsiteX3" fmla="*/ 7975704 w 7994747"/>
              <a:gd name="connsiteY3" fmla="*/ 5505512 h 5505512"/>
              <a:gd name="connsiteX4" fmla="*/ 7994747 w 7994747"/>
              <a:gd name="connsiteY4" fmla="*/ 0 h 5505512"/>
              <a:gd name="connsiteX5" fmla="*/ 2414680 w 7994747"/>
              <a:gd name="connsiteY5" fmla="*/ 6824 h 5505512"/>
              <a:gd name="connsiteX0" fmla="*/ 2430798 w 8010865"/>
              <a:gd name="connsiteY0" fmla="*/ 6824 h 5505512"/>
              <a:gd name="connsiteX1" fmla="*/ 2437293 w 8010865"/>
              <a:gd name="connsiteY1" fmla="*/ 1364867 h 5505512"/>
              <a:gd name="connsiteX2" fmla="*/ 0 w 8010865"/>
              <a:gd name="connsiteY2" fmla="*/ 3552406 h 5505512"/>
              <a:gd name="connsiteX3" fmla="*/ 16118 w 8010865"/>
              <a:gd name="connsiteY3" fmla="*/ 5479667 h 5505512"/>
              <a:gd name="connsiteX4" fmla="*/ 7991822 w 8010865"/>
              <a:gd name="connsiteY4" fmla="*/ 5505512 h 5505512"/>
              <a:gd name="connsiteX5" fmla="*/ 8010865 w 8010865"/>
              <a:gd name="connsiteY5" fmla="*/ 0 h 5505512"/>
              <a:gd name="connsiteX6" fmla="*/ 2430798 w 8010865"/>
              <a:gd name="connsiteY6" fmla="*/ 6824 h 5505512"/>
              <a:gd name="connsiteX0" fmla="*/ 2430814 w 8010881"/>
              <a:gd name="connsiteY0" fmla="*/ 6824 h 5505512"/>
              <a:gd name="connsiteX1" fmla="*/ 2437309 w 8010881"/>
              <a:gd name="connsiteY1" fmla="*/ 1364867 h 5505512"/>
              <a:gd name="connsiteX2" fmla="*/ 16 w 8010881"/>
              <a:gd name="connsiteY2" fmla="*/ 3552406 h 5505512"/>
              <a:gd name="connsiteX3" fmla="*/ 16134 w 8010881"/>
              <a:gd name="connsiteY3" fmla="*/ 5479667 h 5505512"/>
              <a:gd name="connsiteX4" fmla="*/ 7991838 w 8010881"/>
              <a:gd name="connsiteY4" fmla="*/ 5505512 h 5505512"/>
              <a:gd name="connsiteX5" fmla="*/ 8010881 w 8010881"/>
              <a:gd name="connsiteY5" fmla="*/ 0 h 5505512"/>
              <a:gd name="connsiteX6" fmla="*/ 2430814 w 8010881"/>
              <a:gd name="connsiteY6" fmla="*/ 6824 h 5505512"/>
              <a:gd name="connsiteX0" fmla="*/ 2430798 w 8010865"/>
              <a:gd name="connsiteY0" fmla="*/ 6824 h 5505512"/>
              <a:gd name="connsiteX1" fmla="*/ 2437293 w 8010865"/>
              <a:gd name="connsiteY1" fmla="*/ 1364867 h 5505512"/>
              <a:gd name="connsiteX2" fmla="*/ 0 w 8010865"/>
              <a:gd name="connsiteY2" fmla="*/ 3552406 h 5505512"/>
              <a:gd name="connsiteX3" fmla="*/ 16118 w 8010865"/>
              <a:gd name="connsiteY3" fmla="*/ 5479667 h 5505512"/>
              <a:gd name="connsiteX4" fmla="*/ 7991822 w 8010865"/>
              <a:gd name="connsiteY4" fmla="*/ 5505512 h 5505512"/>
              <a:gd name="connsiteX5" fmla="*/ 8010865 w 8010865"/>
              <a:gd name="connsiteY5" fmla="*/ 0 h 5505512"/>
              <a:gd name="connsiteX6" fmla="*/ 2430798 w 8010865"/>
              <a:gd name="connsiteY6" fmla="*/ 6824 h 5505512"/>
              <a:gd name="connsiteX0" fmla="*/ 2430798 w 8010865"/>
              <a:gd name="connsiteY0" fmla="*/ 6824 h 5505512"/>
              <a:gd name="connsiteX1" fmla="*/ 2437293 w 8010865"/>
              <a:gd name="connsiteY1" fmla="*/ 1364867 h 5505512"/>
              <a:gd name="connsiteX2" fmla="*/ 0 w 8010865"/>
              <a:gd name="connsiteY2" fmla="*/ 3552406 h 5505512"/>
              <a:gd name="connsiteX3" fmla="*/ 16118 w 8010865"/>
              <a:gd name="connsiteY3" fmla="*/ 5479667 h 5505512"/>
              <a:gd name="connsiteX4" fmla="*/ 7991822 w 8010865"/>
              <a:gd name="connsiteY4" fmla="*/ 5505512 h 5505512"/>
              <a:gd name="connsiteX5" fmla="*/ 8010865 w 8010865"/>
              <a:gd name="connsiteY5" fmla="*/ 0 h 5505512"/>
              <a:gd name="connsiteX6" fmla="*/ 2430798 w 8010865"/>
              <a:gd name="connsiteY6" fmla="*/ 6824 h 5505512"/>
              <a:gd name="connsiteX0" fmla="*/ 2430798 w 8010865"/>
              <a:gd name="connsiteY0" fmla="*/ 6824 h 5505512"/>
              <a:gd name="connsiteX1" fmla="*/ 2437293 w 8010865"/>
              <a:gd name="connsiteY1" fmla="*/ 1364867 h 5505512"/>
              <a:gd name="connsiteX2" fmla="*/ 0 w 8010865"/>
              <a:gd name="connsiteY2" fmla="*/ 3552406 h 5505512"/>
              <a:gd name="connsiteX3" fmla="*/ 16118 w 8010865"/>
              <a:gd name="connsiteY3" fmla="*/ 5479667 h 5505512"/>
              <a:gd name="connsiteX4" fmla="*/ 7991822 w 8010865"/>
              <a:gd name="connsiteY4" fmla="*/ 5505512 h 5505512"/>
              <a:gd name="connsiteX5" fmla="*/ 8010865 w 8010865"/>
              <a:gd name="connsiteY5" fmla="*/ 0 h 5505512"/>
              <a:gd name="connsiteX6" fmla="*/ 2430798 w 8010865"/>
              <a:gd name="connsiteY6" fmla="*/ 6824 h 5505512"/>
              <a:gd name="connsiteX0" fmla="*/ 2430798 w 8010865"/>
              <a:gd name="connsiteY0" fmla="*/ 6824 h 5505512"/>
              <a:gd name="connsiteX1" fmla="*/ 2437293 w 8010865"/>
              <a:gd name="connsiteY1" fmla="*/ 1364867 h 5505512"/>
              <a:gd name="connsiteX2" fmla="*/ 0 w 8010865"/>
              <a:gd name="connsiteY2" fmla="*/ 3552406 h 5505512"/>
              <a:gd name="connsiteX3" fmla="*/ 16118 w 8010865"/>
              <a:gd name="connsiteY3" fmla="*/ 5479667 h 5505512"/>
              <a:gd name="connsiteX4" fmla="*/ 7991822 w 8010865"/>
              <a:gd name="connsiteY4" fmla="*/ 5505512 h 5505512"/>
              <a:gd name="connsiteX5" fmla="*/ 8010865 w 8010865"/>
              <a:gd name="connsiteY5" fmla="*/ 0 h 5505512"/>
              <a:gd name="connsiteX6" fmla="*/ 2430798 w 8010865"/>
              <a:gd name="connsiteY6" fmla="*/ 6824 h 5505512"/>
              <a:gd name="connsiteX0" fmla="*/ 2243309 w 8010865"/>
              <a:gd name="connsiteY0" fmla="*/ 0 h 5506493"/>
              <a:gd name="connsiteX1" fmla="*/ 2437293 w 8010865"/>
              <a:gd name="connsiteY1" fmla="*/ 1365848 h 5506493"/>
              <a:gd name="connsiteX2" fmla="*/ 0 w 8010865"/>
              <a:gd name="connsiteY2" fmla="*/ 3553387 h 5506493"/>
              <a:gd name="connsiteX3" fmla="*/ 16118 w 8010865"/>
              <a:gd name="connsiteY3" fmla="*/ 5480648 h 5506493"/>
              <a:gd name="connsiteX4" fmla="*/ 7991822 w 8010865"/>
              <a:gd name="connsiteY4" fmla="*/ 5506493 h 5506493"/>
              <a:gd name="connsiteX5" fmla="*/ 8010865 w 8010865"/>
              <a:gd name="connsiteY5" fmla="*/ 981 h 5506493"/>
              <a:gd name="connsiteX6" fmla="*/ 2243309 w 8010865"/>
              <a:gd name="connsiteY6" fmla="*/ 0 h 5506493"/>
              <a:gd name="connsiteX0" fmla="*/ 2243309 w 8010865"/>
              <a:gd name="connsiteY0" fmla="*/ 0 h 5506493"/>
              <a:gd name="connsiteX1" fmla="*/ 2232761 w 8010865"/>
              <a:gd name="connsiteY1" fmla="*/ 1350238 h 5506493"/>
              <a:gd name="connsiteX2" fmla="*/ 0 w 8010865"/>
              <a:gd name="connsiteY2" fmla="*/ 3553387 h 5506493"/>
              <a:gd name="connsiteX3" fmla="*/ 16118 w 8010865"/>
              <a:gd name="connsiteY3" fmla="*/ 5480648 h 5506493"/>
              <a:gd name="connsiteX4" fmla="*/ 7991822 w 8010865"/>
              <a:gd name="connsiteY4" fmla="*/ 5506493 h 5506493"/>
              <a:gd name="connsiteX5" fmla="*/ 8010865 w 8010865"/>
              <a:gd name="connsiteY5" fmla="*/ 981 h 5506493"/>
              <a:gd name="connsiteX6" fmla="*/ 2243309 w 8010865"/>
              <a:gd name="connsiteY6" fmla="*/ 0 h 5506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10865" h="5506493">
                <a:moveTo>
                  <a:pt x="2243309" y="0"/>
                </a:moveTo>
                <a:lnTo>
                  <a:pt x="2232761" y="1350238"/>
                </a:lnTo>
                <a:cubicBezTo>
                  <a:pt x="1752502" y="1830515"/>
                  <a:pt x="1228037" y="2502177"/>
                  <a:pt x="0" y="3553387"/>
                </a:cubicBezTo>
                <a:lnTo>
                  <a:pt x="16118" y="5480648"/>
                </a:lnTo>
                <a:lnTo>
                  <a:pt x="7991822" y="5506493"/>
                </a:lnTo>
                <a:cubicBezTo>
                  <a:pt x="7993694" y="3698255"/>
                  <a:pt x="8008993" y="1809219"/>
                  <a:pt x="8010865" y="981"/>
                </a:cubicBezTo>
                <a:lnTo>
                  <a:pt x="2243309" y="0"/>
                </a:lnTo>
                <a:close/>
              </a:path>
            </a:pathLst>
          </a:custGeom>
          <a:noFill/>
          <a:ln w="25400" cap="flat" cmpd="sng" algn="ctr">
            <a:solidFill>
              <a:schemeClr val="tx1"/>
            </a:solidFill>
            <a:prstDash val="sysDash"/>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pic>
        <p:nvPicPr>
          <p:cNvPr id="42" name="Picture 19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53440" y="5296026"/>
            <a:ext cx="698104" cy="149464"/>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83259" y="5370758"/>
            <a:ext cx="948538" cy="8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15720" y="4778413"/>
            <a:ext cx="789637" cy="909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5" name="Group 44"/>
          <p:cNvGrpSpPr/>
          <p:nvPr/>
        </p:nvGrpSpPr>
        <p:grpSpPr>
          <a:xfrm>
            <a:off x="4218898" y="3599282"/>
            <a:ext cx="998368" cy="860226"/>
            <a:chOff x="3110087" y="1525590"/>
            <a:chExt cx="1378142" cy="1187451"/>
          </a:xfrm>
        </p:grpSpPr>
        <p:sp>
          <p:nvSpPr>
            <p:cNvPr id="46" name="Freeform 47"/>
            <p:cNvSpPr>
              <a:spLocks/>
            </p:cNvSpPr>
            <p:nvPr/>
          </p:nvSpPr>
          <p:spPr bwMode="auto">
            <a:xfrm>
              <a:off x="3113092" y="1917702"/>
              <a:ext cx="684213" cy="795338"/>
            </a:xfrm>
            <a:custGeom>
              <a:avLst/>
              <a:gdLst>
                <a:gd name="T0" fmla="*/ 0 w 431"/>
                <a:gd name="T1" fmla="*/ 255 h 501"/>
                <a:gd name="T2" fmla="*/ 431 w 431"/>
                <a:gd name="T3" fmla="*/ 501 h 501"/>
                <a:gd name="T4" fmla="*/ 431 w 431"/>
                <a:gd name="T5" fmla="*/ 247 h 501"/>
                <a:gd name="T6" fmla="*/ 0 w 431"/>
                <a:gd name="T7" fmla="*/ 0 h 501"/>
                <a:gd name="T8" fmla="*/ 0 w 431"/>
                <a:gd name="T9" fmla="*/ 255 h 501"/>
              </a:gdLst>
              <a:ahLst/>
              <a:cxnLst>
                <a:cxn ang="0">
                  <a:pos x="T0" y="T1"/>
                </a:cxn>
                <a:cxn ang="0">
                  <a:pos x="T2" y="T3"/>
                </a:cxn>
                <a:cxn ang="0">
                  <a:pos x="T4" y="T5"/>
                </a:cxn>
                <a:cxn ang="0">
                  <a:pos x="T6" y="T7"/>
                </a:cxn>
                <a:cxn ang="0">
                  <a:pos x="T8" y="T9"/>
                </a:cxn>
              </a:cxnLst>
              <a:rect l="0" t="0" r="r" b="b"/>
              <a:pathLst>
                <a:path w="431" h="501">
                  <a:moveTo>
                    <a:pt x="0" y="255"/>
                  </a:moveTo>
                  <a:lnTo>
                    <a:pt x="431" y="501"/>
                  </a:lnTo>
                  <a:lnTo>
                    <a:pt x="431" y="247"/>
                  </a:lnTo>
                  <a:lnTo>
                    <a:pt x="0" y="0"/>
                  </a:lnTo>
                  <a:lnTo>
                    <a:pt x="0" y="255"/>
                  </a:lnTo>
                  <a:close/>
                </a:path>
              </a:pathLst>
            </a:custGeom>
            <a:noFill/>
            <a:ln w="6"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48"/>
            <p:cNvSpPr>
              <a:spLocks/>
            </p:cNvSpPr>
            <p:nvPr/>
          </p:nvSpPr>
          <p:spPr bwMode="auto">
            <a:xfrm>
              <a:off x="3113092" y="1525590"/>
              <a:ext cx="1368427" cy="1187451"/>
            </a:xfrm>
            <a:custGeom>
              <a:avLst/>
              <a:gdLst>
                <a:gd name="T0" fmla="*/ 0 w 862"/>
                <a:gd name="T1" fmla="*/ 247 h 748"/>
                <a:gd name="T2" fmla="*/ 0 w 862"/>
                <a:gd name="T3" fmla="*/ 502 h 748"/>
                <a:gd name="T4" fmla="*/ 431 w 862"/>
                <a:gd name="T5" fmla="*/ 748 h 748"/>
                <a:gd name="T6" fmla="*/ 862 w 862"/>
                <a:gd name="T7" fmla="*/ 502 h 748"/>
                <a:gd name="T8" fmla="*/ 862 w 862"/>
                <a:gd name="T9" fmla="*/ 247 h 748"/>
                <a:gd name="T10" fmla="*/ 431 w 862"/>
                <a:gd name="T11" fmla="*/ 0 h 748"/>
                <a:gd name="T12" fmla="*/ 0 w 862"/>
                <a:gd name="T13" fmla="*/ 247 h 748"/>
              </a:gdLst>
              <a:ahLst/>
              <a:cxnLst>
                <a:cxn ang="0">
                  <a:pos x="T0" y="T1"/>
                </a:cxn>
                <a:cxn ang="0">
                  <a:pos x="T2" y="T3"/>
                </a:cxn>
                <a:cxn ang="0">
                  <a:pos x="T4" y="T5"/>
                </a:cxn>
                <a:cxn ang="0">
                  <a:pos x="T6" y="T7"/>
                </a:cxn>
                <a:cxn ang="0">
                  <a:pos x="T8" y="T9"/>
                </a:cxn>
                <a:cxn ang="0">
                  <a:pos x="T10" y="T11"/>
                </a:cxn>
                <a:cxn ang="0">
                  <a:pos x="T12" y="T13"/>
                </a:cxn>
              </a:cxnLst>
              <a:rect l="0" t="0" r="r" b="b"/>
              <a:pathLst>
                <a:path w="862" h="748">
                  <a:moveTo>
                    <a:pt x="0" y="247"/>
                  </a:moveTo>
                  <a:lnTo>
                    <a:pt x="0" y="502"/>
                  </a:lnTo>
                  <a:lnTo>
                    <a:pt x="431" y="748"/>
                  </a:lnTo>
                  <a:lnTo>
                    <a:pt x="862" y="502"/>
                  </a:lnTo>
                  <a:lnTo>
                    <a:pt x="862" y="247"/>
                  </a:lnTo>
                  <a:lnTo>
                    <a:pt x="431" y="0"/>
                  </a:lnTo>
                  <a:lnTo>
                    <a:pt x="0" y="247"/>
                  </a:lnTo>
                  <a:close/>
                </a:path>
              </a:pathLst>
            </a:custGeom>
            <a:solidFill>
              <a:schemeClr val="accent1"/>
            </a:solidFill>
            <a:ln w="12"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Parallelogram 47"/>
            <p:cNvSpPr/>
            <p:nvPr/>
          </p:nvSpPr>
          <p:spPr bwMode="auto">
            <a:xfrm rot="16200000">
              <a:off x="3753666" y="1579803"/>
              <a:ext cx="781908" cy="687218"/>
            </a:xfrm>
            <a:prstGeom prst="parallelogram">
              <a:avLst>
                <a:gd name="adj" fmla="val 57170"/>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49" name="Parallelogram 48"/>
            <p:cNvSpPr/>
            <p:nvPr/>
          </p:nvSpPr>
          <p:spPr bwMode="auto">
            <a:xfrm rot="5400000" flipV="1">
              <a:off x="3066448" y="1572935"/>
              <a:ext cx="781908" cy="687218"/>
            </a:xfrm>
            <a:prstGeom prst="parallelogram">
              <a:avLst>
                <a:gd name="adj" fmla="val 57170"/>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50" name="Parallelogram 49"/>
            <p:cNvSpPr/>
            <p:nvPr/>
          </p:nvSpPr>
          <p:spPr bwMode="auto">
            <a:xfrm rot="5400000" flipV="1">
              <a:off x="3753666" y="1974337"/>
              <a:ext cx="781908" cy="687218"/>
            </a:xfrm>
            <a:prstGeom prst="parallelogram">
              <a:avLst>
                <a:gd name="adj" fmla="val 57170"/>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51" name="Freeform 50"/>
            <p:cNvSpPr>
              <a:spLocks/>
            </p:cNvSpPr>
            <p:nvPr/>
          </p:nvSpPr>
          <p:spPr bwMode="auto">
            <a:xfrm>
              <a:off x="3841755" y="1870077"/>
              <a:ext cx="331788" cy="190500"/>
            </a:xfrm>
            <a:custGeom>
              <a:avLst/>
              <a:gdLst>
                <a:gd name="T0" fmla="*/ 209 w 209"/>
                <a:gd name="T1" fmla="*/ 40 h 120"/>
                <a:gd name="T2" fmla="*/ 196 w 209"/>
                <a:gd name="T3" fmla="*/ 113 h 120"/>
                <a:gd name="T4" fmla="*/ 70 w 209"/>
                <a:gd name="T5" fmla="*/ 120 h 120"/>
                <a:gd name="T6" fmla="*/ 127 w 209"/>
                <a:gd name="T7" fmla="*/ 87 h 120"/>
                <a:gd name="T8" fmla="*/ 0 w 209"/>
                <a:gd name="T9" fmla="*/ 14 h 120"/>
                <a:gd name="T10" fmla="*/ 25 w 209"/>
                <a:gd name="T11" fmla="*/ 0 h 120"/>
                <a:gd name="T12" fmla="*/ 152 w 209"/>
                <a:gd name="T13" fmla="*/ 72 h 120"/>
                <a:gd name="T14" fmla="*/ 209 w 209"/>
                <a:gd name="T15" fmla="*/ 40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120">
                  <a:moveTo>
                    <a:pt x="209" y="40"/>
                  </a:moveTo>
                  <a:lnTo>
                    <a:pt x="196" y="113"/>
                  </a:lnTo>
                  <a:lnTo>
                    <a:pt x="70" y="120"/>
                  </a:lnTo>
                  <a:lnTo>
                    <a:pt x="127" y="87"/>
                  </a:lnTo>
                  <a:lnTo>
                    <a:pt x="0" y="14"/>
                  </a:lnTo>
                  <a:lnTo>
                    <a:pt x="25" y="0"/>
                  </a:lnTo>
                  <a:lnTo>
                    <a:pt x="152" y="72"/>
                  </a:lnTo>
                  <a:lnTo>
                    <a:pt x="209" y="40"/>
                  </a:lnTo>
                  <a:close/>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52"/>
            <p:cNvSpPr>
              <a:spLocks/>
            </p:cNvSpPr>
            <p:nvPr/>
          </p:nvSpPr>
          <p:spPr bwMode="auto">
            <a:xfrm>
              <a:off x="3694117" y="1620840"/>
              <a:ext cx="331788" cy="188913"/>
            </a:xfrm>
            <a:custGeom>
              <a:avLst/>
              <a:gdLst>
                <a:gd name="T0" fmla="*/ 0 w 209"/>
                <a:gd name="T1" fmla="*/ 79 h 119"/>
                <a:gd name="T2" fmla="*/ 12 w 209"/>
                <a:gd name="T3" fmla="*/ 7 h 119"/>
                <a:gd name="T4" fmla="*/ 139 w 209"/>
                <a:gd name="T5" fmla="*/ 0 h 119"/>
                <a:gd name="T6" fmla="*/ 82 w 209"/>
                <a:gd name="T7" fmla="*/ 32 h 119"/>
                <a:gd name="T8" fmla="*/ 209 w 209"/>
                <a:gd name="T9" fmla="*/ 105 h 119"/>
                <a:gd name="T10" fmla="*/ 184 w 209"/>
                <a:gd name="T11" fmla="*/ 119 h 119"/>
                <a:gd name="T12" fmla="*/ 57 w 209"/>
                <a:gd name="T13" fmla="*/ 46 h 119"/>
                <a:gd name="T14" fmla="*/ 0 w 209"/>
                <a:gd name="T15" fmla="*/ 79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119">
                  <a:moveTo>
                    <a:pt x="0" y="79"/>
                  </a:moveTo>
                  <a:lnTo>
                    <a:pt x="12" y="7"/>
                  </a:lnTo>
                  <a:lnTo>
                    <a:pt x="139" y="0"/>
                  </a:lnTo>
                  <a:lnTo>
                    <a:pt x="82" y="32"/>
                  </a:lnTo>
                  <a:lnTo>
                    <a:pt x="209" y="105"/>
                  </a:lnTo>
                  <a:lnTo>
                    <a:pt x="184" y="119"/>
                  </a:lnTo>
                  <a:lnTo>
                    <a:pt x="57" y="46"/>
                  </a:lnTo>
                  <a:lnTo>
                    <a:pt x="0" y="79"/>
                  </a:lnTo>
                  <a:close/>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54"/>
            <p:cNvSpPr>
              <a:spLocks/>
            </p:cNvSpPr>
            <p:nvPr/>
          </p:nvSpPr>
          <p:spPr bwMode="auto">
            <a:xfrm>
              <a:off x="3570292" y="2025653"/>
              <a:ext cx="331788" cy="190500"/>
            </a:xfrm>
            <a:custGeom>
              <a:avLst/>
              <a:gdLst>
                <a:gd name="T0" fmla="*/ 209 w 209"/>
                <a:gd name="T1" fmla="*/ 40 h 120"/>
                <a:gd name="T2" fmla="*/ 197 w 209"/>
                <a:gd name="T3" fmla="*/ 112 h 120"/>
                <a:gd name="T4" fmla="*/ 70 w 209"/>
                <a:gd name="T5" fmla="*/ 120 h 120"/>
                <a:gd name="T6" fmla="*/ 127 w 209"/>
                <a:gd name="T7" fmla="*/ 87 h 120"/>
                <a:gd name="T8" fmla="*/ 0 w 209"/>
                <a:gd name="T9" fmla="*/ 14 h 120"/>
                <a:gd name="T10" fmla="*/ 25 w 209"/>
                <a:gd name="T11" fmla="*/ 0 h 120"/>
                <a:gd name="T12" fmla="*/ 152 w 209"/>
                <a:gd name="T13" fmla="*/ 73 h 120"/>
                <a:gd name="T14" fmla="*/ 209 w 209"/>
                <a:gd name="T15" fmla="*/ 40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120">
                  <a:moveTo>
                    <a:pt x="209" y="40"/>
                  </a:moveTo>
                  <a:lnTo>
                    <a:pt x="197" y="112"/>
                  </a:lnTo>
                  <a:lnTo>
                    <a:pt x="70" y="120"/>
                  </a:lnTo>
                  <a:lnTo>
                    <a:pt x="127" y="87"/>
                  </a:lnTo>
                  <a:lnTo>
                    <a:pt x="0" y="14"/>
                  </a:lnTo>
                  <a:lnTo>
                    <a:pt x="25" y="0"/>
                  </a:lnTo>
                  <a:lnTo>
                    <a:pt x="152" y="73"/>
                  </a:lnTo>
                  <a:lnTo>
                    <a:pt x="209" y="40"/>
                  </a:lnTo>
                  <a:close/>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56"/>
            <p:cNvSpPr>
              <a:spLocks/>
            </p:cNvSpPr>
            <p:nvPr/>
          </p:nvSpPr>
          <p:spPr bwMode="auto">
            <a:xfrm>
              <a:off x="3419479" y="1778002"/>
              <a:ext cx="331788" cy="188913"/>
            </a:xfrm>
            <a:custGeom>
              <a:avLst/>
              <a:gdLst>
                <a:gd name="T0" fmla="*/ 0 w 209"/>
                <a:gd name="T1" fmla="*/ 79 h 119"/>
                <a:gd name="T2" fmla="*/ 12 w 209"/>
                <a:gd name="T3" fmla="*/ 7 h 119"/>
                <a:gd name="T4" fmla="*/ 139 w 209"/>
                <a:gd name="T5" fmla="*/ 0 h 119"/>
                <a:gd name="T6" fmla="*/ 82 w 209"/>
                <a:gd name="T7" fmla="*/ 33 h 119"/>
                <a:gd name="T8" fmla="*/ 209 w 209"/>
                <a:gd name="T9" fmla="*/ 105 h 119"/>
                <a:gd name="T10" fmla="*/ 184 w 209"/>
                <a:gd name="T11" fmla="*/ 119 h 119"/>
                <a:gd name="T12" fmla="*/ 57 w 209"/>
                <a:gd name="T13" fmla="*/ 47 h 119"/>
                <a:gd name="T14" fmla="*/ 0 w 209"/>
                <a:gd name="T15" fmla="*/ 79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119">
                  <a:moveTo>
                    <a:pt x="0" y="79"/>
                  </a:moveTo>
                  <a:lnTo>
                    <a:pt x="12" y="7"/>
                  </a:lnTo>
                  <a:lnTo>
                    <a:pt x="139" y="0"/>
                  </a:lnTo>
                  <a:lnTo>
                    <a:pt x="82" y="33"/>
                  </a:lnTo>
                  <a:lnTo>
                    <a:pt x="209" y="105"/>
                  </a:lnTo>
                  <a:lnTo>
                    <a:pt x="184" y="119"/>
                  </a:lnTo>
                  <a:lnTo>
                    <a:pt x="57" y="47"/>
                  </a:lnTo>
                  <a:lnTo>
                    <a:pt x="0" y="79"/>
                  </a:lnTo>
                  <a:close/>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41"/>
            <p:cNvSpPr>
              <a:spLocks/>
            </p:cNvSpPr>
            <p:nvPr/>
          </p:nvSpPr>
          <p:spPr bwMode="auto">
            <a:xfrm>
              <a:off x="3113092" y="1532458"/>
              <a:ext cx="1368427" cy="777358"/>
            </a:xfrm>
            <a:custGeom>
              <a:avLst/>
              <a:gdLst>
                <a:gd name="T0" fmla="*/ 431 w 862"/>
                <a:gd name="T1" fmla="*/ 494 h 494"/>
                <a:gd name="T2" fmla="*/ 862 w 862"/>
                <a:gd name="T3" fmla="*/ 247 h 494"/>
                <a:gd name="T4" fmla="*/ 431 w 862"/>
                <a:gd name="T5" fmla="*/ 0 h 494"/>
                <a:gd name="T6" fmla="*/ 0 w 862"/>
                <a:gd name="T7" fmla="*/ 247 h 494"/>
                <a:gd name="T8" fmla="*/ 431 w 862"/>
                <a:gd name="T9" fmla="*/ 494 h 494"/>
              </a:gdLst>
              <a:ahLst/>
              <a:cxnLst>
                <a:cxn ang="0">
                  <a:pos x="T0" y="T1"/>
                </a:cxn>
                <a:cxn ang="0">
                  <a:pos x="T2" y="T3"/>
                </a:cxn>
                <a:cxn ang="0">
                  <a:pos x="T4" y="T5"/>
                </a:cxn>
                <a:cxn ang="0">
                  <a:pos x="T6" y="T7"/>
                </a:cxn>
                <a:cxn ang="0">
                  <a:pos x="T8" y="T9"/>
                </a:cxn>
              </a:cxnLst>
              <a:rect l="0" t="0" r="r" b="b"/>
              <a:pathLst>
                <a:path w="862" h="494">
                  <a:moveTo>
                    <a:pt x="431" y="494"/>
                  </a:moveTo>
                  <a:lnTo>
                    <a:pt x="862" y="247"/>
                  </a:lnTo>
                  <a:lnTo>
                    <a:pt x="431" y="0"/>
                  </a:lnTo>
                  <a:lnTo>
                    <a:pt x="0" y="247"/>
                  </a:lnTo>
                  <a:lnTo>
                    <a:pt x="431" y="494"/>
                  </a:lnTo>
                  <a:close/>
                </a:path>
              </a:pathLst>
            </a:custGeom>
            <a:solidFill>
              <a:schemeClr val="accent1"/>
            </a:solidFill>
            <a:ln w="6"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p:cNvSpPr>
              <a:spLocks/>
            </p:cNvSpPr>
            <p:nvPr/>
          </p:nvSpPr>
          <p:spPr bwMode="auto">
            <a:xfrm>
              <a:off x="3841755" y="1870077"/>
              <a:ext cx="331788" cy="190500"/>
            </a:xfrm>
            <a:custGeom>
              <a:avLst/>
              <a:gdLst>
                <a:gd name="T0" fmla="*/ 209 w 209"/>
                <a:gd name="T1" fmla="*/ 40 h 120"/>
                <a:gd name="T2" fmla="*/ 196 w 209"/>
                <a:gd name="T3" fmla="*/ 113 h 120"/>
                <a:gd name="T4" fmla="*/ 70 w 209"/>
                <a:gd name="T5" fmla="*/ 120 h 120"/>
                <a:gd name="T6" fmla="*/ 127 w 209"/>
                <a:gd name="T7" fmla="*/ 87 h 120"/>
                <a:gd name="T8" fmla="*/ 0 w 209"/>
                <a:gd name="T9" fmla="*/ 14 h 120"/>
                <a:gd name="T10" fmla="*/ 25 w 209"/>
                <a:gd name="T11" fmla="*/ 0 h 120"/>
                <a:gd name="T12" fmla="*/ 152 w 209"/>
                <a:gd name="T13" fmla="*/ 72 h 120"/>
                <a:gd name="T14" fmla="*/ 209 w 209"/>
                <a:gd name="T15" fmla="*/ 40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120">
                  <a:moveTo>
                    <a:pt x="209" y="40"/>
                  </a:moveTo>
                  <a:lnTo>
                    <a:pt x="196" y="113"/>
                  </a:lnTo>
                  <a:lnTo>
                    <a:pt x="70" y="120"/>
                  </a:lnTo>
                  <a:lnTo>
                    <a:pt x="127" y="87"/>
                  </a:lnTo>
                  <a:lnTo>
                    <a:pt x="0" y="14"/>
                  </a:lnTo>
                  <a:lnTo>
                    <a:pt x="25" y="0"/>
                  </a:lnTo>
                  <a:lnTo>
                    <a:pt x="152" y="72"/>
                  </a:lnTo>
                  <a:lnTo>
                    <a:pt x="209" y="40"/>
                  </a:lnTo>
                  <a:close/>
                </a:path>
              </a:pathLst>
            </a:custGeom>
            <a:solidFill>
              <a:srgbClr val="00B05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1"/>
            <p:cNvSpPr>
              <a:spLocks/>
            </p:cNvSpPr>
            <p:nvPr/>
          </p:nvSpPr>
          <p:spPr bwMode="auto">
            <a:xfrm>
              <a:off x="3694117" y="1620840"/>
              <a:ext cx="331788" cy="188913"/>
            </a:xfrm>
            <a:custGeom>
              <a:avLst/>
              <a:gdLst>
                <a:gd name="T0" fmla="*/ 0 w 209"/>
                <a:gd name="T1" fmla="*/ 79 h 119"/>
                <a:gd name="T2" fmla="*/ 12 w 209"/>
                <a:gd name="T3" fmla="*/ 7 h 119"/>
                <a:gd name="T4" fmla="*/ 139 w 209"/>
                <a:gd name="T5" fmla="*/ 0 h 119"/>
                <a:gd name="T6" fmla="*/ 82 w 209"/>
                <a:gd name="T7" fmla="*/ 32 h 119"/>
                <a:gd name="T8" fmla="*/ 209 w 209"/>
                <a:gd name="T9" fmla="*/ 105 h 119"/>
                <a:gd name="T10" fmla="*/ 184 w 209"/>
                <a:gd name="T11" fmla="*/ 119 h 119"/>
                <a:gd name="T12" fmla="*/ 57 w 209"/>
                <a:gd name="T13" fmla="*/ 46 h 119"/>
                <a:gd name="T14" fmla="*/ 0 w 209"/>
                <a:gd name="T15" fmla="*/ 79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119">
                  <a:moveTo>
                    <a:pt x="0" y="79"/>
                  </a:moveTo>
                  <a:lnTo>
                    <a:pt x="12" y="7"/>
                  </a:lnTo>
                  <a:lnTo>
                    <a:pt x="139" y="0"/>
                  </a:lnTo>
                  <a:lnTo>
                    <a:pt x="82" y="32"/>
                  </a:lnTo>
                  <a:lnTo>
                    <a:pt x="209" y="105"/>
                  </a:lnTo>
                  <a:lnTo>
                    <a:pt x="184" y="119"/>
                  </a:lnTo>
                  <a:lnTo>
                    <a:pt x="57" y="46"/>
                  </a:lnTo>
                  <a:lnTo>
                    <a:pt x="0" y="79"/>
                  </a:lnTo>
                  <a:close/>
                </a:path>
              </a:pathLst>
            </a:custGeom>
            <a:solidFill>
              <a:srgbClr val="00B05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3"/>
            <p:cNvSpPr>
              <a:spLocks/>
            </p:cNvSpPr>
            <p:nvPr/>
          </p:nvSpPr>
          <p:spPr bwMode="auto">
            <a:xfrm>
              <a:off x="3570292" y="2025653"/>
              <a:ext cx="331788" cy="190500"/>
            </a:xfrm>
            <a:custGeom>
              <a:avLst/>
              <a:gdLst>
                <a:gd name="T0" fmla="*/ 209 w 209"/>
                <a:gd name="T1" fmla="*/ 40 h 120"/>
                <a:gd name="T2" fmla="*/ 197 w 209"/>
                <a:gd name="T3" fmla="*/ 112 h 120"/>
                <a:gd name="T4" fmla="*/ 70 w 209"/>
                <a:gd name="T5" fmla="*/ 120 h 120"/>
                <a:gd name="T6" fmla="*/ 127 w 209"/>
                <a:gd name="T7" fmla="*/ 87 h 120"/>
                <a:gd name="T8" fmla="*/ 0 w 209"/>
                <a:gd name="T9" fmla="*/ 14 h 120"/>
                <a:gd name="T10" fmla="*/ 25 w 209"/>
                <a:gd name="T11" fmla="*/ 0 h 120"/>
                <a:gd name="T12" fmla="*/ 152 w 209"/>
                <a:gd name="T13" fmla="*/ 73 h 120"/>
                <a:gd name="T14" fmla="*/ 209 w 209"/>
                <a:gd name="T15" fmla="*/ 40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120">
                  <a:moveTo>
                    <a:pt x="209" y="40"/>
                  </a:moveTo>
                  <a:lnTo>
                    <a:pt x="197" y="112"/>
                  </a:lnTo>
                  <a:lnTo>
                    <a:pt x="70" y="120"/>
                  </a:lnTo>
                  <a:lnTo>
                    <a:pt x="127" y="87"/>
                  </a:lnTo>
                  <a:lnTo>
                    <a:pt x="0" y="14"/>
                  </a:lnTo>
                  <a:lnTo>
                    <a:pt x="25" y="0"/>
                  </a:lnTo>
                  <a:lnTo>
                    <a:pt x="152" y="73"/>
                  </a:lnTo>
                  <a:lnTo>
                    <a:pt x="209" y="40"/>
                  </a:lnTo>
                  <a:close/>
                </a:path>
              </a:pathLst>
            </a:custGeom>
            <a:solidFill>
              <a:srgbClr val="00B05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55"/>
            <p:cNvSpPr>
              <a:spLocks/>
            </p:cNvSpPr>
            <p:nvPr/>
          </p:nvSpPr>
          <p:spPr bwMode="auto">
            <a:xfrm>
              <a:off x="3419479" y="1778002"/>
              <a:ext cx="331788" cy="188913"/>
            </a:xfrm>
            <a:custGeom>
              <a:avLst/>
              <a:gdLst>
                <a:gd name="T0" fmla="*/ 0 w 209"/>
                <a:gd name="T1" fmla="*/ 79 h 119"/>
                <a:gd name="T2" fmla="*/ 12 w 209"/>
                <a:gd name="T3" fmla="*/ 7 h 119"/>
                <a:gd name="T4" fmla="*/ 139 w 209"/>
                <a:gd name="T5" fmla="*/ 0 h 119"/>
                <a:gd name="T6" fmla="*/ 82 w 209"/>
                <a:gd name="T7" fmla="*/ 33 h 119"/>
                <a:gd name="T8" fmla="*/ 209 w 209"/>
                <a:gd name="T9" fmla="*/ 105 h 119"/>
                <a:gd name="T10" fmla="*/ 184 w 209"/>
                <a:gd name="T11" fmla="*/ 119 h 119"/>
                <a:gd name="T12" fmla="*/ 57 w 209"/>
                <a:gd name="T13" fmla="*/ 47 h 119"/>
                <a:gd name="T14" fmla="*/ 0 w 209"/>
                <a:gd name="T15" fmla="*/ 79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119">
                  <a:moveTo>
                    <a:pt x="0" y="79"/>
                  </a:moveTo>
                  <a:lnTo>
                    <a:pt x="12" y="7"/>
                  </a:lnTo>
                  <a:lnTo>
                    <a:pt x="139" y="0"/>
                  </a:lnTo>
                  <a:lnTo>
                    <a:pt x="82" y="33"/>
                  </a:lnTo>
                  <a:lnTo>
                    <a:pt x="209" y="105"/>
                  </a:lnTo>
                  <a:lnTo>
                    <a:pt x="184" y="119"/>
                  </a:lnTo>
                  <a:lnTo>
                    <a:pt x="57" y="47"/>
                  </a:lnTo>
                  <a:lnTo>
                    <a:pt x="0" y="79"/>
                  </a:lnTo>
                  <a:close/>
                </a:path>
              </a:pathLst>
            </a:custGeom>
            <a:solidFill>
              <a:srgbClr val="00B05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Parallelogram 59"/>
            <p:cNvSpPr/>
            <p:nvPr/>
          </p:nvSpPr>
          <p:spPr bwMode="auto">
            <a:xfrm rot="16200000">
              <a:off x="3062742" y="1970758"/>
              <a:ext cx="781908" cy="687218"/>
            </a:xfrm>
            <a:prstGeom prst="parallelogram">
              <a:avLst>
                <a:gd name="adj" fmla="val 57170"/>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grpSp>
      <p:grpSp>
        <p:nvGrpSpPr>
          <p:cNvPr id="61" name="Group 60"/>
          <p:cNvGrpSpPr/>
          <p:nvPr/>
        </p:nvGrpSpPr>
        <p:grpSpPr>
          <a:xfrm>
            <a:off x="3639134" y="1555696"/>
            <a:ext cx="828685" cy="828685"/>
            <a:chOff x="3494092" y="3984630"/>
            <a:chExt cx="900114" cy="900114"/>
          </a:xfrm>
        </p:grpSpPr>
        <p:sp>
          <p:nvSpPr>
            <p:cNvPr id="62" name="Oval 90"/>
            <p:cNvSpPr>
              <a:spLocks noChangeArrowheads="1"/>
            </p:cNvSpPr>
            <p:nvPr/>
          </p:nvSpPr>
          <p:spPr bwMode="auto">
            <a:xfrm>
              <a:off x="3494092" y="3984630"/>
              <a:ext cx="900114" cy="539751"/>
            </a:xfrm>
            <a:prstGeom prst="ellipse">
              <a:avLst/>
            </a:prstGeom>
            <a:solidFill>
              <a:schemeClr val="accent1"/>
            </a:solidFill>
            <a:ln w="12700"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91"/>
            <p:cNvSpPr>
              <a:spLocks/>
            </p:cNvSpPr>
            <p:nvPr/>
          </p:nvSpPr>
          <p:spPr bwMode="auto">
            <a:xfrm>
              <a:off x="3944943" y="4076705"/>
              <a:ext cx="307975" cy="177800"/>
            </a:xfrm>
            <a:custGeom>
              <a:avLst/>
              <a:gdLst>
                <a:gd name="T0" fmla="*/ 194 w 194"/>
                <a:gd name="T1" fmla="*/ 80 h 112"/>
                <a:gd name="T2" fmla="*/ 194 w 194"/>
                <a:gd name="T3" fmla="*/ 0 h 112"/>
                <a:gd name="T4" fmla="*/ 56 w 194"/>
                <a:gd name="T5" fmla="*/ 0 h 112"/>
                <a:gd name="T6" fmla="*/ 113 w 194"/>
                <a:gd name="T7" fmla="*/ 33 h 112"/>
                <a:gd name="T8" fmla="*/ 0 w 194"/>
                <a:gd name="T9" fmla="*/ 98 h 112"/>
                <a:gd name="T10" fmla="*/ 24 w 194"/>
                <a:gd name="T11" fmla="*/ 112 h 112"/>
                <a:gd name="T12" fmla="*/ 137 w 194"/>
                <a:gd name="T13" fmla="*/ 47 h 112"/>
                <a:gd name="T14" fmla="*/ 194 w 194"/>
                <a:gd name="T15" fmla="*/ 8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112">
                  <a:moveTo>
                    <a:pt x="194" y="80"/>
                  </a:moveTo>
                  <a:lnTo>
                    <a:pt x="194" y="0"/>
                  </a:lnTo>
                  <a:lnTo>
                    <a:pt x="56" y="0"/>
                  </a:lnTo>
                  <a:lnTo>
                    <a:pt x="113" y="33"/>
                  </a:lnTo>
                  <a:lnTo>
                    <a:pt x="0" y="98"/>
                  </a:lnTo>
                  <a:lnTo>
                    <a:pt x="24" y="112"/>
                  </a:lnTo>
                  <a:lnTo>
                    <a:pt x="137" y="47"/>
                  </a:lnTo>
                  <a:lnTo>
                    <a:pt x="194" y="80"/>
                  </a:lnTo>
                  <a:close/>
                </a:path>
              </a:pathLst>
            </a:custGeom>
            <a:solidFill>
              <a:srgbClr val="00B050"/>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92"/>
            <p:cNvSpPr>
              <a:spLocks/>
            </p:cNvSpPr>
            <p:nvPr/>
          </p:nvSpPr>
          <p:spPr bwMode="auto">
            <a:xfrm>
              <a:off x="3944943" y="4076705"/>
              <a:ext cx="307975" cy="177800"/>
            </a:xfrm>
            <a:custGeom>
              <a:avLst/>
              <a:gdLst>
                <a:gd name="T0" fmla="*/ 194 w 194"/>
                <a:gd name="T1" fmla="*/ 80 h 112"/>
                <a:gd name="T2" fmla="*/ 194 w 194"/>
                <a:gd name="T3" fmla="*/ 0 h 112"/>
                <a:gd name="T4" fmla="*/ 56 w 194"/>
                <a:gd name="T5" fmla="*/ 0 h 112"/>
                <a:gd name="T6" fmla="*/ 113 w 194"/>
                <a:gd name="T7" fmla="*/ 33 h 112"/>
                <a:gd name="T8" fmla="*/ 0 w 194"/>
                <a:gd name="T9" fmla="*/ 98 h 112"/>
                <a:gd name="T10" fmla="*/ 24 w 194"/>
                <a:gd name="T11" fmla="*/ 112 h 112"/>
                <a:gd name="T12" fmla="*/ 137 w 194"/>
                <a:gd name="T13" fmla="*/ 47 h 112"/>
                <a:gd name="T14" fmla="*/ 194 w 194"/>
                <a:gd name="T15" fmla="*/ 8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112">
                  <a:moveTo>
                    <a:pt x="194" y="80"/>
                  </a:moveTo>
                  <a:lnTo>
                    <a:pt x="194" y="0"/>
                  </a:lnTo>
                  <a:lnTo>
                    <a:pt x="56" y="0"/>
                  </a:lnTo>
                  <a:lnTo>
                    <a:pt x="113" y="33"/>
                  </a:lnTo>
                  <a:lnTo>
                    <a:pt x="0" y="98"/>
                  </a:lnTo>
                  <a:lnTo>
                    <a:pt x="24" y="112"/>
                  </a:lnTo>
                  <a:lnTo>
                    <a:pt x="137" y="47"/>
                  </a:lnTo>
                  <a:lnTo>
                    <a:pt x="194" y="80"/>
                  </a:lnTo>
                  <a:close/>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 name="Freeform 93"/>
            <p:cNvSpPr>
              <a:spLocks/>
            </p:cNvSpPr>
            <p:nvPr/>
          </p:nvSpPr>
          <p:spPr bwMode="auto">
            <a:xfrm>
              <a:off x="3616330" y="4065593"/>
              <a:ext cx="328613" cy="188913"/>
            </a:xfrm>
            <a:custGeom>
              <a:avLst/>
              <a:gdLst>
                <a:gd name="T0" fmla="*/ 207 w 207"/>
                <a:gd name="T1" fmla="*/ 40 h 119"/>
                <a:gd name="T2" fmla="*/ 195 w 207"/>
                <a:gd name="T3" fmla="*/ 112 h 119"/>
                <a:gd name="T4" fmla="*/ 69 w 207"/>
                <a:gd name="T5" fmla="*/ 119 h 119"/>
                <a:gd name="T6" fmla="*/ 126 w 207"/>
                <a:gd name="T7" fmla="*/ 87 h 119"/>
                <a:gd name="T8" fmla="*/ 0 w 207"/>
                <a:gd name="T9" fmla="*/ 14 h 119"/>
                <a:gd name="T10" fmla="*/ 25 w 207"/>
                <a:gd name="T11" fmla="*/ 0 h 119"/>
                <a:gd name="T12" fmla="*/ 150 w 207"/>
                <a:gd name="T13" fmla="*/ 73 h 119"/>
                <a:gd name="T14" fmla="*/ 207 w 207"/>
                <a:gd name="T15" fmla="*/ 4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7" h="119">
                  <a:moveTo>
                    <a:pt x="207" y="40"/>
                  </a:moveTo>
                  <a:lnTo>
                    <a:pt x="195" y="112"/>
                  </a:lnTo>
                  <a:lnTo>
                    <a:pt x="69" y="119"/>
                  </a:lnTo>
                  <a:lnTo>
                    <a:pt x="126" y="87"/>
                  </a:lnTo>
                  <a:lnTo>
                    <a:pt x="0" y="14"/>
                  </a:lnTo>
                  <a:lnTo>
                    <a:pt x="25" y="0"/>
                  </a:lnTo>
                  <a:lnTo>
                    <a:pt x="150" y="73"/>
                  </a:lnTo>
                  <a:lnTo>
                    <a:pt x="207" y="4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94"/>
            <p:cNvSpPr>
              <a:spLocks/>
            </p:cNvSpPr>
            <p:nvPr/>
          </p:nvSpPr>
          <p:spPr bwMode="auto">
            <a:xfrm>
              <a:off x="3616330" y="4065593"/>
              <a:ext cx="328613" cy="188913"/>
            </a:xfrm>
            <a:custGeom>
              <a:avLst/>
              <a:gdLst>
                <a:gd name="T0" fmla="*/ 207 w 207"/>
                <a:gd name="T1" fmla="*/ 40 h 119"/>
                <a:gd name="T2" fmla="*/ 195 w 207"/>
                <a:gd name="T3" fmla="*/ 112 h 119"/>
                <a:gd name="T4" fmla="*/ 69 w 207"/>
                <a:gd name="T5" fmla="*/ 119 h 119"/>
                <a:gd name="T6" fmla="*/ 126 w 207"/>
                <a:gd name="T7" fmla="*/ 87 h 119"/>
                <a:gd name="T8" fmla="*/ 0 w 207"/>
                <a:gd name="T9" fmla="*/ 14 h 119"/>
                <a:gd name="T10" fmla="*/ 25 w 207"/>
                <a:gd name="T11" fmla="*/ 0 h 119"/>
                <a:gd name="T12" fmla="*/ 150 w 207"/>
                <a:gd name="T13" fmla="*/ 73 h 119"/>
                <a:gd name="T14" fmla="*/ 207 w 207"/>
                <a:gd name="T15" fmla="*/ 4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7" h="119">
                  <a:moveTo>
                    <a:pt x="207" y="40"/>
                  </a:moveTo>
                  <a:lnTo>
                    <a:pt x="195" y="112"/>
                  </a:lnTo>
                  <a:lnTo>
                    <a:pt x="69" y="119"/>
                  </a:lnTo>
                  <a:lnTo>
                    <a:pt x="126" y="87"/>
                  </a:lnTo>
                  <a:lnTo>
                    <a:pt x="0" y="14"/>
                  </a:lnTo>
                  <a:lnTo>
                    <a:pt x="25" y="0"/>
                  </a:lnTo>
                  <a:lnTo>
                    <a:pt x="150" y="73"/>
                  </a:lnTo>
                  <a:lnTo>
                    <a:pt x="207" y="40"/>
                  </a:lnTo>
                  <a:close/>
                </a:path>
              </a:pathLst>
            </a:custGeom>
            <a:solidFill>
              <a:srgbClr val="00B050"/>
            </a:solidFill>
            <a:ln w="2"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95"/>
            <p:cNvSpPr>
              <a:spLocks/>
            </p:cNvSpPr>
            <p:nvPr/>
          </p:nvSpPr>
          <p:spPr bwMode="auto">
            <a:xfrm>
              <a:off x="3944943" y="4254505"/>
              <a:ext cx="327025" cy="188913"/>
            </a:xfrm>
            <a:custGeom>
              <a:avLst/>
              <a:gdLst>
                <a:gd name="T0" fmla="*/ 0 w 206"/>
                <a:gd name="T1" fmla="*/ 80 h 119"/>
                <a:gd name="T2" fmla="*/ 12 w 206"/>
                <a:gd name="T3" fmla="*/ 8 h 119"/>
                <a:gd name="T4" fmla="*/ 137 w 206"/>
                <a:gd name="T5" fmla="*/ 0 h 119"/>
                <a:gd name="T6" fmla="*/ 81 w 206"/>
                <a:gd name="T7" fmla="*/ 33 h 119"/>
                <a:gd name="T8" fmla="*/ 206 w 206"/>
                <a:gd name="T9" fmla="*/ 105 h 119"/>
                <a:gd name="T10" fmla="*/ 182 w 206"/>
                <a:gd name="T11" fmla="*/ 119 h 119"/>
                <a:gd name="T12" fmla="*/ 56 w 206"/>
                <a:gd name="T13" fmla="*/ 47 h 119"/>
                <a:gd name="T14" fmla="*/ 0 w 206"/>
                <a:gd name="T15" fmla="*/ 8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19">
                  <a:moveTo>
                    <a:pt x="0" y="80"/>
                  </a:moveTo>
                  <a:lnTo>
                    <a:pt x="12" y="8"/>
                  </a:lnTo>
                  <a:lnTo>
                    <a:pt x="137" y="0"/>
                  </a:lnTo>
                  <a:lnTo>
                    <a:pt x="81" y="33"/>
                  </a:lnTo>
                  <a:lnTo>
                    <a:pt x="206" y="105"/>
                  </a:lnTo>
                  <a:lnTo>
                    <a:pt x="182" y="119"/>
                  </a:lnTo>
                  <a:lnTo>
                    <a:pt x="56" y="47"/>
                  </a:lnTo>
                  <a:lnTo>
                    <a:pt x="0" y="80"/>
                  </a:lnTo>
                  <a:close/>
                </a:path>
              </a:pathLst>
            </a:custGeom>
            <a:solidFill>
              <a:srgbClr val="00B050"/>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96"/>
            <p:cNvSpPr>
              <a:spLocks/>
            </p:cNvSpPr>
            <p:nvPr/>
          </p:nvSpPr>
          <p:spPr bwMode="auto">
            <a:xfrm>
              <a:off x="3944943" y="4254505"/>
              <a:ext cx="327025" cy="188913"/>
            </a:xfrm>
            <a:custGeom>
              <a:avLst/>
              <a:gdLst>
                <a:gd name="T0" fmla="*/ 0 w 206"/>
                <a:gd name="T1" fmla="*/ 80 h 119"/>
                <a:gd name="T2" fmla="*/ 12 w 206"/>
                <a:gd name="T3" fmla="*/ 8 h 119"/>
                <a:gd name="T4" fmla="*/ 137 w 206"/>
                <a:gd name="T5" fmla="*/ 0 h 119"/>
                <a:gd name="T6" fmla="*/ 81 w 206"/>
                <a:gd name="T7" fmla="*/ 33 h 119"/>
                <a:gd name="T8" fmla="*/ 206 w 206"/>
                <a:gd name="T9" fmla="*/ 105 h 119"/>
                <a:gd name="T10" fmla="*/ 182 w 206"/>
                <a:gd name="T11" fmla="*/ 119 h 119"/>
                <a:gd name="T12" fmla="*/ 56 w 206"/>
                <a:gd name="T13" fmla="*/ 47 h 119"/>
                <a:gd name="T14" fmla="*/ 0 w 206"/>
                <a:gd name="T15" fmla="*/ 8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19">
                  <a:moveTo>
                    <a:pt x="0" y="80"/>
                  </a:moveTo>
                  <a:lnTo>
                    <a:pt x="12" y="8"/>
                  </a:lnTo>
                  <a:lnTo>
                    <a:pt x="137" y="0"/>
                  </a:lnTo>
                  <a:lnTo>
                    <a:pt x="81" y="33"/>
                  </a:lnTo>
                  <a:lnTo>
                    <a:pt x="206" y="105"/>
                  </a:lnTo>
                  <a:lnTo>
                    <a:pt x="182" y="119"/>
                  </a:lnTo>
                  <a:lnTo>
                    <a:pt x="56" y="47"/>
                  </a:lnTo>
                  <a:lnTo>
                    <a:pt x="0" y="80"/>
                  </a:lnTo>
                  <a:close/>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 name="Freeform 97"/>
            <p:cNvSpPr>
              <a:spLocks/>
            </p:cNvSpPr>
            <p:nvPr/>
          </p:nvSpPr>
          <p:spPr bwMode="auto">
            <a:xfrm>
              <a:off x="3636967" y="4254505"/>
              <a:ext cx="307975" cy="177800"/>
            </a:xfrm>
            <a:custGeom>
              <a:avLst/>
              <a:gdLst>
                <a:gd name="T0" fmla="*/ 0 w 194"/>
                <a:gd name="T1" fmla="*/ 33 h 112"/>
                <a:gd name="T2" fmla="*/ 0 w 194"/>
                <a:gd name="T3" fmla="*/ 112 h 112"/>
                <a:gd name="T4" fmla="*/ 137 w 194"/>
                <a:gd name="T5" fmla="*/ 112 h 112"/>
                <a:gd name="T6" fmla="*/ 81 w 194"/>
                <a:gd name="T7" fmla="*/ 80 h 112"/>
                <a:gd name="T8" fmla="*/ 194 w 194"/>
                <a:gd name="T9" fmla="*/ 15 h 112"/>
                <a:gd name="T10" fmla="*/ 169 w 194"/>
                <a:gd name="T11" fmla="*/ 0 h 112"/>
                <a:gd name="T12" fmla="*/ 56 w 194"/>
                <a:gd name="T13" fmla="*/ 66 h 112"/>
                <a:gd name="T14" fmla="*/ 0 w 194"/>
                <a:gd name="T15" fmla="*/ 33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112">
                  <a:moveTo>
                    <a:pt x="0" y="33"/>
                  </a:moveTo>
                  <a:lnTo>
                    <a:pt x="0" y="112"/>
                  </a:lnTo>
                  <a:lnTo>
                    <a:pt x="137" y="112"/>
                  </a:lnTo>
                  <a:lnTo>
                    <a:pt x="81" y="80"/>
                  </a:lnTo>
                  <a:lnTo>
                    <a:pt x="194" y="15"/>
                  </a:lnTo>
                  <a:lnTo>
                    <a:pt x="169" y="0"/>
                  </a:lnTo>
                  <a:lnTo>
                    <a:pt x="56" y="66"/>
                  </a:lnTo>
                  <a:lnTo>
                    <a:pt x="0" y="33"/>
                  </a:lnTo>
                  <a:close/>
                </a:path>
              </a:pathLst>
            </a:custGeom>
            <a:solidFill>
              <a:srgbClr val="00B050"/>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98"/>
            <p:cNvSpPr>
              <a:spLocks/>
            </p:cNvSpPr>
            <p:nvPr/>
          </p:nvSpPr>
          <p:spPr bwMode="auto">
            <a:xfrm>
              <a:off x="3636967" y="4254505"/>
              <a:ext cx="307975" cy="177800"/>
            </a:xfrm>
            <a:custGeom>
              <a:avLst/>
              <a:gdLst>
                <a:gd name="T0" fmla="*/ 0 w 194"/>
                <a:gd name="T1" fmla="*/ 33 h 112"/>
                <a:gd name="T2" fmla="*/ 0 w 194"/>
                <a:gd name="T3" fmla="*/ 112 h 112"/>
                <a:gd name="T4" fmla="*/ 137 w 194"/>
                <a:gd name="T5" fmla="*/ 112 h 112"/>
                <a:gd name="T6" fmla="*/ 81 w 194"/>
                <a:gd name="T7" fmla="*/ 80 h 112"/>
                <a:gd name="T8" fmla="*/ 194 w 194"/>
                <a:gd name="T9" fmla="*/ 15 h 112"/>
                <a:gd name="T10" fmla="*/ 169 w 194"/>
                <a:gd name="T11" fmla="*/ 0 h 112"/>
                <a:gd name="T12" fmla="*/ 56 w 194"/>
                <a:gd name="T13" fmla="*/ 66 h 112"/>
                <a:gd name="T14" fmla="*/ 0 w 194"/>
                <a:gd name="T15" fmla="*/ 33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112">
                  <a:moveTo>
                    <a:pt x="0" y="33"/>
                  </a:moveTo>
                  <a:lnTo>
                    <a:pt x="0" y="112"/>
                  </a:lnTo>
                  <a:lnTo>
                    <a:pt x="137" y="112"/>
                  </a:lnTo>
                  <a:lnTo>
                    <a:pt x="81" y="80"/>
                  </a:lnTo>
                  <a:lnTo>
                    <a:pt x="194" y="15"/>
                  </a:lnTo>
                  <a:lnTo>
                    <a:pt x="169" y="0"/>
                  </a:lnTo>
                  <a:lnTo>
                    <a:pt x="56" y="66"/>
                  </a:lnTo>
                  <a:lnTo>
                    <a:pt x="0" y="33"/>
                  </a:lnTo>
                  <a:close/>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 name="Freeform 195"/>
            <p:cNvSpPr>
              <a:spLocks/>
            </p:cNvSpPr>
            <p:nvPr/>
          </p:nvSpPr>
          <p:spPr bwMode="auto">
            <a:xfrm>
              <a:off x="3494092" y="4254505"/>
              <a:ext cx="900114" cy="630238"/>
            </a:xfrm>
            <a:custGeom>
              <a:avLst/>
              <a:gdLst>
                <a:gd name="T0" fmla="*/ 0 w 1512"/>
                <a:gd name="T1" fmla="*/ 0 h 1058"/>
                <a:gd name="T2" fmla="*/ 0 w 1512"/>
                <a:gd name="T3" fmla="*/ 605 h 1058"/>
                <a:gd name="T4" fmla="*/ 756 w 1512"/>
                <a:gd name="T5" fmla="*/ 1058 h 1058"/>
                <a:gd name="T6" fmla="*/ 1512 w 1512"/>
                <a:gd name="T7" fmla="*/ 605 h 1058"/>
                <a:gd name="T8" fmla="*/ 1512 w 1512"/>
                <a:gd name="T9" fmla="*/ 605 h 1058"/>
                <a:gd name="T10" fmla="*/ 1512 w 1512"/>
                <a:gd name="T11" fmla="*/ 0 h 1058"/>
                <a:gd name="T12" fmla="*/ 756 w 1512"/>
                <a:gd name="T13" fmla="*/ 453 h 1058"/>
                <a:gd name="T14" fmla="*/ 0 w 1512"/>
                <a:gd name="T15" fmla="*/ 0 h 10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2" h="1058">
                  <a:moveTo>
                    <a:pt x="0" y="0"/>
                  </a:moveTo>
                  <a:lnTo>
                    <a:pt x="0" y="605"/>
                  </a:lnTo>
                  <a:cubicBezTo>
                    <a:pt x="0" y="855"/>
                    <a:pt x="339" y="1058"/>
                    <a:pt x="756" y="1058"/>
                  </a:cubicBezTo>
                  <a:cubicBezTo>
                    <a:pt x="1174" y="1058"/>
                    <a:pt x="1512" y="855"/>
                    <a:pt x="1512" y="605"/>
                  </a:cubicBezTo>
                  <a:cubicBezTo>
                    <a:pt x="1512" y="605"/>
                    <a:pt x="1512" y="605"/>
                    <a:pt x="1512" y="605"/>
                  </a:cubicBezTo>
                  <a:lnTo>
                    <a:pt x="1512" y="0"/>
                  </a:lnTo>
                  <a:cubicBezTo>
                    <a:pt x="1512" y="250"/>
                    <a:pt x="1174" y="453"/>
                    <a:pt x="756" y="453"/>
                  </a:cubicBezTo>
                  <a:cubicBezTo>
                    <a:pt x="339" y="453"/>
                    <a:pt x="0" y="250"/>
                    <a:pt x="0" y="0"/>
                  </a:cubicBezTo>
                  <a:close/>
                </a:path>
              </a:pathLst>
            </a:custGeom>
            <a:solidFill>
              <a:schemeClr val="accent1"/>
            </a:solid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196"/>
            <p:cNvSpPr>
              <a:spLocks/>
            </p:cNvSpPr>
            <p:nvPr/>
          </p:nvSpPr>
          <p:spPr bwMode="auto">
            <a:xfrm>
              <a:off x="3494092" y="3984630"/>
              <a:ext cx="900114" cy="900114"/>
            </a:xfrm>
            <a:custGeom>
              <a:avLst/>
              <a:gdLst>
                <a:gd name="T0" fmla="*/ 1512 w 1512"/>
                <a:gd name="T1" fmla="*/ 454 h 1512"/>
                <a:gd name="T2" fmla="*/ 756 w 1512"/>
                <a:gd name="T3" fmla="*/ 0 h 1512"/>
                <a:gd name="T4" fmla="*/ 0 w 1512"/>
                <a:gd name="T5" fmla="*/ 454 h 1512"/>
                <a:gd name="T6" fmla="*/ 0 w 1512"/>
                <a:gd name="T7" fmla="*/ 1059 h 1512"/>
                <a:gd name="T8" fmla="*/ 756 w 1512"/>
                <a:gd name="T9" fmla="*/ 1512 h 1512"/>
                <a:gd name="T10" fmla="*/ 1512 w 1512"/>
                <a:gd name="T11" fmla="*/ 1059 h 1512"/>
                <a:gd name="T12" fmla="*/ 1512 w 1512"/>
                <a:gd name="T13" fmla="*/ 1059 h 1512"/>
                <a:gd name="T14" fmla="*/ 1512 w 1512"/>
                <a:gd name="T15" fmla="*/ 454 h 15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2" h="1512">
                  <a:moveTo>
                    <a:pt x="1512" y="454"/>
                  </a:moveTo>
                  <a:cubicBezTo>
                    <a:pt x="1512" y="203"/>
                    <a:pt x="1174" y="0"/>
                    <a:pt x="756" y="0"/>
                  </a:cubicBezTo>
                  <a:cubicBezTo>
                    <a:pt x="339" y="0"/>
                    <a:pt x="0" y="203"/>
                    <a:pt x="0" y="454"/>
                  </a:cubicBezTo>
                  <a:lnTo>
                    <a:pt x="0" y="1059"/>
                  </a:lnTo>
                  <a:cubicBezTo>
                    <a:pt x="0" y="1309"/>
                    <a:pt x="339" y="1512"/>
                    <a:pt x="756" y="1512"/>
                  </a:cubicBezTo>
                  <a:cubicBezTo>
                    <a:pt x="1174" y="1512"/>
                    <a:pt x="1512" y="1309"/>
                    <a:pt x="1512" y="1059"/>
                  </a:cubicBezTo>
                  <a:cubicBezTo>
                    <a:pt x="1512" y="1059"/>
                    <a:pt x="1512" y="1059"/>
                    <a:pt x="1512" y="1059"/>
                  </a:cubicBezTo>
                  <a:lnTo>
                    <a:pt x="1512" y="454"/>
                  </a:lnTo>
                  <a:close/>
                </a:path>
              </a:pathLst>
            </a:custGeom>
            <a:noFill/>
            <a:ln w="1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73" name="Freeform 7"/>
          <p:cNvSpPr>
            <a:spLocks/>
          </p:cNvSpPr>
          <p:nvPr/>
        </p:nvSpPr>
        <p:spPr bwMode="auto">
          <a:xfrm>
            <a:off x="679536" y="1186433"/>
            <a:ext cx="1737360" cy="914400"/>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ctr" anchorCtr="0" compatLnSpc="1">
            <a:prstTxWarp prst="textNoShape">
              <a:avLst/>
            </a:prstTxWarp>
          </a:bodyPr>
          <a:lstStyle/>
          <a:p>
            <a:pPr algn="ctr"/>
            <a:r>
              <a:rPr lang="en-US" sz="1200" b="1" smtClean="0"/>
              <a:t>WAN</a:t>
            </a:r>
            <a:endParaRPr lang="en-US" sz="1200" b="1" dirty="0"/>
          </a:p>
        </p:txBody>
      </p:sp>
      <p:sp>
        <p:nvSpPr>
          <p:cNvPr id="74" name="TextBox 73"/>
          <p:cNvSpPr txBox="1"/>
          <p:nvPr/>
        </p:nvSpPr>
        <p:spPr>
          <a:xfrm>
            <a:off x="5170626" y="3786361"/>
            <a:ext cx="1151276" cy="461665"/>
          </a:xfrm>
          <a:prstGeom prst="rect">
            <a:avLst/>
          </a:prstGeom>
          <a:noFill/>
        </p:spPr>
        <p:txBody>
          <a:bodyPr wrap="none" rtlCol="0">
            <a:spAutoFit/>
          </a:bodyPr>
          <a:lstStyle/>
          <a:p>
            <a:pPr algn="ctr"/>
            <a:r>
              <a:rPr lang="en-US" sz="1200" b="1" smtClean="0"/>
              <a:t>Science DMZ</a:t>
            </a:r>
          </a:p>
          <a:p>
            <a:pPr algn="ctr"/>
            <a:r>
              <a:rPr lang="en-US" sz="1200" b="1" smtClean="0"/>
              <a:t>router/switch</a:t>
            </a:r>
            <a:endParaRPr lang="en-US" sz="1200" b="1"/>
          </a:p>
        </p:txBody>
      </p:sp>
      <p:sp>
        <p:nvSpPr>
          <p:cNvPr id="75" name="TextBox 74"/>
          <p:cNvSpPr txBox="1"/>
          <p:nvPr/>
        </p:nvSpPr>
        <p:spPr>
          <a:xfrm>
            <a:off x="7142506" y="6360989"/>
            <a:ext cx="1317990" cy="307777"/>
          </a:xfrm>
          <a:prstGeom prst="rect">
            <a:avLst/>
          </a:prstGeom>
          <a:noFill/>
        </p:spPr>
        <p:txBody>
          <a:bodyPr wrap="none" rtlCol="0">
            <a:spAutoFit/>
          </a:bodyPr>
          <a:lstStyle/>
          <a:p>
            <a:pPr algn="ctr"/>
            <a:r>
              <a:rPr lang="en-US" sz="1400" b="1" dirty="0" smtClean="0"/>
              <a:t>campus / site</a:t>
            </a:r>
            <a:endParaRPr lang="en-US" sz="1400" b="1" dirty="0"/>
          </a:p>
        </p:txBody>
      </p:sp>
      <p:sp>
        <p:nvSpPr>
          <p:cNvPr id="3" name="Rounded Rectangle 2"/>
          <p:cNvSpPr/>
          <p:nvPr/>
        </p:nvSpPr>
        <p:spPr>
          <a:xfrm>
            <a:off x="1733877" y="3567849"/>
            <a:ext cx="5274484" cy="3128298"/>
          </a:xfrm>
          <a:prstGeom prst="roundRect">
            <a:avLst/>
          </a:prstGeom>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83" name="TextBox 82"/>
          <p:cNvSpPr txBox="1"/>
          <p:nvPr/>
        </p:nvSpPr>
        <p:spPr>
          <a:xfrm>
            <a:off x="2008036" y="3668284"/>
            <a:ext cx="1298753" cy="307777"/>
          </a:xfrm>
          <a:prstGeom prst="rect">
            <a:avLst/>
          </a:prstGeom>
          <a:noFill/>
        </p:spPr>
        <p:txBody>
          <a:bodyPr wrap="none" rtlCol="0">
            <a:spAutoFit/>
          </a:bodyPr>
          <a:lstStyle/>
          <a:p>
            <a:pPr algn="ctr"/>
            <a:r>
              <a:rPr lang="en-US" sz="1400" b="1" dirty="0" smtClean="0"/>
              <a:t>Science DMZ</a:t>
            </a:r>
            <a:endParaRPr lang="en-US" sz="1400" b="1" dirty="0"/>
          </a:p>
        </p:txBody>
      </p:sp>
      <p:sp>
        <p:nvSpPr>
          <p:cNvPr id="84" name="TextBox 83"/>
          <p:cNvSpPr txBox="1"/>
          <p:nvPr/>
        </p:nvSpPr>
        <p:spPr>
          <a:xfrm>
            <a:off x="3823119" y="977018"/>
            <a:ext cx="843501" cy="276999"/>
          </a:xfrm>
          <a:prstGeom prst="rect">
            <a:avLst/>
          </a:prstGeom>
          <a:noFill/>
        </p:spPr>
        <p:txBody>
          <a:bodyPr wrap="none" rtlCol="0">
            <a:spAutoFit/>
          </a:bodyPr>
          <a:lstStyle/>
          <a:p>
            <a:pPr algn="ctr"/>
            <a:r>
              <a:rPr lang="en-US" sz="1200" b="1" dirty="0" smtClean="0"/>
              <a:t>Site DMZ</a:t>
            </a:r>
            <a:endParaRPr lang="en-US" sz="1200" b="1" dirty="0"/>
          </a:p>
        </p:txBody>
      </p:sp>
      <p:sp>
        <p:nvSpPr>
          <p:cNvPr id="88" name="Rounded Rectangle 87"/>
          <p:cNvSpPr/>
          <p:nvPr/>
        </p:nvSpPr>
        <p:spPr>
          <a:xfrm>
            <a:off x="3823836" y="955600"/>
            <a:ext cx="2320301" cy="1343281"/>
          </a:xfrm>
          <a:prstGeom prst="roundRect">
            <a:avLst/>
          </a:prstGeom>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pic>
        <p:nvPicPr>
          <p:cNvPr id="90" name="Picture 10"/>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691528" y="1115518"/>
            <a:ext cx="281371" cy="404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 name="Picture 10"/>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43928" y="1267918"/>
            <a:ext cx="281371" cy="404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 name="Picture 10"/>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96328" y="1420318"/>
            <a:ext cx="281371" cy="404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3" name="Straight Connector 92"/>
          <p:cNvCxnSpPr>
            <a:stCxn id="62" idx="6"/>
            <a:endCxn id="90" idx="2"/>
          </p:cNvCxnSpPr>
          <p:nvPr/>
        </p:nvCxnSpPr>
        <p:spPr bwMode="auto">
          <a:xfrm flipV="1">
            <a:off x="4467819" y="1519922"/>
            <a:ext cx="364395" cy="284234"/>
          </a:xfrm>
          <a:prstGeom prst="line">
            <a:avLst/>
          </a:prstGeom>
          <a:noFill/>
          <a:ln w="19050" cap="rnd" cmpd="sng" algn="ctr">
            <a:solidFill>
              <a:schemeClr val="tx1"/>
            </a:solidFill>
            <a:prstDash val="solid"/>
            <a:round/>
            <a:headEnd type="none" w="med" len="med"/>
            <a:tailEnd type="none" w="med" len="med"/>
          </a:ln>
          <a:effectLst/>
        </p:spPr>
      </p:cxnSp>
      <p:cxnSp>
        <p:nvCxnSpPr>
          <p:cNvPr id="99" name="Straight Connector 98"/>
          <p:cNvCxnSpPr>
            <a:endCxn id="91" idx="2"/>
          </p:cNvCxnSpPr>
          <p:nvPr/>
        </p:nvCxnSpPr>
        <p:spPr bwMode="auto">
          <a:xfrm flipV="1">
            <a:off x="4459789" y="1672322"/>
            <a:ext cx="524825" cy="197972"/>
          </a:xfrm>
          <a:prstGeom prst="line">
            <a:avLst/>
          </a:prstGeom>
          <a:noFill/>
          <a:ln w="19050" cap="rnd" cmpd="sng" algn="ctr">
            <a:solidFill>
              <a:schemeClr val="tx1"/>
            </a:solidFill>
            <a:prstDash val="solid"/>
            <a:round/>
            <a:headEnd type="none" w="med" len="med"/>
            <a:tailEnd type="none" w="med" len="med"/>
          </a:ln>
          <a:effectLst/>
        </p:spPr>
      </p:cxnSp>
      <p:cxnSp>
        <p:nvCxnSpPr>
          <p:cNvPr id="100" name="Straight Connector 99"/>
          <p:cNvCxnSpPr/>
          <p:nvPr/>
        </p:nvCxnSpPr>
        <p:spPr bwMode="auto">
          <a:xfrm flipV="1">
            <a:off x="4467819" y="1824722"/>
            <a:ext cx="669195" cy="120594"/>
          </a:xfrm>
          <a:prstGeom prst="line">
            <a:avLst/>
          </a:prstGeom>
          <a:noFill/>
          <a:ln w="19050" cap="rnd" cmpd="sng" algn="ctr">
            <a:solidFill>
              <a:schemeClr val="tx1"/>
            </a:solidFill>
            <a:prstDash val="solid"/>
            <a:round/>
            <a:headEnd type="none" w="med" len="med"/>
            <a:tailEnd type="none" w="med" len="med"/>
          </a:ln>
          <a:effectLst/>
        </p:spPr>
      </p:cxnSp>
      <p:sp>
        <p:nvSpPr>
          <p:cNvPr id="103" name="TextBox 102"/>
          <p:cNvSpPr txBox="1"/>
          <p:nvPr/>
        </p:nvSpPr>
        <p:spPr>
          <a:xfrm>
            <a:off x="4897089" y="1028312"/>
            <a:ext cx="482824" cy="261610"/>
          </a:xfrm>
          <a:prstGeom prst="rect">
            <a:avLst/>
          </a:prstGeom>
          <a:noFill/>
        </p:spPr>
        <p:txBody>
          <a:bodyPr wrap="none" rtlCol="0">
            <a:spAutoFit/>
          </a:bodyPr>
          <a:lstStyle/>
          <a:p>
            <a:pPr algn="l"/>
            <a:r>
              <a:rPr lang="en-US" sz="1100" b="1" dirty="0" smtClean="0"/>
              <a:t>Web</a:t>
            </a:r>
            <a:endParaRPr lang="en-US" sz="1100" b="1" dirty="0"/>
          </a:p>
        </p:txBody>
      </p:sp>
      <p:sp>
        <p:nvSpPr>
          <p:cNvPr id="104" name="TextBox 103"/>
          <p:cNvSpPr txBox="1"/>
          <p:nvPr/>
        </p:nvSpPr>
        <p:spPr>
          <a:xfrm>
            <a:off x="5055427" y="1198526"/>
            <a:ext cx="484428" cy="261610"/>
          </a:xfrm>
          <a:prstGeom prst="rect">
            <a:avLst/>
          </a:prstGeom>
          <a:noFill/>
        </p:spPr>
        <p:txBody>
          <a:bodyPr wrap="none" rtlCol="0">
            <a:spAutoFit/>
          </a:bodyPr>
          <a:lstStyle/>
          <a:p>
            <a:pPr algn="l"/>
            <a:r>
              <a:rPr lang="en-US" sz="1100" b="1" dirty="0" smtClean="0"/>
              <a:t>DNS</a:t>
            </a:r>
            <a:endParaRPr lang="en-US" sz="1100" b="1" dirty="0"/>
          </a:p>
        </p:txBody>
      </p:sp>
      <p:sp>
        <p:nvSpPr>
          <p:cNvPr id="105" name="TextBox 104"/>
          <p:cNvSpPr txBox="1"/>
          <p:nvPr/>
        </p:nvSpPr>
        <p:spPr>
          <a:xfrm>
            <a:off x="5213765" y="1356864"/>
            <a:ext cx="457176" cy="261610"/>
          </a:xfrm>
          <a:prstGeom prst="rect">
            <a:avLst/>
          </a:prstGeom>
          <a:noFill/>
        </p:spPr>
        <p:txBody>
          <a:bodyPr wrap="none" rtlCol="0">
            <a:spAutoFit/>
          </a:bodyPr>
          <a:lstStyle/>
          <a:p>
            <a:pPr algn="l"/>
            <a:r>
              <a:rPr lang="en-US" sz="1100" b="1" dirty="0" smtClean="0"/>
              <a:t>Mail</a:t>
            </a:r>
            <a:endParaRPr lang="en-US" sz="1100" b="1" dirty="0"/>
          </a:p>
        </p:txBody>
      </p:sp>
    </p:spTree>
    <p:extLst>
      <p:ext uri="{BB962C8B-B14F-4D97-AF65-F5344CB8AC3E}">
        <p14:creationId xmlns:p14="http://schemas.microsoft.com/office/powerpoint/2010/main" val="79603639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p:spPr>
        <p:txBody>
          <a:bodyPr/>
          <a:lstStyle/>
          <a:p>
            <a:r>
              <a:rPr lang="en-US" dirty="0"/>
              <a:t>4) Monitoring infrastructure</a:t>
            </a:r>
          </a:p>
        </p:txBody>
      </p:sp>
      <p:sp>
        <p:nvSpPr>
          <p:cNvPr id="7" name="Content Placeholder 6"/>
          <p:cNvSpPr>
            <a:spLocks noGrp="1"/>
          </p:cNvSpPr>
          <p:nvPr>
            <p:ph idx="1"/>
          </p:nvPr>
        </p:nvSpPr>
        <p:spPr>
          <a:prstGeom prst="rect">
            <a:avLst/>
          </a:prstGeom>
        </p:spPr>
        <p:txBody>
          <a:bodyPr/>
          <a:lstStyle/>
          <a:p>
            <a:pPr marL="0" indent="0">
              <a:buNone/>
            </a:pPr>
            <a:r>
              <a:rPr lang="en-US" dirty="0"/>
              <a:t>The only way to keep multi-domain, international scale networks </a:t>
            </a:r>
            <a:r>
              <a:rPr lang="en-US" dirty="0" smtClean="0"/>
              <a:t>error-free </a:t>
            </a:r>
            <a:r>
              <a:rPr lang="en-US" dirty="0"/>
              <a:t>is to test and monitor continuously end-to-end.</a:t>
            </a:r>
          </a:p>
          <a:p>
            <a:pPr lvl="1"/>
            <a:r>
              <a:rPr lang="en-US" dirty="0" err="1" smtClean="0"/>
              <a:t>perfSONAR</a:t>
            </a:r>
            <a:r>
              <a:rPr lang="en-US" dirty="0" smtClean="0"/>
              <a:t> </a:t>
            </a:r>
            <a:r>
              <a:rPr lang="en-US" dirty="0"/>
              <a:t>provides a standardize way to export, </a:t>
            </a:r>
            <a:r>
              <a:rPr lang="en-US" dirty="0" smtClean="0"/>
              <a:t>catalogue (the Measurement Archive), </a:t>
            </a:r>
            <a:r>
              <a:rPr lang="en-US" dirty="0"/>
              <a:t>and access performance data from many different network domains (service providers, campuses, etc</a:t>
            </a:r>
            <a:r>
              <a:rPr lang="en-US" dirty="0" smtClean="0"/>
              <a:t>.)</a:t>
            </a:r>
          </a:p>
          <a:p>
            <a:pPr lvl="1"/>
            <a:r>
              <a:rPr lang="en-US" dirty="0" smtClean="0"/>
              <a:t>Has a standard set of test tools</a:t>
            </a:r>
          </a:p>
          <a:p>
            <a:pPr lvl="2"/>
            <a:r>
              <a:rPr lang="en-US" dirty="0" smtClean="0"/>
              <a:t>Can be used to schedule routine testing of critical paths</a:t>
            </a:r>
          </a:p>
          <a:p>
            <a:pPr lvl="2"/>
            <a:r>
              <a:rPr lang="en-US" dirty="0" smtClean="0"/>
              <a:t>Test results can be published to the MA</a:t>
            </a:r>
            <a:endParaRPr lang="en-US" dirty="0"/>
          </a:p>
          <a:p>
            <a:pPr lvl="1"/>
            <a:r>
              <a:rPr lang="en-US" dirty="0" err="1"/>
              <a:t>perfSONAR</a:t>
            </a:r>
            <a:r>
              <a:rPr lang="en-US" dirty="0"/>
              <a:t> is a community effort to define network management data exchange protocols, and standardized measurement data gathering and archiving</a:t>
            </a:r>
          </a:p>
          <a:p>
            <a:pPr lvl="2"/>
            <a:r>
              <a:rPr lang="en-US" dirty="0" smtClean="0"/>
              <a:t>deployed </a:t>
            </a:r>
            <a:r>
              <a:rPr lang="en-US" dirty="0"/>
              <a:t>extensively throughout </a:t>
            </a:r>
            <a:r>
              <a:rPr lang="en-US" dirty="0" smtClean="0"/>
              <a:t>LHC related networks and international networks </a:t>
            </a:r>
            <a:r>
              <a:rPr lang="en-US" dirty="0"/>
              <a:t>and at the end </a:t>
            </a:r>
            <a:r>
              <a:rPr lang="en-US" dirty="0" smtClean="0"/>
              <a:t>sites </a:t>
            </a:r>
            <a:r>
              <a:rPr lang="en-US" sz="1400" dirty="0"/>
              <a:t>(See [</a:t>
            </a:r>
            <a:r>
              <a:rPr lang="en-US" sz="1400" dirty="0" err="1"/>
              <a:t>fasterdata</a:t>
            </a:r>
            <a:r>
              <a:rPr lang="en-US" sz="1400" dirty="0"/>
              <a:t>], [</a:t>
            </a:r>
            <a:r>
              <a:rPr lang="en-US" sz="1400" dirty="0" err="1"/>
              <a:t>perfSONAR</a:t>
            </a:r>
            <a:r>
              <a:rPr lang="en-US" sz="1400" dirty="0"/>
              <a:t>], [</a:t>
            </a:r>
            <a:r>
              <a:rPr lang="en-US" sz="1400" dirty="0" err="1"/>
              <a:t>badPS</a:t>
            </a:r>
            <a:r>
              <a:rPr lang="en-US" sz="1400" dirty="0"/>
              <a:t>], and [</a:t>
            </a:r>
            <a:r>
              <a:rPr lang="en-US" sz="1400" dirty="0" err="1"/>
              <a:t>NetSrv</a:t>
            </a:r>
            <a:r>
              <a:rPr lang="en-US" sz="1400" dirty="0"/>
              <a:t>].)</a:t>
            </a:r>
          </a:p>
          <a:p>
            <a:pPr lvl="1"/>
            <a:r>
              <a:rPr lang="en-US" dirty="0" err="1" smtClean="0"/>
              <a:t>PerfSONAR</a:t>
            </a:r>
            <a:r>
              <a:rPr lang="en-US" dirty="0" smtClean="0"/>
              <a:t> </a:t>
            </a:r>
            <a:r>
              <a:rPr lang="en-US" dirty="0"/>
              <a:t>is designed for federated operation</a:t>
            </a:r>
          </a:p>
          <a:p>
            <a:pPr lvl="2"/>
            <a:r>
              <a:rPr lang="en-US" dirty="0"/>
              <a:t>Each domain maintains control over what data is published</a:t>
            </a:r>
          </a:p>
          <a:p>
            <a:pPr lvl="2"/>
            <a:r>
              <a:rPr lang="en-US" dirty="0"/>
              <a:t>Published data is federated in Measurement Archives that tools can use to produce end-to-end, multi-domain views of network performance</a:t>
            </a:r>
          </a:p>
          <a:p>
            <a:endParaRPr lang="en-US" dirty="0"/>
          </a:p>
        </p:txBody>
      </p:sp>
    </p:spTree>
    <p:extLst>
      <p:ext uri="{BB962C8B-B14F-4D97-AF65-F5344CB8AC3E}">
        <p14:creationId xmlns:p14="http://schemas.microsoft.com/office/powerpoint/2010/main" val="92040671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2"/>
          <p:cNvSpPr>
            <a:spLocks noGrp="1" noChangeArrowheads="1"/>
          </p:cNvSpPr>
          <p:nvPr>
            <p:ph type="title"/>
          </p:nvPr>
        </p:nvSpPr>
        <p:spPr/>
        <p:txBody>
          <a:bodyPr/>
          <a:lstStyle/>
          <a:p>
            <a:r>
              <a:rPr lang="en-US" sz="2600" dirty="0" err="1" smtClean="0"/>
              <a:t>PerfSONAR</a:t>
            </a:r>
            <a:endParaRPr lang="en-US" sz="2600" dirty="0" smtClean="0"/>
          </a:p>
        </p:txBody>
      </p:sp>
      <p:sp>
        <p:nvSpPr>
          <p:cNvPr id="399363" name="Rectangle 3"/>
          <p:cNvSpPr>
            <a:spLocks noGrp="1" noChangeArrowheads="1"/>
          </p:cNvSpPr>
          <p:nvPr>
            <p:ph type="body" idx="1"/>
          </p:nvPr>
        </p:nvSpPr>
        <p:spPr/>
        <p:txBody>
          <a:bodyPr/>
          <a:lstStyle/>
          <a:p>
            <a:pPr>
              <a:lnSpc>
                <a:spcPct val="90000"/>
              </a:lnSpc>
            </a:pPr>
            <a:r>
              <a:rPr lang="en-US" dirty="0" smtClean="0"/>
              <a:t>PerfSONAR measurement points are deployed in R&amp;E networks and dozens of R&amp;E institutions in the US and Europe</a:t>
            </a:r>
          </a:p>
          <a:p>
            <a:pPr>
              <a:lnSpc>
                <a:spcPct val="90000"/>
              </a:lnSpc>
              <a:buFont typeface="Wingdings" pitchFamily="2" charset="2"/>
              <a:buChar char="Ø"/>
            </a:pPr>
            <a:r>
              <a:rPr lang="en-US" dirty="0" smtClean="0"/>
              <a:t>These services have already been extremely useful to help debug a number of hard network debugging problems</a:t>
            </a:r>
          </a:p>
          <a:p>
            <a:pPr lvl="1">
              <a:lnSpc>
                <a:spcPct val="90000"/>
              </a:lnSpc>
            </a:pPr>
            <a:r>
              <a:rPr lang="en-US" dirty="0" smtClean="0"/>
              <a:t>perfSONAR is designed to federate information from multiple domains</a:t>
            </a:r>
          </a:p>
          <a:p>
            <a:pPr lvl="1">
              <a:lnSpc>
                <a:spcPct val="90000"/>
              </a:lnSpc>
            </a:pPr>
            <a:r>
              <a:rPr lang="en-US" dirty="0" smtClean="0"/>
              <a:t>provides the only tool that we have to monitor circuits end-to-end across the networks from the US to Europe</a:t>
            </a:r>
          </a:p>
          <a:p>
            <a:pPr>
              <a:lnSpc>
                <a:spcPct val="90000"/>
              </a:lnSpc>
              <a:buFont typeface="Wingdings" pitchFamily="2" charset="2"/>
              <a:buChar char="Ø"/>
            </a:pPr>
            <a:r>
              <a:rPr lang="en-US" dirty="0" smtClean="0"/>
              <a:t>The value of perfSONAR increases as it is deployed at more sites</a:t>
            </a:r>
          </a:p>
          <a:p>
            <a:r>
              <a:rPr lang="en-US" dirty="0"/>
              <a:t>The protocol follows work of the Open Grid Forum (OGF) Network Measurement Working Group (NM-WG) and is based on SOAP XML messages</a:t>
            </a:r>
          </a:p>
          <a:p>
            <a:r>
              <a:rPr lang="en-US" dirty="0"/>
              <a:t>See </a:t>
            </a:r>
            <a:r>
              <a:rPr lang="en-US" dirty="0" smtClean="0"/>
              <a:t>perfsonar.net</a:t>
            </a:r>
            <a:endParaRPr lang="en-US" dirty="0"/>
          </a:p>
        </p:txBody>
      </p:sp>
    </p:spTree>
    <p:extLst>
      <p:ext uri="{BB962C8B-B14F-4D97-AF65-F5344CB8AC3E}">
        <p14:creationId xmlns:p14="http://schemas.microsoft.com/office/powerpoint/2010/main" val="1310623055"/>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5) LHCONE: Evolving and strengthening transatlantic connectivity</a:t>
            </a:r>
            <a:endParaRPr lang="en-US" dirty="0"/>
          </a:p>
        </p:txBody>
      </p:sp>
      <p:sp>
        <p:nvSpPr>
          <p:cNvPr id="3" name="Content Placeholder 2"/>
          <p:cNvSpPr>
            <a:spLocks noGrp="1"/>
          </p:cNvSpPr>
          <p:nvPr>
            <p:ph idx="1"/>
          </p:nvPr>
        </p:nvSpPr>
        <p:spPr/>
        <p:txBody>
          <a:bodyPr/>
          <a:lstStyle/>
          <a:p>
            <a:r>
              <a:rPr lang="en-US" dirty="0" smtClean="0"/>
              <a:t>Both ATLAS and CMS Tier 2s (mostly physics analysis groups at universities) have largely abandoned the old hierarchical data distribution model</a:t>
            </a:r>
          </a:p>
          <a:p>
            <a:pPr lvl="1"/>
            <a:r>
              <a:rPr lang="en-US" dirty="0" smtClean="0"/>
              <a:t>Tier 1 -&gt; associated Tier 2 -&gt; Tier 3</a:t>
            </a:r>
          </a:p>
          <a:p>
            <a:pPr marL="341313" indent="0">
              <a:buNone/>
            </a:pPr>
            <a:r>
              <a:rPr lang="en-US" dirty="0" smtClean="0"/>
              <a:t>in favor of a chaotic model: get whatever data you need from wherever it is available</a:t>
            </a:r>
          </a:p>
          <a:p>
            <a:pPr lvl="1"/>
            <a:r>
              <a:rPr lang="en-US" dirty="0" smtClean="0"/>
              <a:t>Tier 1 -&gt; any Tier 2 &lt;-&gt; any Tier 2 &lt;-&gt; any Tier 3</a:t>
            </a:r>
          </a:p>
          <a:p>
            <a:r>
              <a:rPr lang="en-US" dirty="0" smtClean="0"/>
              <a:t>In 2010 this resulted </a:t>
            </a:r>
            <a:r>
              <a:rPr lang="en-US" dirty="0"/>
              <a:t>in enormous </a:t>
            </a:r>
            <a:r>
              <a:rPr lang="en-US" dirty="0" smtClean="0"/>
              <a:t>site-to-site </a:t>
            </a:r>
            <a:r>
              <a:rPr lang="en-US" dirty="0"/>
              <a:t>data flows on the general IP infrastructure at a scale that has previously only been seen from DDOS attacks</a:t>
            </a:r>
          </a:p>
          <a:p>
            <a:pPr lvl="1"/>
            <a:endParaRPr lang="en-US" dirty="0" smtClean="0"/>
          </a:p>
        </p:txBody>
      </p:sp>
    </p:spTree>
    <p:extLst>
      <p:ext uri="{BB962C8B-B14F-4D97-AF65-F5344CB8AC3E}">
        <p14:creationId xmlns:p14="http://schemas.microsoft.com/office/powerpoint/2010/main" val="650922515"/>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Need for Traffic Engineering – Example</a:t>
            </a:r>
            <a:endParaRPr lang="en-US" dirty="0"/>
          </a:p>
        </p:txBody>
      </p:sp>
      <p:sp>
        <p:nvSpPr>
          <p:cNvPr id="3" name="Content Placeholder 2"/>
          <p:cNvSpPr>
            <a:spLocks noGrp="1"/>
          </p:cNvSpPr>
          <p:nvPr>
            <p:ph idx="1"/>
          </p:nvPr>
        </p:nvSpPr>
        <p:spPr>
          <a:xfrm>
            <a:off x="286236" y="636589"/>
            <a:ext cx="8839200" cy="1303529"/>
          </a:xfrm>
        </p:spPr>
        <p:txBody>
          <a:bodyPr/>
          <a:lstStyle/>
          <a:p>
            <a:r>
              <a:rPr lang="en-US" dirty="0" smtClean="0"/>
              <a:t>GÉANT observed a big spike on their transatlantic peering connection with ESnet (9/2010) coming from </a:t>
            </a:r>
            <a:r>
              <a:rPr lang="en-US" dirty="0" err="1" smtClean="0"/>
              <a:t>Fermilab</a:t>
            </a:r>
            <a:r>
              <a:rPr lang="en-US" dirty="0" smtClean="0"/>
              <a:t> – the U.S. CMS Tier 1 data center</a:t>
            </a:r>
          </a:p>
        </p:txBody>
      </p:sp>
      <p:sp>
        <p:nvSpPr>
          <p:cNvPr id="162818" name="AutoShape 2" descr="imap://wej@imap.es.net:993/fetch%3EUID%3E/INBOX%3E333116?part=1.1.2&amp;filename=image.png"/>
          <p:cNvSpPr>
            <a:spLocks noChangeAspect="1" noChangeArrowheads="1"/>
          </p:cNvSpPr>
          <p:nvPr/>
        </p:nvSpPr>
        <p:spPr bwMode="auto">
          <a:xfrm>
            <a:off x="155575" y="-814388"/>
            <a:ext cx="2857500" cy="17049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62820" name="AutoShape 4" descr="imap://wej@imap.es.net:993/fetch%3EUID%3E/INBOX%3E333116?part=1.1.2&amp;filename=image.png"/>
          <p:cNvSpPr>
            <a:spLocks noChangeAspect="1" noChangeArrowheads="1"/>
          </p:cNvSpPr>
          <p:nvPr/>
        </p:nvSpPr>
        <p:spPr bwMode="auto">
          <a:xfrm>
            <a:off x="155575" y="-814388"/>
            <a:ext cx="2857500" cy="17049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62822" name="AutoShape 6" descr="imap://wej@imap.es.net:993/fetch%3EUID%3E/INBOX%3E333116?part=1.1.2&amp;filename=image.png"/>
          <p:cNvSpPr>
            <a:spLocks noChangeAspect="1" noChangeArrowheads="1"/>
          </p:cNvSpPr>
          <p:nvPr/>
        </p:nvSpPr>
        <p:spPr bwMode="auto">
          <a:xfrm>
            <a:off x="155575" y="-814388"/>
            <a:ext cx="2857500" cy="17049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1729" name="Picture 1"/>
          <p:cNvPicPr>
            <a:picLocks noChangeAspect="1" noChangeArrowheads="1"/>
          </p:cNvPicPr>
          <p:nvPr/>
        </p:nvPicPr>
        <p:blipFill>
          <a:blip r:embed="rId3"/>
          <a:srcRect/>
          <a:stretch>
            <a:fillRect/>
          </a:stretch>
        </p:blipFill>
        <p:spPr bwMode="auto">
          <a:xfrm>
            <a:off x="402463" y="1757600"/>
            <a:ext cx="8315325" cy="4305300"/>
          </a:xfrm>
          <a:prstGeom prst="rect">
            <a:avLst/>
          </a:prstGeom>
          <a:noFill/>
          <a:ln w="9525">
            <a:noFill/>
            <a:miter lim="800000"/>
            <a:headEnd/>
            <a:tailEnd/>
          </a:ln>
        </p:spPr>
      </p:pic>
      <p:sp>
        <p:nvSpPr>
          <p:cNvPr id="9" name="TextBox 8"/>
          <p:cNvSpPr txBox="1"/>
          <p:nvPr/>
        </p:nvSpPr>
        <p:spPr>
          <a:xfrm>
            <a:off x="2398816" y="1853102"/>
            <a:ext cx="4547207" cy="307777"/>
          </a:xfrm>
          <a:prstGeom prst="rect">
            <a:avLst/>
          </a:prstGeom>
          <a:noFill/>
        </p:spPr>
        <p:txBody>
          <a:bodyPr wrap="none" rtlCol="0">
            <a:spAutoFit/>
          </a:bodyPr>
          <a:lstStyle/>
          <a:p>
            <a:r>
              <a:rPr lang="en-US" sz="1400" dirty="0" smtClean="0">
                <a:solidFill>
                  <a:schemeClr val="bg1"/>
                </a:solidFill>
              </a:rPr>
              <a:t>Traffic, Gbps, at ESnet-GEANT Peering in New York</a:t>
            </a:r>
            <a:endParaRPr lang="en-US" sz="1400" dirty="0">
              <a:solidFill>
                <a:schemeClr val="bg1"/>
              </a:solidFill>
            </a:endParaRPr>
          </a:p>
        </p:txBody>
      </p:sp>
      <p:sp>
        <p:nvSpPr>
          <p:cNvPr id="10" name="TextBox 9"/>
          <p:cNvSpPr txBox="1"/>
          <p:nvPr/>
        </p:nvSpPr>
        <p:spPr>
          <a:xfrm rot="16200000">
            <a:off x="-771866" y="3596795"/>
            <a:ext cx="1954381" cy="307777"/>
          </a:xfrm>
          <a:prstGeom prst="rect">
            <a:avLst/>
          </a:prstGeom>
          <a:noFill/>
        </p:spPr>
        <p:txBody>
          <a:bodyPr wrap="none" rtlCol="0">
            <a:spAutoFit/>
          </a:bodyPr>
          <a:lstStyle/>
          <a:p>
            <a:r>
              <a:rPr lang="en-US" sz="1400" dirty="0" smtClean="0"/>
              <a:t>Scale is 0 – 6.0 Gbps</a:t>
            </a:r>
            <a:endParaRPr lang="en-US" sz="1400" dirty="0"/>
          </a:p>
        </p:txBody>
      </p:sp>
      <p:sp>
        <p:nvSpPr>
          <p:cNvPr id="11" name="Content Placeholder 2"/>
          <p:cNvSpPr txBox="1">
            <a:spLocks/>
          </p:cNvSpPr>
          <p:nvPr/>
        </p:nvSpPr>
        <p:spPr bwMode="auto">
          <a:xfrm>
            <a:off x="286236" y="6054949"/>
            <a:ext cx="8839200" cy="675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7" tIns="44450" rIns="90487" bIns="44450" numCol="1" anchor="t" anchorCtr="0" compatLnSpc="1">
            <a:prstTxWarp prst="textNoShape">
              <a:avLst/>
            </a:prstTxWarp>
          </a:bodyPr>
          <a:lstStyle>
            <a:lvl1pPr marL="342900" indent="-342900" algn="l" rtl="0" eaLnBrk="0" fontAlgn="base" hangingPunct="0">
              <a:spcBef>
                <a:spcPct val="50000"/>
              </a:spcBef>
              <a:spcAft>
                <a:spcPct val="0"/>
              </a:spcAft>
              <a:buSzPct val="125000"/>
              <a:buChar char="•"/>
              <a:defRPr sz="2400">
                <a:solidFill>
                  <a:schemeClr val="tx1"/>
                </a:solidFill>
                <a:latin typeface="+mn-lt"/>
                <a:ea typeface="ＭＳ Ｐゴシック" pitchFamily="-65" charset="-128"/>
                <a:cs typeface="+mn-cs"/>
              </a:defRPr>
            </a:lvl1pPr>
            <a:lvl2pPr marL="742950" indent="-285750" algn="l" rtl="0" eaLnBrk="0" fontAlgn="base" hangingPunct="0">
              <a:spcBef>
                <a:spcPct val="30000"/>
              </a:spcBef>
              <a:spcAft>
                <a:spcPct val="0"/>
              </a:spcAft>
              <a:buFont typeface="Times New Roman" pitchFamily="18" charset="0"/>
              <a:buChar char="–"/>
              <a:defRPr sz="2000">
                <a:solidFill>
                  <a:schemeClr val="tx1"/>
                </a:solidFill>
                <a:latin typeface="+mn-lt"/>
                <a:ea typeface="ＭＳ Ｐゴシック" pitchFamily="-65" charset="-128"/>
              </a:defRPr>
            </a:lvl2pPr>
            <a:lvl3pPr marL="1143000" indent="-228600" algn="l" rtl="0" eaLnBrk="0" fontAlgn="base" hangingPunct="0">
              <a:spcBef>
                <a:spcPct val="30000"/>
              </a:spcBef>
              <a:spcAft>
                <a:spcPct val="0"/>
              </a:spcAft>
              <a:buChar char="•"/>
              <a:defRPr>
                <a:solidFill>
                  <a:schemeClr val="tx1"/>
                </a:solidFill>
                <a:latin typeface="+mn-lt"/>
                <a:ea typeface="ＭＳ Ｐゴシック" pitchFamily="-65" charset="-128"/>
              </a:defRPr>
            </a:lvl3pPr>
            <a:lvl4pPr marL="1600200" indent="-228600" algn="l" rtl="0" eaLnBrk="0" fontAlgn="base" hangingPunct="0">
              <a:spcBef>
                <a:spcPct val="15000"/>
              </a:spcBef>
              <a:spcAft>
                <a:spcPct val="0"/>
              </a:spcAft>
              <a:buSzPct val="100000"/>
              <a:buChar char="–"/>
              <a:defRPr sz="1600">
                <a:solidFill>
                  <a:schemeClr val="tx1"/>
                </a:solidFill>
                <a:latin typeface="+mn-lt"/>
                <a:ea typeface="ＭＳ Ｐゴシック" pitchFamily="-65" charset="-128"/>
              </a:defRPr>
            </a:lvl4pPr>
            <a:lvl5pPr marL="2057400" indent="-228600" algn="l" rtl="0" eaLnBrk="0" fontAlgn="base" hangingPunct="0">
              <a:spcBef>
                <a:spcPct val="15000"/>
              </a:spcBef>
              <a:spcAft>
                <a:spcPct val="0"/>
              </a:spcAft>
              <a:buSzPct val="100000"/>
              <a:buChar char="»"/>
              <a:defRPr sz="1400">
                <a:solidFill>
                  <a:schemeClr val="tx1"/>
                </a:solidFill>
                <a:latin typeface="+mn-lt"/>
                <a:ea typeface="ＭＳ Ｐゴシック" pitchFamily="-65" charset="-128"/>
              </a:defRPr>
            </a:lvl5pPr>
            <a:lvl6pPr marL="2514600" indent="-228600" algn="l" rtl="0" eaLnBrk="0" fontAlgn="base" hangingPunct="0">
              <a:spcBef>
                <a:spcPct val="15000"/>
              </a:spcBef>
              <a:spcAft>
                <a:spcPct val="0"/>
              </a:spcAft>
              <a:buSzPct val="100000"/>
              <a:buChar char="»"/>
              <a:defRPr sz="1600">
                <a:solidFill>
                  <a:schemeClr val="tx1"/>
                </a:solidFill>
                <a:latin typeface="+mn-lt"/>
                <a:ea typeface="ＭＳ Ｐゴシック" pitchFamily="-65" charset="-128"/>
              </a:defRPr>
            </a:lvl6pPr>
            <a:lvl7pPr marL="2971800" indent="-228600" algn="l" rtl="0" eaLnBrk="0" fontAlgn="base" hangingPunct="0">
              <a:spcBef>
                <a:spcPct val="15000"/>
              </a:spcBef>
              <a:spcAft>
                <a:spcPct val="0"/>
              </a:spcAft>
              <a:buSzPct val="100000"/>
              <a:buChar char="»"/>
              <a:defRPr sz="1600">
                <a:solidFill>
                  <a:schemeClr val="tx1"/>
                </a:solidFill>
                <a:latin typeface="+mn-lt"/>
                <a:ea typeface="ＭＳ Ｐゴシック" pitchFamily="-65" charset="-128"/>
              </a:defRPr>
            </a:lvl7pPr>
            <a:lvl8pPr marL="3429000" indent="-228600" algn="l" rtl="0" eaLnBrk="0" fontAlgn="base" hangingPunct="0">
              <a:spcBef>
                <a:spcPct val="15000"/>
              </a:spcBef>
              <a:spcAft>
                <a:spcPct val="0"/>
              </a:spcAft>
              <a:buSzPct val="100000"/>
              <a:buChar char="»"/>
              <a:defRPr sz="1600">
                <a:solidFill>
                  <a:schemeClr val="tx1"/>
                </a:solidFill>
                <a:latin typeface="+mn-lt"/>
                <a:ea typeface="ＭＳ Ｐゴシック" pitchFamily="-65" charset="-128"/>
              </a:defRPr>
            </a:lvl8pPr>
            <a:lvl9pPr marL="3886200" indent="-228600" algn="l" rtl="0" eaLnBrk="0" fontAlgn="base" hangingPunct="0">
              <a:spcBef>
                <a:spcPct val="15000"/>
              </a:spcBef>
              <a:spcAft>
                <a:spcPct val="0"/>
              </a:spcAft>
              <a:buSzPct val="100000"/>
              <a:buChar char="»"/>
              <a:defRPr sz="1600">
                <a:solidFill>
                  <a:schemeClr val="tx1"/>
                </a:solidFill>
                <a:latin typeface="+mn-lt"/>
                <a:ea typeface="ＭＳ Ｐゴシック" pitchFamily="-65" charset="-128"/>
              </a:defRPr>
            </a:lvl9pPr>
          </a:lstStyle>
          <a:p>
            <a:r>
              <a:rPr lang="en-US" dirty="0" smtClean="0"/>
              <a:t>This caused considerable concern because at the time this was the only link available for general R&amp;E </a:t>
            </a:r>
          </a:p>
        </p:txBody>
      </p:sp>
    </p:spTree>
    <p:extLst>
      <p:ext uri="{BB962C8B-B14F-4D97-AF65-F5344CB8AC3E}">
        <p14:creationId xmlns:p14="http://schemas.microsoft.com/office/powerpoint/2010/main" val="3836422450"/>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498764"/>
          </a:xfrm>
          <a:noFill/>
        </p:spPr>
        <p:txBody>
          <a:bodyPr/>
          <a:lstStyle/>
          <a:p>
            <a:r>
              <a:rPr lang="en-US" dirty="0" smtClean="0"/>
              <a:t>The Need for Traffic Engineering – Example</a:t>
            </a:r>
            <a:endParaRPr lang="en-US" dirty="0"/>
          </a:p>
        </p:txBody>
      </p:sp>
      <p:sp>
        <p:nvSpPr>
          <p:cNvPr id="4" name="Content Placeholder 3"/>
          <p:cNvSpPr>
            <a:spLocks noGrp="1"/>
          </p:cNvSpPr>
          <p:nvPr>
            <p:ph idx="1"/>
          </p:nvPr>
        </p:nvSpPr>
        <p:spPr/>
        <p:txBody>
          <a:bodyPr/>
          <a:lstStyle/>
          <a:p>
            <a:r>
              <a:rPr lang="en-US" dirty="0"/>
              <a:t>After some digging, the nature of the traffic was determined to be parallel data movers, but with an uncommonly high degree of </a:t>
            </a:r>
            <a:r>
              <a:rPr lang="en-US" dirty="0" smtClean="0"/>
              <a:t>parallelism: 33 </a:t>
            </a:r>
            <a:r>
              <a:rPr lang="en-US" dirty="0"/>
              <a:t>hosts at </a:t>
            </a:r>
            <a:r>
              <a:rPr lang="en-US" dirty="0" smtClean="0"/>
              <a:t>a UK </a:t>
            </a:r>
            <a:r>
              <a:rPr lang="en-US" dirty="0"/>
              <a:t>site and about 170 at </a:t>
            </a:r>
            <a:r>
              <a:rPr lang="en-US" dirty="0" smtClean="0"/>
              <a:t>FNAL</a:t>
            </a:r>
          </a:p>
          <a:p>
            <a:r>
              <a:rPr lang="en-US" dirty="0" smtClean="0"/>
              <a:t>The </a:t>
            </a:r>
            <a:r>
              <a:rPr lang="en-US" dirty="0"/>
              <a:t>high degree of parallelism means that the largest host-host data flow rate is only about 2 Mbps, but in aggregate this data mover farm is doing about 5 Gb/s for several weeks and moved 65 </a:t>
            </a:r>
            <a:r>
              <a:rPr lang="en-US" dirty="0" err="1"/>
              <a:t>TBytes</a:t>
            </a:r>
            <a:r>
              <a:rPr lang="en-US" dirty="0"/>
              <a:t> of data</a:t>
            </a:r>
          </a:p>
          <a:p>
            <a:pPr lvl="1"/>
            <a:r>
              <a:rPr lang="en-US" sz="2400" dirty="0"/>
              <a:t>this also makes it hard to identify the sites involved by looking at all of the data flows at the peering point – nothing stands out as an obvious culprit unless you correlate a lot of </a:t>
            </a:r>
            <a:r>
              <a:rPr lang="en-US" sz="2400" dirty="0" smtClean="0"/>
              <a:t>flows that are small compared to most data flows</a:t>
            </a:r>
            <a:endParaRPr lang="en-US" sz="2400" dirty="0"/>
          </a:p>
          <a:p>
            <a:endParaRPr lang="en-US" dirty="0"/>
          </a:p>
          <a:p>
            <a:pPr>
              <a:buNone/>
            </a:pPr>
            <a:endParaRPr lang="en-US" dirty="0" smtClean="0"/>
          </a:p>
        </p:txBody>
      </p:sp>
    </p:spTree>
    <p:extLst>
      <p:ext uri="{BB962C8B-B14F-4D97-AF65-F5344CB8AC3E}">
        <p14:creationId xmlns:p14="http://schemas.microsoft.com/office/powerpoint/2010/main" val="1106862863"/>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Need for Traffic Engineering – Example</a:t>
            </a:r>
            <a:endParaRPr lang="en-US" dirty="0"/>
          </a:p>
        </p:txBody>
      </p:sp>
      <p:sp>
        <p:nvSpPr>
          <p:cNvPr id="3" name="Content Placeholder 2"/>
          <p:cNvSpPr>
            <a:spLocks noGrp="1"/>
          </p:cNvSpPr>
          <p:nvPr>
            <p:ph idx="1"/>
          </p:nvPr>
        </p:nvSpPr>
        <p:spPr>
          <a:xfrm>
            <a:off x="126875" y="4716724"/>
            <a:ext cx="8839200" cy="2023710"/>
          </a:xfrm>
        </p:spPr>
        <p:txBody>
          <a:bodyPr/>
          <a:lstStyle/>
          <a:p>
            <a:r>
              <a:rPr lang="en-US" dirty="0" smtClean="0"/>
              <a:t>This graph shows all flows inbound to </a:t>
            </a:r>
            <a:r>
              <a:rPr lang="en-US" dirty="0" err="1" smtClean="0"/>
              <a:t>Fermilab</a:t>
            </a:r>
            <a:endParaRPr lang="en-US" dirty="0"/>
          </a:p>
          <a:p>
            <a:r>
              <a:rPr lang="en-US" dirty="0" smtClean="0"/>
              <a:t>All of the problem transatlantic traffic was in flows at the right-most end of the graph</a:t>
            </a:r>
          </a:p>
          <a:p>
            <a:pPr lvl="1"/>
            <a:r>
              <a:rPr lang="en-US" dirty="0" smtClean="0"/>
              <a:t>Most of the rest of the Fermi traffic involved US Tier 2, Tier 1, and LHCOPN from CERN – all of which is on engineered links</a:t>
            </a:r>
          </a:p>
          <a:p>
            <a:endParaRPr lang="en-US" dirty="0"/>
          </a:p>
        </p:txBody>
      </p:sp>
      <p:pic>
        <p:nvPicPr>
          <p:cNvPr id="4" name="Picture 3"/>
          <p:cNvPicPr>
            <a:picLocks noChangeAspect="1" noChangeArrowheads="1"/>
          </p:cNvPicPr>
          <p:nvPr/>
        </p:nvPicPr>
        <p:blipFill>
          <a:blip r:embed="rId3" cstate="print"/>
          <a:srcRect/>
          <a:stretch>
            <a:fillRect/>
          </a:stretch>
        </p:blipFill>
        <p:spPr bwMode="auto">
          <a:xfrm>
            <a:off x="1271524" y="687649"/>
            <a:ext cx="6410325" cy="4029075"/>
          </a:xfrm>
          <a:prstGeom prst="rect">
            <a:avLst/>
          </a:prstGeom>
          <a:noFill/>
          <a:ln w="1">
            <a:noFill/>
            <a:miter lim="800000"/>
            <a:headEnd/>
            <a:tailEnd type="none" w="med" len="med"/>
          </a:ln>
          <a:effectLst/>
        </p:spPr>
      </p:pic>
      <p:sp>
        <p:nvSpPr>
          <p:cNvPr id="5" name="Right Triangle 4"/>
          <p:cNvSpPr/>
          <p:nvPr/>
        </p:nvSpPr>
        <p:spPr>
          <a:xfrm rot="10800000">
            <a:off x="8738483" y="0"/>
            <a:ext cx="405517" cy="429370"/>
          </a:xfrm>
          <a:prstGeom prst="rtTriangle">
            <a:avLst/>
          </a:prstGeom>
          <a:solidFill>
            <a:srgbClr val="FFC00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Tree>
    <p:extLst>
      <p:ext uri="{BB962C8B-B14F-4D97-AF65-F5344CB8AC3E}">
        <p14:creationId xmlns:p14="http://schemas.microsoft.com/office/powerpoint/2010/main" val="1078390797"/>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Need for Traffic Engineering – Example</a:t>
            </a:r>
            <a:endParaRPr lang="en-US" dirty="0"/>
          </a:p>
        </p:txBody>
      </p:sp>
      <p:sp>
        <p:nvSpPr>
          <p:cNvPr id="3" name="Content Placeholder 2"/>
          <p:cNvSpPr>
            <a:spLocks noGrp="1"/>
          </p:cNvSpPr>
          <p:nvPr>
            <p:ph idx="1"/>
          </p:nvPr>
        </p:nvSpPr>
        <p:spPr>
          <a:xfrm>
            <a:off x="198438" y="636588"/>
            <a:ext cx="8839200" cy="6049220"/>
          </a:xfrm>
        </p:spPr>
        <p:txBody>
          <a:bodyPr/>
          <a:lstStyle/>
          <a:p>
            <a:r>
              <a:rPr lang="en-US" dirty="0"/>
              <a:t>This clever physics group was consuming 50% of the available bandwidth on the primary U.S. – Europe general R&amp;E IP network link – for weeks at a time!</a:t>
            </a:r>
          </a:p>
          <a:p>
            <a:pPr>
              <a:buFont typeface="Wingdings" pitchFamily="2" charset="2"/>
              <a:buChar char="Ø"/>
            </a:pPr>
            <a:r>
              <a:rPr lang="en-US" dirty="0"/>
              <a:t>This is obviously an unsustainable </a:t>
            </a:r>
            <a:r>
              <a:rPr lang="en-US" dirty="0" smtClean="0"/>
              <a:t>situation</a:t>
            </a:r>
          </a:p>
          <a:p>
            <a:pPr lvl="1">
              <a:buFont typeface="Arial" pitchFamily="34" charset="0"/>
              <a:buChar char="•"/>
            </a:pPr>
            <a:r>
              <a:rPr lang="en-US" dirty="0" smtClean="0"/>
              <a:t>this </a:t>
            </a:r>
            <a:r>
              <a:rPr lang="en-US" dirty="0"/>
              <a:t>is the sort of thing that will force the R&amp;E network operators to mark such traffic on the general IP network as </a:t>
            </a:r>
            <a:r>
              <a:rPr lang="en-US" dirty="0" smtClean="0"/>
              <a:t>scavenger (low priority) </a:t>
            </a:r>
            <a:r>
              <a:rPr lang="en-US" dirty="0"/>
              <a:t>to ensure other uses of the network</a:t>
            </a:r>
          </a:p>
          <a:p>
            <a:endParaRPr lang="en-US" sz="2400" dirty="0" smtClean="0"/>
          </a:p>
        </p:txBody>
      </p:sp>
    </p:spTree>
    <p:extLst>
      <p:ext uri="{BB962C8B-B14F-4D97-AF65-F5344CB8AC3E}">
        <p14:creationId xmlns:p14="http://schemas.microsoft.com/office/powerpoint/2010/main" val="3379719861"/>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LHC as Prototype for Large-Scale Science</a:t>
            </a:r>
            <a:endParaRPr lang="en-US" dirty="0"/>
          </a:p>
        </p:txBody>
      </p:sp>
      <p:sp>
        <p:nvSpPr>
          <p:cNvPr id="3" name="Content Placeholder 2"/>
          <p:cNvSpPr>
            <a:spLocks noGrp="1"/>
          </p:cNvSpPr>
          <p:nvPr>
            <p:ph idx="1"/>
          </p:nvPr>
        </p:nvSpPr>
        <p:spPr/>
        <p:txBody>
          <a:bodyPr/>
          <a:lstStyle/>
          <a:p>
            <a:r>
              <a:rPr lang="en-US" dirty="0" smtClean="0"/>
              <a:t>The LHC is the first of a collection of science experiments that will generate data streams of order 100 Gb/s that must be analyzed by a world-wide consortium</a:t>
            </a:r>
          </a:p>
          <a:p>
            <a:pPr lvl="1"/>
            <a:r>
              <a:rPr lang="en-US" dirty="0" smtClean="0"/>
              <a:t>SKA and ITER are coming</a:t>
            </a:r>
          </a:p>
          <a:p>
            <a:r>
              <a:rPr lang="en-US" dirty="0" smtClean="0"/>
              <a:t>The model and infrastructure that are being built up to support LHC distributed data analysis have applicability to </a:t>
            </a:r>
            <a:r>
              <a:rPr lang="en-US" dirty="0" smtClean="0"/>
              <a:t>these projects </a:t>
            </a:r>
          </a:p>
          <a:p>
            <a:r>
              <a:rPr lang="en-US" dirty="0" smtClean="0"/>
              <a:t>In </a:t>
            </a:r>
            <a:r>
              <a:rPr lang="en-US" dirty="0" smtClean="0"/>
              <a:t>this talk we look at the R&amp;E network infrastructure evolution over the past 5 years to accommodate the LHC and how the resulting infrastructure might be applied to another large-data science project: The Square Kilometer Array radio telescope </a:t>
            </a:r>
            <a:r>
              <a:rPr lang="en-US" sz="1400" dirty="0" smtClean="0"/>
              <a:t>(see [SKA])</a:t>
            </a:r>
          </a:p>
          <a:p>
            <a:endParaRPr lang="en-US" dirty="0" smtClean="0"/>
          </a:p>
        </p:txBody>
      </p:sp>
    </p:spTree>
    <p:extLst>
      <p:ext uri="{BB962C8B-B14F-4D97-AF65-F5344CB8AC3E}">
        <p14:creationId xmlns:p14="http://schemas.microsoft.com/office/powerpoint/2010/main" val="2752438605"/>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Problem (2010)</a:t>
            </a:r>
            <a:endParaRPr lang="en-US" dirty="0"/>
          </a:p>
        </p:txBody>
      </p:sp>
      <p:grpSp>
        <p:nvGrpSpPr>
          <p:cNvPr id="2" name="Group 42"/>
          <p:cNvGrpSpPr/>
          <p:nvPr/>
        </p:nvGrpSpPr>
        <p:grpSpPr>
          <a:xfrm>
            <a:off x="1977173" y="3515101"/>
            <a:ext cx="1169788" cy="1769419"/>
            <a:chOff x="2642191" y="4013865"/>
            <a:chExt cx="1169788" cy="1769419"/>
          </a:xfrm>
        </p:grpSpPr>
        <p:grpSp>
          <p:nvGrpSpPr>
            <p:cNvPr id="3" name="Group 41"/>
            <p:cNvGrpSpPr/>
            <p:nvPr/>
          </p:nvGrpSpPr>
          <p:grpSpPr>
            <a:xfrm>
              <a:off x="2642191" y="4013865"/>
              <a:ext cx="1169788" cy="1769419"/>
              <a:chOff x="4399739" y="1757553"/>
              <a:chExt cx="1169788" cy="1769419"/>
            </a:xfrm>
          </p:grpSpPr>
          <p:sp>
            <p:nvSpPr>
              <p:cNvPr id="25" name="Cloud"/>
              <p:cNvSpPr>
                <a:spLocks noChangeAspect="1" noEditPoints="1" noChangeArrowheads="1"/>
              </p:cNvSpPr>
              <p:nvPr/>
            </p:nvSpPr>
            <p:spPr bwMode="auto">
              <a:xfrm rot="5400000">
                <a:off x="4099923" y="2057369"/>
                <a:ext cx="1769419" cy="116978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sx="1000" sy="1000" algn="ctr" rotWithShape="0">
                  <a:srgbClr val="000000">
                    <a:alpha val="74998"/>
                  </a:srgbClr>
                </a:outerShdw>
              </a:effectLst>
            </p:spPr>
            <p:txBody>
              <a:bodyPr/>
              <a:lstStyle/>
              <a:p>
                <a:pPr>
                  <a:defRPr/>
                </a:pPr>
                <a:endParaRPr lang="en-US" sz="1000"/>
              </a:p>
            </p:txBody>
          </p:sp>
          <p:sp>
            <p:nvSpPr>
              <p:cNvPr id="39" name="Oval 38"/>
              <p:cNvSpPr/>
              <p:nvPr/>
            </p:nvSpPr>
            <p:spPr>
              <a:xfrm>
                <a:off x="4760860" y="3121243"/>
                <a:ext cx="440532" cy="346352"/>
              </a:xfrm>
              <a:prstGeom prst="ellipse">
                <a:avLst/>
              </a:prstGeom>
              <a:solidFill>
                <a:schemeClr val="bg1"/>
              </a:solidFill>
              <a:ln>
                <a:solidFill>
                  <a:schemeClr val="bg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41" name="Oval 40"/>
              <p:cNvSpPr/>
              <p:nvPr/>
            </p:nvSpPr>
            <p:spPr>
              <a:xfrm>
                <a:off x="4770756" y="1860481"/>
                <a:ext cx="240699" cy="180323"/>
              </a:xfrm>
              <a:prstGeom prst="ellipse">
                <a:avLst/>
              </a:prstGeom>
              <a:solidFill>
                <a:schemeClr val="bg1"/>
              </a:solidFill>
              <a:ln>
                <a:solidFill>
                  <a:schemeClr val="bg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grpSp>
        <p:grpSp>
          <p:nvGrpSpPr>
            <p:cNvPr id="5" name="Group 25"/>
            <p:cNvGrpSpPr/>
            <p:nvPr/>
          </p:nvGrpSpPr>
          <p:grpSpPr>
            <a:xfrm>
              <a:off x="2751119" y="4190012"/>
              <a:ext cx="912422" cy="1419102"/>
              <a:chOff x="3786249" y="1140031"/>
              <a:chExt cx="912422" cy="1419102"/>
            </a:xfrm>
          </p:grpSpPr>
          <p:grpSp>
            <p:nvGrpSpPr>
              <p:cNvPr id="6" name="Group 9"/>
              <p:cNvGrpSpPr/>
              <p:nvPr/>
            </p:nvGrpSpPr>
            <p:grpSpPr>
              <a:xfrm>
                <a:off x="3786249" y="1707079"/>
                <a:ext cx="912422" cy="273133"/>
                <a:chOff x="3786249" y="1707079"/>
                <a:chExt cx="912422" cy="273133"/>
              </a:xfrm>
            </p:grpSpPr>
            <p:sp>
              <p:nvSpPr>
                <p:cNvPr id="35" name="Oval 34"/>
                <p:cNvSpPr/>
                <p:nvPr/>
              </p:nvSpPr>
              <p:spPr>
                <a:xfrm>
                  <a:off x="3786249" y="1707079"/>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36" name="Oval 35"/>
                <p:cNvSpPr/>
                <p:nvPr/>
              </p:nvSpPr>
              <p:spPr>
                <a:xfrm>
                  <a:off x="4425538" y="1707079"/>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grpSp>
          <p:grpSp>
            <p:nvGrpSpPr>
              <p:cNvPr id="7" name="Group 10"/>
              <p:cNvGrpSpPr/>
              <p:nvPr/>
            </p:nvGrpSpPr>
            <p:grpSpPr>
              <a:xfrm>
                <a:off x="4105894" y="1140031"/>
                <a:ext cx="273133" cy="1419102"/>
                <a:chOff x="4082143" y="1140031"/>
                <a:chExt cx="273133" cy="1419102"/>
              </a:xfrm>
            </p:grpSpPr>
            <p:sp>
              <p:nvSpPr>
                <p:cNvPr id="33" name="Oval 5"/>
                <p:cNvSpPr/>
                <p:nvPr/>
              </p:nvSpPr>
              <p:spPr>
                <a:xfrm>
                  <a:off x="4082143" y="1140031"/>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34" name="Oval 33"/>
                <p:cNvSpPr/>
                <p:nvPr/>
              </p:nvSpPr>
              <p:spPr>
                <a:xfrm>
                  <a:off x="4082143" y="2286000"/>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grpSp>
          <p:cxnSp>
            <p:nvCxnSpPr>
              <p:cNvPr id="29" name="Straight Connector 28"/>
              <p:cNvCxnSpPr>
                <a:endCxn id="35" idx="7"/>
              </p:cNvCxnSpPr>
              <p:nvPr/>
            </p:nvCxnSpPr>
            <p:spPr bwMode="auto">
              <a:xfrm rot="5400000">
                <a:off x="3895682" y="1496866"/>
                <a:ext cx="373913" cy="126510"/>
              </a:xfrm>
              <a:prstGeom prst="line">
                <a:avLst/>
              </a:prstGeom>
              <a:noFill/>
              <a:ln w="19050" cap="flat" cmpd="sng" algn="ctr">
                <a:solidFill>
                  <a:schemeClr val="tx1"/>
                </a:solidFill>
                <a:prstDash val="solid"/>
                <a:round/>
                <a:headEnd type="none" w="med" len="med"/>
                <a:tailEnd type="none" w="med" len="med"/>
              </a:ln>
              <a:effectLst/>
            </p:spPr>
          </p:cxnSp>
          <p:cxnSp>
            <p:nvCxnSpPr>
              <p:cNvPr id="30" name="Straight Connector 29"/>
              <p:cNvCxnSpPr>
                <a:endCxn id="36" idx="1"/>
              </p:cNvCxnSpPr>
              <p:nvPr/>
            </p:nvCxnSpPr>
            <p:spPr bwMode="auto">
              <a:xfrm rot="16200000" flipH="1">
                <a:off x="4215326" y="1496866"/>
                <a:ext cx="373913" cy="126509"/>
              </a:xfrm>
              <a:prstGeom prst="line">
                <a:avLst/>
              </a:prstGeom>
              <a:noFill/>
              <a:ln w="19050" cap="flat" cmpd="sng" algn="ctr">
                <a:solidFill>
                  <a:schemeClr val="tx1"/>
                </a:solidFill>
                <a:prstDash val="solid"/>
                <a:round/>
                <a:headEnd type="none" w="med" len="med"/>
                <a:tailEnd type="none" w="med" len="med"/>
              </a:ln>
              <a:effectLst/>
            </p:spPr>
          </p:cxnSp>
          <p:cxnSp>
            <p:nvCxnSpPr>
              <p:cNvPr id="31" name="Straight Connector 30"/>
              <p:cNvCxnSpPr>
                <a:stCxn id="35" idx="5"/>
                <a:endCxn id="34" idx="1"/>
              </p:cNvCxnSpPr>
              <p:nvPr/>
            </p:nvCxnSpPr>
            <p:spPr bwMode="auto">
              <a:xfrm rot="16200000" flipH="1">
                <a:off x="3889745" y="2069851"/>
                <a:ext cx="385786" cy="126510"/>
              </a:xfrm>
              <a:prstGeom prst="line">
                <a:avLst/>
              </a:prstGeom>
              <a:noFill/>
              <a:ln w="19050" cap="flat" cmpd="sng" algn="ctr">
                <a:solidFill>
                  <a:schemeClr val="tx1"/>
                </a:solidFill>
                <a:prstDash val="solid"/>
                <a:round/>
                <a:headEnd type="none" w="med" len="med"/>
                <a:tailEnd type="none" w="med" len="med"/>
              </a:ln>
              <a:effectLst/>
            </p:spPr>
          </p:cxnSp>
          <p:cxnSp>
            <p:nvCxnSpPr>
              <p:cNvPr id="32" name="Straight Connector 31"/>
              <p:cNvCxnSpPr>
                <a:stCxn id="36" idx="3"/>
                <a:endCxn id="34" idx="7"/>
              </p:cNvCxnSpPr>
              <p:nvPr/>
            </p:nvCxnSpPr>
            <p:spPr bwMode="auto">
              <a:xfrm rot="5400000">
                <a:off x="4209390" y="2069852"/>
                <a:ext cx="385786" cy="126509"/>
              </a:xfrm>
              <a:prstGeom prst="line">
                <a:avLst/>
              </a:prstGeom>
              <a:noFill/>
              <a:ln w="19050" cap="flat" cmpd="sng" algn="ctr">
                <a:solidFill>
                  <a:schemeClr val="tx1"/>
                </a:solidFill>
                <a:prstDash val="solid"/>
                <a:round/>
                <a:headEnd type="none" w="med" len="med"/>
                <a:tailEnd type="none" w="med" len="med"/>
              </a:ln>
              <a:effectLst/>
            </p:spPr>
          </p:cxnSp>
        </p:grpSp>
      </p:grpSp>
      <p:grpSp>
        <p:nvGrpSpPr>
          <p:cNvPr id="8" name="Group 43"/>
          <p:cNvGrpSpPr/>
          <p:nvPr/>
        </p:nvGrpSpPr>
        <p:grpSpPr>
          <a:xfrm>
            <a:off x="467027" y="936176"/>
            <a:ext cx="1169788" cy="1769419"/>
            <a:chOff x="2642191" y="4013865"/>
            <a:chExt cx="1169788" cy="1769419"/>
          </a:xfrm>
        </p:grpSpPr>
        <p:grpSp>
          <p:nvGrpSpPr>
            <p:cNvPr id="9" name="Group 41"/>
            <p:cNvGrpSpPr/>
            <p:nvPr/>
          </p:nvGrpSpPr>
          <p:grpSpPr>
            <a:xfrm>
              <a:off x="2642191" y="4013865"/>
              <a:ext cx="1169788" cy="1769419"/>
              <a:chOff x="4399739" y="1757553"/>
              <a:chExt cx="1169788" cy="1769419"/>
            </a:xfrm>
          </p:grpSpPr>
          <p:sp>
            <p:nvSpPr>
              <p:cNvPr id="57" name="Cloud"/>
              <p:cNvSpPr>
                <a:spLocks noChangeAspect="1" noEditPoints="1" noChangeArrowheads="1"/>
              </p:cNvSpPr>
              <p:nvPr/>
            </p:nvSpPr>
            <p:spPr bwMode="auto">
              <a:xfrm rot="5400000">
                <a:off x="4099923" y="2057369"/>
                <a:ext cx="1769419" cy="116978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sx="1000" sy="1000" algn="ctr" rotWithShape="0">
                  <a:srgbClr val="000000">
                    <a:alpha val="74998"/>
                  </a:srgbClr>
                </a:outerShdw>
              </a:effectLst>
            </p:spPr>
            <p:txBody>
              <a:bodyPr/>
              <a:lstStyle/>
              <a:p>
                <a:pPr>
                  <a:defRPr/>
                </a:pPr>
                <a:endParaRPr lang="en-US" sz="1000"/>
              </a:p>
            </p:txBody>
          </p:sp>
          <p:sp>
            <p:nvSpPr>
              <p:cNvPr id="58" name="Oval 57"/>
              <p:cNvSpPr/>
              <p:nvPr/>
            </p:nvSpPr>
            <p:spPr>
              <a:xfrm>
                <a:off x="4760860" y="3121243"/>
                <a:ext cx="440532" cy="346352"/>
              </a:xfrm>
              <a:prstGeom prst="ellipse">
                <a:avLst/>
              </a:prstGeom>
              <a:solidFill>
                <a:schemeClr val="bg1"/>
              </a:solidFill>
              <a:ln>
                <a:solidFill>
                  <a:schemeClr val="bg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59" name="Oval 58"/>
              <p:cNvSpPr/>
              <p:nvPr/>
            </p:nvSpPr>
            <p:spPr>
              <a:xfrm>
                <a:off x="4770756" y="1860481"/>
                <a:ext cx="240699" cy="180323"/>
              </a:xfrm>
              <a:prstGeom prst="ellipse">
                <a:avLst/>
              </a:prstGeom>
              <a:solidFill>
                <a:schemeClr val="bg1"/>
              </a:solidFill>
              <a:ln>
                <a:solidFill>
                  <a:schemeClr val="bg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grpSp>
        <p:grpSp>
          <p:nvGrpSpPr>
            <p:cNvPr id="10" name="Group 25"/>
            <p:cNvGrpSpPr/>
            <p:nvPr/>
          </p:nvGrpSpPr>
          <p:grpSpPr>
            <a:xfrm>
              <a:off x="2751119" y="4190012"/>
              <a:ext cx="912422" cy="1419102"/>
              <a:chOff x="3786249" y="1140031"/>
              <a:chExt cx="912422" cy="1419102"/>
            </a:xfrm>
          </p:grpSpPr>
          <p:grpSp>
            <p:nvGrpSpPr>
              <p:cNvPr id="11" name="Group 9"/>
              <p:cNvGrpSpPr/>
              <p:nvPr/>
            </p:nvGrpSpPr>
            <p:grpSpPr>
              <a:xfrm>
                <a:off x="3786249" y="1707079"/>
                <a:ext cx="912422" cy="273133"/>
                <a:chOff x="3786249" y="1707079"/>
                <a:chExt cx="912422" cy="273133"/>
              </a:xfrm>
            </p:grpSpPr>
            <p:sp>
              <p:nvSpPr>
                <p:cNvPr id="55" name="Oval 54"/>
                <p:cNvSpPr/>
                <p:nvPr/>
              </p:nvSpPr>
              <p:spPr>
                <a:xfrm>
                  <a:off x="3786249" y="1707079"/>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56" name="Oval 55"/>
                <p:cNvSpPr/>
                <p:nvPr/>
              </p:nvSpPr>
              <p:spPr>
                <a:xfrm>
                  <a:off x="4425538" y="1707079"/>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grpSp>
          <p:grpSp>
            <p:nvGrpSpPr>
              <p:cNvPr id="12" name="Group 10"/>
              <p:cNvGrpSpPr/>
              <p:nvPr/>
            </p:nvGrpSpPr>
            <p:grpSpPr>
              <a:xfrm>
                <a:off x="4105894" y="1140031"/>
                <a:ext cx="273133" cy="1419102"/>
                <a:chOff x="4082143" y="1140031"/>
                <a:chExt cx="273133" cy="1419102"/>
              </a:xfrm>
            </p:grpSpPr>
            <p:sp>
              <p:nvSpPr>
                <p:cNvPr id="53" name="Oval 5"/>
                <p:cNvSpPr/>
                <p:nvPr/>
              </p:nvSpPr>
              <p:spPr>
                <a:xfrm>
                  <a:off x="4082143" y="1140031"/>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54" name="Oval 53"/>
                <p:cNvSpPr/>
                <p:nvPr/>
              </p:nvSpPr>
              <p:spPr>
                <a:xfrm>
                  <a:off x="4082143" y="2286000"/>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grpSp>
          <p:cxnSp>
            <p:nvCxnSpPr>
              <p:cNvPr id="49" name="Straight Connector 48"/>
              <p:cNvCxnSpPr>
                <a:endCxn id="55" idx="7"/>
              </p:cNvCxnSpPr>
              <p:nvPr/>
            </p:nvCxnSpPr>
            <p:spPr bwMode="auto">
              <a:xfrm rot="5400000">
                <a:off x="3895682" y="1496866"/>
                <a:ext cx="373913" cy="126510"/>
              </a:xfrm>
              <a:prstGeom prst="line">
                <a:avLst/>
              </a:prstGeom>
              <a:noFill/>
              <a:ln w="19050" cap="flat" cmpd="sng" algn="ctr">
                <a:solidFill>
                  <a:schemeClr val="tx1"/>
                </a:solidFill>
                <a:prstDash val="solid"/>
                <a:round/>
                <a:headEnd type="none" w="med" len="med"/>
                <a:tailEnd type="none" w="med" len="med"/>
              </a:ln>
              <a:effectLst/>
            </p:spPr>
          </p:cxnSp>
          <p:cxnSp>
            <p:nvCxnSpPr>
              <p:cNvPr id="50" name="Straight Connector 49"/>
              <p:cNvCxnSpPr>
                <a:endCxn id="56" idx="1"/>
              </p:cNvCxnSpPr>
              <p:nvPr/>
            </p:nvCxnSpPr>
            <p:spPr bwMode="auto">
              <a:xfrm rot="16200000" flipH="1">
                <a:off x="4215326" y="1496866"/>
                <a:ext cx="373913" cy="126509"/>
              </a:xfrm>
              <a:prstGeom prst="line">
                <a:avLst/>
              </a:prstGeom>
              <a:noFill/>
              <a:ln w="19050" cap="flat" cmpd="sng" algn="ctr">
                <a:solidFill>
                  <a:schemeClr val="tx1"/>
                </a:solidFill>
                <a:prstDash val="solid"/>
                <a:round/>
                <a:headEnd type="none" w="med" len="med"/>
                <a:tailEnd type="none" w="med" len="med"/>
              </a:ln>
              <a:effectLst/>
            </p:spPr>
          </p:cxnSp>
          <p:cxnSp>
            <p:nvCxnSpPr>
              <p:cNvPr id="51" name="Straight Connector 50"/>
              <p:cNvCxnSpPr>
                <a:stCxn id="55" idx="5"/>
                <a:endCxn id="54" idx="1"/>
              </p:cNvCxnSpPr>
              <p:nvPr/>
            </p:nvCxnSpPr>
            <p:spPr bwMode="auto">
              <a:xfrm rot="16200000" flipH="1">
                <a:off x="3889745" y="2069851"/>
                <a:ext cx="385786" cy="126510"/>
              </a:xfrm>
              <a:prstGeom prst="line">
                <a:avLst/>
              </a:prstGeom>
              <a:noFill/>
              <a:ln w="19050" cap="flat" cmpd="sng" algn="ctr">
                <a:solidFill>
                  <a:schemeClr val="tx1"/>
                </a:solidFill>
                <a:prstDash val="solid"/>
                <a:round/>
                <a:headEnd type="none" w="med" len="med"/>
                <a:tailEnd type="none" w="med" len="med"/>
              </a:ln>
              <a:effectLst/>
            </p:spPr>
          </p:cxnSp>
          <p:cxnSp>
            <p:nvCxnSpPr>
              <p:cNvPr id="52" name="Straight Connector 51"/>
              <p:cNvCxnSpPr>
                <a:stCxn id="56" idx="3"/>
                <a:endCxn id="54" idx="7"/>
              </p:cNvCxnSpPr>
              <p:nvPr/>
            </p:nvCxnSpPr>
            <p:spPr bwMode="auto">
              <a:xfrm rot="5400000">
                <a:off x="4209390" y="2069852"/>
                <a:ext cx="385786" cy="126509"/>
              </a:xfrm>
              <a:prstGeom prst="line">
                <a:avLst/>
              </a:prstGeom>
              <a:noFill/>
              <a:ln w="19050" cap="flat" cmpd="sng" algn="ctr">
                <a:solidFill>
                  <a:schemeClr val="tx1"/>
                </a:solidFill>
                <a:prstDash val="solid"/>
                <a:round/>
                <a:headEnd type="none" w="med" len="med"/>
                <a:tailEnd type="none" w="med" len="med"/>
              </a:ln>
              <a:effectLst/>
            </p:spPr>
          </p:cxnSp>
        </p:grpSp>
      </p:grpSp>
      <p:grpSp>
        <p:nvGrpSpPr>
          <p:cNvPr id="13" name="Group 59"/>
          <p:cNvGrpSpPr/>
          <p:nvPr/>
        </p:nvGrpSpPr>
        <p:grpSpPr>
          <a:xfrm>
            <a:off x="5502165" y="2218711"/>
            <a:ext cx="1169788" cy="1769419"/>
            <a:chOff x="2642191" y="4013865"/>
            <a:chExt cx="1169788" cy="1769419"/>
          </a:xfrm>
        </p:grpSpPr>
        <p:grpSp>
          <p:nvGrpSpPr>
            <p:cNvPr id="14" name="Group 41"/>
            <p:cNvGrpSpPr/>
            <p:nvPr/>
          </p:nvGrpSpPr>
          <p:grpSpPr>
            <a:xfrm>
              <a:off x="2642191" y="4013865"/>
              <a:ext cx="1169788" cy="1769419"/>
              <a:chOff x="4399739" y="1757553"/>
              <a:chExt cx="1169788" cy="1769419"/>
            </a:xfrm>
          </p:grpSpPr>
          <p:sp>
            <p:nvSpPr>
              <p:cNvPr id="73" name="Cloud"/>
              <p:cNvSpPr>
                <a:spLocks noChangeAspect="1" noEditPoints="1" noChangeArrowheads="1"/>
              </p:cNvSpPr>
              <p:nvPr/>
            </p:nvSpPr>
            <p:spPr bwMode="auto">
              <a:xfrm rot="5400000">
                <a:off x="4099923" y="2057369"/>
                <a:ext cx="1769419" cy="116978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sx="1000" sy="1000" algn="ctr" rotWithShape="0">
                  <a:srgbClr val="000000">
                    <a:alpha val="74998"/>
                  </a:srgbClr>
                </a:outerShdw>
              </a:effectLst>
            </p:spPr>
            <p:txBody>
              <a:bodyPr/>
              <a:lstStyle/>
              <a:p>
                <a:pPr>
                  <a:defRPr/>
                </a:pPr>
                <a:endParaRPr lang="en-US" sz="1000"/>
              </a:p>
            </p:txBody>
          </p:sp>
          <p:sp>
            <p:nvSpPr>
              <p:cNvPr id="74" name="Oval 73"/>
              <p:cNvSpPr/>
              <p:nvPr/>
            </p:nvSpPr>
            <p:spPr>
              <a:xfrm>
                <a:off x="4760860" y="3121243"/>
                <a:ext cx="440532" cy="346352"/>
              </a:xfrm>
              <a:prstGeom prst="ellipse">
                <a:avLst/>
              </a:prstGeom>
              <a:solidFill>
                <a:schemeClr val="bg1"/>
              </a:solidFill>
              <a:ln>
                <a:solidFill>
                  <a:schemeClr val="bg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75" name="Oval 74"/>
              <p:cNvSpPr/>
              <p:nvPr/>
            </p:nvSpPr>
            <p:spPr>
              <a:xfrm>
                <a:off x="4770756" y="1860481"/>
                <a:ext cx="240699" cy="180323"/>
              </a:xfrm>
              <a:prstGeom prst="ellipse">
                <a:avLst/>
              </a:prstGeom>
              <a:solidFill>
                <a:schemeClr val="bg1"/>
              </a:solidFill>
              <a:ln>
                <a:solidFill>
                  <a:schemeClr val="bg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grpSp>
        <p:grpSp>
          <p:nvGrpSpPr>
            <p:cNvPr id="15" name="Group 25"/>
            <p:cNvGrpSpPr/>
            <p:nvPr/>
          </p:nvGrpSpPr>
          <p:grpSpPr>
            <a:xfrm>
              <a:off x="2751119" y="4190012"/>
              <a:ext cx="912422" cy="1419102"/>
              <a:chOff x="3786249" y="1140031"/>
              <a:chExt cx="912422" cy="1419102"/>
            </a:xfrm>
          </p:grpSpPr>
          <p:grpSp>
            <p:nvGrpSpPr>
              <p:cNvPr id="16" name="Group 9"/>
              <p:cNvGrpSpPr/>
              <p:nvPr/>
            </p:nvGrpSpPr>
            <p:grpSpPr>
              <a:xfrm>
                <a:off x="3786249" y="1707079"/>
                <a:ext cx="912422" cy="273133"/>
                <a:chOff x="3786249" y="1707079"/>
                <a:chExt cx="912422" cy="273133"/>
              </a:xfrm>
            </p:grpSpPr>
            <p:sp>
              <p:nvSpPr>
                <p:cNvPr id="71" name="Oval 70"/>
                <p:cNvSpPr/>
                <p:nvPr/>
              </p:nvSpPr>
              <p:spPr>
                <a:xfrm>
                  <a:off x="3786249" y="1707079"/>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72" name="Oval 71"/>
                <p:cNvSpPr/>
                <p:nvPr/>
              </p:nvSpPr>
              <p:spPr>
                <a:xfrm>
                  <a:off x="4425538" y="1707079"/>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grpSp>
          <p:grpSp>
            <p:nvGrpSpPr>
              <p:cNvPr id="17" name="Group 10"/>
              <p:cNvGrpSpPr/>
              <p:nvPr/>
            </p:nvGrpSpPr>
            <p:grpSpPr>
              <a:xfrm>
                <a:off x="4105894" y="1140031"/>
                <a:ext cx="273133" cy="1419102"/>
                <a:chOff x="4082143" y="1140031"/>
                <a:chExt cx="273133" cy="1419102"/>
              </a:xfrm>
            </p:grpSpPr>
            <p:sp>
              <p:nvSpPr>
                <p:cNvPr id="69" name="Oval 5"/>
                <p:cNvSpPr/>
                <p:nvPr/>
              </p:nvSpPr>
              <p:spPr>
                <a:xfrm>
                  <a:off x="4082143" y="1140031"/>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70" name="Oval 69"/>
                <p:cNvSpPr/>
                <p:nvPr/>
              </p:nvSpPr>
              <p:spPr>
                <a:xfrm>
                  <a:off x="4082143" y="2286000"/>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grpSp>
          <p:cxnSp>
            <p:nvCxnSpPr>
              <p:cNvPr id="65" name="Straight Connector 64"/>
              <p:cNvCxnSpPr>
                <a:endCxn id="71" idx="7"/>
              </p:cNvCxnSpPr>
              <p:nvPr/>
            </p:nvCxnSpPr>
            <p:spPr bwMode="auto">
              <a:xfrm rot="5400000">
                <a:off x="3895682" y="1496866"/>
                <a:ext cx="373913" cy="126510"/>
              </a:xfrm>
              <a:prstGeom prst="line">
                <a:avLst/>
              </a:prstGeom>
              <a:noFill/>
              <a:ln w="19050" cap="flat" cmpd="sng" algn="ctr">
                <a:solidFill>
                  <a:schemeClr val="tx1"/>
                </a:solidFill>
                <a:prstDash val="solid"/>
                <a:round/>
                <a:headEnd type="none" w="med" len="med"/>
                <a:tailEnd type="none" w="med" len="med"/>
              </a:ln>
              <a:effectLst/>
            </p:spPr>
          </p:cxnSp>
          <p:cxnSp>
            <p:nvCxnSpPr>
              <p:cNvPr id="66" name="Straight Connector 65"/>
              <p:cNvCxnSpPr>
                <a:endCxn id="72" idx="1"/>
              </p:cNvCxnSpPr>
              <p:nvPr/>
            </p:nvCxnSpPr>
            <p:spPr bwMode="auto">
              <a:xfrm rot="16200000" flipH="1">
                <a:off x="4215326" y="1496866"/>
                <a:ext cx="373913" cy="126509"/>
              </a:xfrm>
              <a:prstGeom prst="line">
                <a:avLst/>
              </a:prstGeom>
              <a:noFill/>
              <a:ln w="19050" cap="flat" cmpd="sng" algn="ctr">
                <a:solidFill>
                  <a:schemeClr val="tx1"/>
                </a:solidFill>
                <a:prstDash val="solid"/>
                <a:round/>
                <a:headEnd type="none" w="med" len="med"/>
                <a:tailEnd type="none" w="med" len="med"/>
              </a:ln>
              <a:effectLst/>
            </p:spPr>
          </p:cxnSp>
          <p:cxnSp>
            <p:nvCxnSpPr>
              <p:cNvPr id="67" name="Straight Connector 66"/>
              <p:cNvCxnSpPr>
                <a:stCxn id="71" idx="5"/>
                <a:endCxn id="70" idx="1"/>
              </p:cNvCxnSpPr>
              <p:nvPr/>
            </p:nvCxnSpPr>
            <p:spPr bwMode="auto">
              <a:xfrm rot="16200000" flipH="1">
                <a:off x="3889745" y="2069851"/>
                <a:ext cx="385786" cy="126510"/>
              </a:xfrm>
              <a:prstGeom prst="line">
                <a:avLst/>
              </a:prstGeom>
              <a:noFill/>
              <a:ln w="19050" cap="flat" cmpd="sng" algn="ctr">
                <a:solidFill>
                  <a:schemeClr val="tx1"/>
                </a:solidFill>
                <a:prstDash val="solid"/>
                <a:round/>
                <a:headEnd type="none" w="med" len="med"/>
                <a:tailEnd type="none" w="med" len="med"/>
              </a:ln>
              <a:effectLst/>
            </p:spPr>
          </p:cxnSp>
          <p:cxnSp>
            <p:nvCxnSpPr>
              <p:cNvPr id="68" name="Straight Connector 67"/>
              <p:cNvCxnSpPr>
                <a:stCxn id="72" idx="3"/>
                <a:endCxn id="70" idx="7"/>
              </p:cNvCxnSpPr>
              <p:nvPr/>
            </p:nvCxnSpPr>
            <p:spPr bwMode="auto">
              <a:xfrm rot="5400000">
                <a:off x="4209390" y="2069852"/>
                <a:ext cx="385786" cy="126509"/>
              </a:xfrm>
              <a:prstGeom prst="line">
                <a:avLst/>
              </a:prstGeom>
              <a:noFill/>
              <a:ln w="19050" cap="flat" cmpd="sng" algn="ctr">
                <a:solidFill>
                  <a:schemeClr val="tx1"/>
                </a:solidFill>
                <a:prstDash val="solid"/>
                <a:round/>
                <a:headEnd type="none" w="med" len="med"/>
                <a:tailEnd type="none" w="med" len="med"/>
              </a:ln>
              <a:effectLst/>
            </p:spPr>
          </p:cxnSp>
        </p:grpSp>
      </p:grpSp>
      <p:grpSp>
        <p:nvGrpSpPr>
          <p:cNvPr id="18" name="Group 75"/>
          <p:cNvGrpSpPr/>
          <p:nvPr/>
        </p:nvGrpSpPr>
        <p:grpSpPr>
          <a:xfrm>
            <a:off x="7115230" y="779818"/>
            <a:ext cx="758110" cy="1025232"/>
            <a:chOff x="2642191" y="4013865"/>
            <a:chExt cx="1169788" cy="1769419"/>
          </a:xfrm>
        </p:grpSpPr>
        <p:grpSp>
          <p:nvGrpSpPr>
            <p:cNvPr id="19" name="Group 41"/>
            <p:cNvGrpSpPr/>
            <p:nvPr/>
          </p:nvGrpSpPr>
          <p:grpSpPr>
            <a:xfrm>
              <a:off x="2642191" y="4013865"/>
              <a:ext cx="1169788" cy="1769419"/>
              <a:chOff x="4399739" y="1757553"/>
              <a:chExt cx="1169788" cy="1769419"/>
            </a:xfrm>
          </p:grpSpPr>
          <p:sp>
            <p:nvSpPr>
              <p:cNvPr id="89" name="Cloud"/>
              <p:cNvSpPr>
                <a:spLocks noChangeAspect="1" noEditPoints="1" noChangeArrowheads="1"/>
              </p:cNvSpPr>
              <p:nvPr/>
            </p:nvSpPr>
            <p:spPr bwMode="auto">
              <a:xfrm rot="5400000">
                <a:off x="4099923" y="2057369"/>
                <a:ext cx="1769419" cy="116978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sx="1000" sy="1000" algn="ctr" rotWithShape="0">
                  <a:srgbClr val="000000">
                    <a:alpha val="74998"/>
                  </a:srgbClr>
                </a:outerShdw>
              </a:effectLst>
            </p:spPr>
            <p:txBody>
              <a:bodyPr/>
              <a:lstStyle/>
              <a:p>
                <a:pPr>
                  <a:defRPr/>
                </a:pPr>
                <a:endParaRPr lang="en-US" sz="1000"/>
              </a:p>
            </p:txBody>
          </p:sp>
          <p:sp>
            <p:nvSpPr>
              <p:cNvPr id="90" name="Oval 89"/>
              <p:cNvSpPr/>
              <p:nvPr/>
            </p:nvSpPr>
            <p:spPr>
              <a:xfrm>
                <a:off x="4760860" y="3121243"/>
                <a:ext cx="440532" cy="346352"/>
              </a:xfrm>
              <a:prstGeom prst="ellipse">
                <a:avLst/>
              </a:prstGeom>
              <a:solidFill>
                <a:schemeClr val="bg1"/>
              </a:solidFill>
              <a:ln>
                <a:solidFill>
                  <a:schemeClr val="bg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91" name="Oval 90"/>
              <p:cNvSpPr/>
              <p:nvPr/>
            </p:nvSpPr>
            <p:spPr>
              <a:xfrm>
                <a:off x="4770756" y="1860481"/>
                <a:ext cx="240699" cy="180323"/>
              </a:xfrm>
              <a:prstGeom prst="ellipse">
                <a:avLst/>
              </a:prstGeom>
              <a:solidFill>
                <a:schemeClr val="bg1"/>
              </a:solidFill>
              <a:ln>
                <a:solidFill>
                  <a:schemeClr val="bg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grpSp>
        <p:grpSp>
          <p:nvGrpSpPr>
            <p:cNvPr id="20" name="Group 25"/>
            <p:cNvGrpSpPr/>
            <p:nvPr/>
          </p:nvGrpSpPr>
          <p:grpSpPr>
            <a:xfrm>
              <a:off x="2751119" y="4190012"/>
              <a:ext cx="912422" cy="1419102"/>
              <a:chOff x="3786249" y="1140031"/>
              <a:chExt cx="912422" cy="1419102"/>
            </a:xfrm>
          </p:grpSpPr>
          <p:grpSp>
            <p:nvGrpSpPr>
              <p:cNvPr id="21" name="Group 9"/>
              <p:cNvGrpSpPr/>
              <p:nvPr/>
            </p:nvGrpSpPr>
            <p:grpSpPr>
              <a:xfrm>
                <a:off x="3786249" y="1707079"/>
                <a:ext cx="912422" cy="273133"/>
                <a:chOff x="3786249" y="1707079"/>
                <a:chExt cx="912422" cy="273133"/>
              </a:xfrm>
            </p:grpSpPr>
            <p:sp>
              <p:nvSpPr>
                <p:cNvPr id="87" name="Oval 86"/>
                <p:cNvSpPr/>
                <p:nvPr/>
              </p:nvSpPr>
              <p:spPr>
                <a:xfrm>
                  <a:off x="3786249" y="1707079"/>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88" name="Oval 87"/>
                <p:cNvSpPr/>
                <p:nvPr/>
              </p:nvSpPr>
              <p:spPr>
                <a:xfrm>
                  <a:off x="4425538" y="1707079"/>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grpSp>
          <p:grpSp>
            <p:nvGrpSpPr>
              <p:cNvPr id="22" name="Group 10"/>
              <p:cNvGrpSpPr/>
              <p:nvPr/>
            </p:nvGrpSpPr>
            <p:grpSpPr>
              <a:xfrm>
                <a:off x="4105894" y="1140031"/>
                <a:ext cx="273133" cy="1419102"/>
                <a:chOff x="4082143" y="1140031"/>
                <a:chExt cx="273133" cy="1419102"/>
              </a:xfrm>
            </p:grpSpPr>
            <p:sp>
              <p:nvSpPr>
                <p:cNvPr id="85" name="Oval 5"/>
                <p:cNvSpPr/>
                <p:nvPr/>
              </p:nvSpPr>
              <p:spPr>
                <a:xfrm>
                  <a:off x="4082143" y="1140031"/>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86" name="Oval 85"/>
                <p:cNvSpPr/>
                <p:nvPr/>
              </p:nvSpPr>
              <p:spPr>
                <a:xfrm>
                  <a:off x="4082143" y="2286000"/>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grpSp>
          <p:cxnSp>
            <p:nvCxnSpPr>
              <p:cNvPr id="81" name="Straight Connector 80"/>
              <p:cNvCxnSpPr>
                <a:endCxn id="87" idx="7"/>
              </p:cNvCxnSpPr>
              <p:nvPr/>
            </p:nvCxnSpPr>
            <p:spPr bwMode="auto">
              <a:xfrm rot="5400000">
                <a:off x="3895682" y="1496866"/>
                <a:ext cx="373913" cy="126510"/>
              </a:xfrm>
              <a:prstGeom prst="line">
                <a:avLst/>
              </a:prstGeom>
              <a:noFill/>
              <a:ln w="19050" cap="flat" cmpd="sng" algn="ctr">
                <a:solidFill>
                  <a:schemeClr val="tx1"/>
                </a:solidFill>
                <a:prstDash val="solid"/>
                <a:round/>
                <a:headEnd type="none" w="med" len="med"/>
                <a:tailEnd type="none" w="med" len="med"/>
              </a:ln>
              <a:effectLst/>
            </p:spPr>
          </p:cxnSp>
          <p:cxnSp>
            <p:nvCxnSpPr>
              <p:cNvPr id="82" name="Straight Connector 81"/>
              <p:cNvCxnSpPr>
                <a:endCxn id="88" idx="1"/>
              </p:cNvCxnSpPr>
              <p:nvPr/>
            </p:nvCxnSpPr>
            <p:spPr bwMode="auto">
              <a:xfrm rot="16200000" flipH="1">
                <a:off x="4215326" y="1496866"/>
                <a:ext cx="373913" cy="126509"/>
              </a:xfrm>
              <a:prstGeom prst="line">
                <a:avLst/>
              </a:prstGeom>
              <a:noFill/>
              <a:ln w="19050" cap="flat" cmpd="sng" algn="ctr">
                <a:solidFill>
                  <a:schemeClr val="tx1"/>
                </a:solidFill>
                <a:prstDash val="solid"/>
                <a:round/>
                <a:headEnd type="none" w="med" len="med"/>
                <a:tailEnd type="none" w="med" len="med"/>
              </a:ln>
              <a:effectLst/>
            </p:spPr>
          </p:cxnSp>
          <p:cxnSp>
            <p:nvCxnSpPr>
              <p:cNvPr id="83" name="Straight Connector 82"/>
              <p:cNvCxnSpPr>
                <a:stCxn id="87" idx="5"/>
                <a:endCxn id="86" idx="1"/>
              </p:cNvCxnSpPr>
              <p:nvPr/>
            </p:nvCxnSpPr>
            <p:spPr bwMode="auto">
              <a:xfrm rot="16200000" flipH="1">
                <a:off x="3889745" y="2069851"/>
                <a:ext cx="385786" cy="126510"/>
              </a:xfrm>
              <a:prstGeom prst="line">
                <a:avLst/>
              </a:prstGeom>
              <a:noFill/>
              <a:ln w="19050" cap="flat" cmpd="sng" algn="ctr">
                <a:solidFill>
                  <a:schemeClr val="tx1"/>
                </a:solidFill>
                <a:prstDash val="solid"/>
                <a:round/>
                <a:headEnd type="none" w="med" len="med"/>
                <a:tailEnd type="none" w="med" len="med"/>
              </a:ln>
              <a:effectLst/>
            </p:spPr>
          </p:cxnSp>
          <p:cxnSp>
            <p:nvCxnSpPr>
              <p:cNvPr id="84" name="Straight Connector 83"/>
              <p:cNvCxnSpPr>
                <a:stCxn id="88" idx="3"/>
                <a:endCxn id="86" idx="7"/>
              </p:cNvCxnSpPr>
              <p:nvPr/>
            </p:nvCxnSpPr>
            <p:spPr bwMode="auto">
              <a:xfrm rot="5400000">
                <a:off x="4209390" y="2069852"/>
                <a:ext cx="385786" cy="126509"/>
              </a:xfrm>
              <a:prstGeom prst="line">
                <a:avLst/>
              </a:prstGeom>
              <a:noFill/>
              <a:ln w="19050" cap="flat" cmpd="sng" algn="ctr">
                <a:solidFill>
                  <a:schemeClr val="tx1"/>
                </a:solidFill>
                <a:prstDash val="solid"/>
                <a:round/>
                <a:headEnd type="none" w="med" len="med"/>
                <a:tailEnd type="none" w="med" len="med"/>
              </a:ln>
              <a:effectLst/>
            </p:spPr>
          </p:cxnSp>
        </p:grpSp>
      </p:grpSp>
      <p:sp>
        <p:nvSpPr>
          <p:cNvPr id="101" name="Oval 5"/>
          <p:cNvSpPr/>
          <p:nvPr/>
        </p:nvSpPr>
        <p:spPr>
          <a:xfrm>
            <a:off x="2356265" y="1124199"/>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T2</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08" name="Oval 5"/>
          <p:cNvSpPr/>
          <p:nvPr/>
        </p:nvSpPr>
        <p:spPr>
          <a:xfrm>
            <a:off x="222667" y="587830"/>
            <a:ext cx="374072" cy="374072"/>
          </a:xfrm>
          <a:prstGeom prst="ellipse">
            <a:avLst/>
          </a:prstGeom>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T1</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09" name="Oval 5"/>
          <p:cNvSpPr/>
          <p:nvPr/>
        </p:nvSpPr>
        <p:spPr>
          <a:xfrm>
            <a:off x="2566061" y="1642754"/>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Ex</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10" name="Oval 5"/>
          <p:cNvSpPr/>
          <p:nvPr/>
        </p:nvSpPr>
        <p:spPr>
          <a:xfrm>
            <a:off x="2746171" y="5468589"/>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T3</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11" name="Oval 5"/>
          <p:cNvSpPr/>
          <p:nvPr/>
        </p:nvSpPr>
        <p:spPr>
          <a:xfrm>
            <a:off x="392878" y="2913414"/>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T1</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12" name="Oval 5"/>
          <p:cNvSpPr/>
          <p:nvPr/>
        </p:nvSpPr>
        <p:spPr>
          <a:xfrm>
            <a:off x="3102432" y="1181597"/>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T2</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13" name="Oval 5"/>
          <p:cNvSpPr/>
          <p:nvPr/>
        </p:nvSpPr>
        <p:spPr>
          <a:xfrm>
            <a:off x="2758047" y="2321628"/>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T2</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cxnSp>
        <p:nvCxnSpPr>
          <p:cNvPr id="115" name="Straight Connector 114"/>
          <p:cNvCxnSpPr>
            <a:stCxn id="53" idx="1"/>
            <a:endCxn id="108" idx="5"/>
          </p:cNvCxnSpPr>
          <p:nvPr/>
        </p:nvCxnSpPr>
        <p:spPr bwMode="auto">
          <a:xfrm rot="16200000" flipV="1">
            <a:off x="616177" y="832900"/>
            <a:ext cx="245202" cy="393642"/>
          </a:xfrm>
          <a:prstGeom prst="line">
            <a:avLst/>
          </a:prstGeom>
          <a:noFill/>
          <a:ln w="50800" cap="flat" cmpd="sng" algn="ctr">
            <a:solidFill>
              <a:schemeClr val="tx1"/>
            </a:solidFill>
            <a:prstDash val="solid"/>
            <a:round/>
            <a:headEnd type="none" w="med" len="med"/>
            <a:tailEnd type="none" w="med" len="med"/>
          </a:ln>
          <a:effectLst/>
        </p:spPr>
      </p:cxnSp>
      <p:cxnSp>
        <p:nvCxnSpPr>
          <p:cNvPr id="116" name="Straight Connector 115"/>
          <p:cNvCxnSpPr>
            <a:stCxn id="111" idx="6"/>
            <a:endCxn id="54" idx="3"/>
          </p:cNvCxnSpPr>
          <p:nvPr/>
        </p:nvCxnSpPr>
        <p:spPr bwMode="auto">
          <a:xfrm flipV="1">
            <a:off x="666011" y="2491426"/>
            <a:ext cx="269588" cy="558555"/>
          </a:xfrm>
          <a:prstGeom prst="line">
            <a:avLst/>
          </a:prstGeom>
          <a:noFill/>
          <a:ln w="50800" cap="flat" cmpd="sng" algn="ctr">
            <a:solidFill>
              <a:schemeClr val="tx1"/>
            </a:solidFill>
            <a:prstDash val="solid"/>
            <a:round/>
            <a:headEnd type="none" w="med" len="med"/>
            <a:tailEnd type="none" w="med" len="med"/>
          </a:ln>
          <a:effectLst/>
        </p:spPr>
      </p:cxnSp>
      <p:cxnSp>
        <p:nvCxnSpPr>
          <p:cNvPr id="120" name="Straight Connector 119"/>
          <p:cNvCxnSpPr>
            <a:stCxn id="101" idx="4"/>
            <a:endCxn id="109" idx="1"/>
          </p:cNvCxnSpPr>
          <p:nvPr/>
        </p:nvCxnSpPr>
        <p:spPr bwMode="auto">
          <a:xfrm rot="16200000" flipH="1">
            <a:off x="2406736" y="1483428"/>
            <a:ext cx="285421" cy="113228"/>
          </a:xfrm>
          <a:prstGeom prst="line">
            <a:avLst/>
          </a:prstGeom>
          <a:noFill/>
          <a:ln w="19050" cap="flat" cmpd="sng" algn="ctr">
            <a:solidFill>
              <a:schemeClr val="tx1"/>
            </a:solidFill>
            <a:prstDash val="solid"/>
            <a:round/>
            <a:headEnd type="none" w="med" len="med"/>
            <a:tailEnd type="none" w="med" len="med"/>
          </a:ln>
          <a:effectLst/>
        </p:spPr>
      </p:cxnSp>
      <p:cxnSp>
        <p:nvCxnSpPr>
          <p:cNvPr id="122" name="Straight Connector 121"/>
          <p:cNvCxnSpPr>
            <a:stCxn id="112" idx="4"/>
            <a:endCxn id="109" idx="7"/>
          </p:cNvCxnSpPr>
          <p:nvPr/>
        </p:nvCxnSpPr>
        <p:spPr bwMode="auto">
          <a:xfrm rot="5400000">
            <a:off x="2905086" y="1348839"/>
            <a:ext cx="228023" cy="439804"/>
          </a:xfrm>
          <a:prstGeom prst="line">
            <a:avLst/>
          </a:prstGeom>
          <a:noFill/>
          <a:ln w="19050" cap="flat" cmpd="sng" algn="ctr">
            <a:solidFill>
              <a:schemeClr val="tx1"/>
            </a:solidFill>
            <a:prstDash val="solid"/>
            <a:round/>
            <a:headEnd type="none" w="med" len="med"/>
            <a:tailEnd type="none" w="med" len="med"/>
          </a:ln>
          <a:effectLst/>
        </p:spPr>
      </p:cxnSp>
      <p:cxnSp>
        <p:nvCxnSpPr>
          <p:cNvPr id="124" name="Straight Connector 123"/>
          <p:cNvCxnSpPr>
            <a:stCxn id="109" idx="4"/>
            <a:endCxn id="113" idx="0"/>
          </p:cNvCxnSpPr>
          <p:nvPr/>
        </p:nvCxnSpPr>
        <p:spPr bwMode="auto">
          <a:xfrm rot="16200000" flipH="1">
            <a:off x="2595751" y="2022764"/>
            <a:ext cx="405741" cy="191986"/>
          </a:xfrm>
          <a:prstGeom prst="line">
            <a:avLst/>
          </a:prstGeom>
          <a:noFill/>
          <a:ln w="19050" cap="flat" cmpd="sng" algn="ctr">
            <a:solidFill>
              <a:schemeClr val="tx1"/>
            </a:solidFill>
            <a:prstDash val="solid"/>
            <a:round/>
            <a:headEnd type="none" w="med" len="med"/>
            <a:tailEnd type="none" w="med" len="med"/>
          </a:ln>
          <a:effectLst/>
        </p:spPr>
      </p:cxnSp>
      <p:cxnSp>
        <p:nvCxnSpPr>
          <p:cNvPr id="125" name="Straight Connector 124"/>
          <p:cNvCxnSpPr>
            <a:stCxn id="109" idx="2"/>
            <a:endCxn id="53" idx="5"/>
          </p:cNvCxnSpPr>
          <p:nvPr/>
        </p:nvCxnSpPr>
        <p:spPr bwMode="auto">
          <a:xfrm rot="10800000">
            <a:off x="1128735" y="1345457"/>
            <a:ext cx="1437327" cy="433864"/>
          </a:xfrm>
          <a:prstGeom prst="line">
            <a:avLst/>
          </a:prstGeom>
          <a:noFill/>
          <a:ln w="50800" cap="flat" cmpd="sng" algn="ctr">
            <a:solidFill>
              <a:schemeClr val="tx1"/>
            </a:solidFill>
            <a:prstDash val="solid"/>
            <a:round/>
            <a:headEnd type="none" w="med" len="med"/>
            <a:tailEnd type="none" w="med" len="med"/>
          </a:ln>
          <a:effectLst/>
        </p:spPr>
      </p:cxnSp>
      <p:cxnSp>
        <p:nvCxnSpPr>
          <p:cNvPr id="128" name="Straight Connector 127"/>
          <p:cNvCxnSpPr>
            <a:stCxn id="109" idx="4"/>
            <a:endCxn id="33" idx="0"/>
          </p:cNvCxnSpPr>
          <p:nvPr/>
        </p:nvCxnSpPr>
        <p:spPr bwMode="auto">
          <a:xfrm rot="5400000">
            <a:off x="1734791" y="2723410"/>
            <a:ext cx="1775361" cy="160315"/>
          </a:xfrm>
          <a:prstGeom prst="line">
            <a:avLst/>
          </a:prstGeom>
          <a:noFill/>
          <a:ln w="50800" cap="flat" cmpd="sng" algn="ctr">
            <a:solidFill>
              <a:schemeClr val="tx1"/>
            </a:solidFill>
            <a:prstDash val="solid"/>
            <a:round/>
            <a:headEnd type="none" w="med" len="med"/>
            <a:tailEnd type="none" w="med" len="med"/>
          </a:ln>
          <a:effectLst/>
        </p:spPr>
      </p:cxnSp>
      <p:sp>
        <p:nvSpPr>
          <p:cNvPr id="132" name="Oval 5"/>
          <p:cNvSpPr/>
          <p:nvPr/>
        </p:nvSpPr>
        <p:spPr>
          <a:xfrm>
            <a:off x="1451761" y="6347362"/>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T2</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33" name="Oval 5"/>
          <p:cNvSpPr/>
          <p:nvPr/>
        </p:nvSpPr>
        <p:spPr>
          <a:xfrm>
            <a:off x="2029692" y="5915892"/>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Ex</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34" name="Oval 5"/>
          <p:cNvSpPr/>
          <p:nvPr/>
        </p:nvSpPr>
        <p:spPr>
          <a:xfrm>
            <a:off x="2910446" y="6262256"/>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T2</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cxnSp>
        <p:nvCxnSpPr>
          <p:cNvPr id="135" name="Straight Connector 134"/>
          <p:cNvCxnSpPr>
            <a:stCxn id="132" idx="0"/>
            <a:endCxn id="133" idx="3"/>
          </p:cNvCxnSpPr>
          <p:nvPr/>
        </p:nvCxnSpPr>
        <p:spPr bwMode="auto">
          <a:xfrm rot="5400000" flipH="1" flipV="1">
            <a:off x="1729841" y="6007513"/>
            <a:ext cx="198336" cy="481363"/>
          </a:xfrm>
          <a:prstGeom prst="line">
            <a:avLst/>
          </a:prstGeom>
          <a:noFill/>
          <a:ln w="19050" cap="flat" cmpd="sng" algn="ctr">
            <a:solidFill>
              <a:schemeClr val="tx1"/>
            </a:solidFill>
            <a:prstDash val="solid"/>
            <a:round/>
            <a:headEnd type="none" w="med" len="med"/>
            <a:tailEnd type="none" w="med" len="med"/>
          </a:ln>
          <a:effectLst/>
        </p:spPr>
      </p:cxnSp>
      <p:cxnSp>
        <p:nvCxnSpPr>
          <p:cNvPr id="136" name="Straight Connector 135"/>
          <p:cNvCxnSpPr>
            <a:stCxn id="134" idx="2"/>
            <a:endCxn id="133" idx="5"/>
          </p:cNvCxnSpPr>
          <p:nvPr/>
        </p:nvCxnSpPr>
        <p:spPr bwMode="auto">
          <a:xfrm rot="10800000">
            <a:off x="2262826" y="6149027"/>
            <a:ext cx="647620" cy="249797"/>
          </a:xfrm>
          <a:prstGeom prst="line">
            <a:avLst/>
          </a:prstGeom>
          <a:noFill/>
          <a:ln w="19050" cap="flat" cmpd="sng" algn="ctr">
            <a:solidFill>
              <a:schemeClr val="tx1"/>
            </a:solidFill>
            <a:prstDash val="solid"/>
            <a:round/>
            <a:headEnd type="none" w="med" len="med"/>
            <a:tailEnd type="none" w="med" len="med"/>
          </a:ln>
          <a:effectLst/>
        </p:spPr>
      </p:cxnSp>
      <p:cxnSp>
        <p:nvCxnSpPr>
          <p:cNvPr id="137" name="Straight Connector 136"/>
          <p:cNvCxnSpPr>
            <a:stCxn id="133" idx="4"/>
            <a:endCxn id="139" idx="1"/>
          </p:cNvCxnSpPr>
          <p:nvPr/>
        </p:nvCxnSpPr>
        <p:spPr bwMode="auto">
          <a:xfrm rot="16200000" flipH="1">
            <a:off x="2181104" y="6174180"/>
            <a:ext cx="208233" cy="237922"/>
          </a:xfrm>
          <a:prstGeom prst="line">
            <a:avLst/>
          </a:prstGeom>
          <a:noFill/>
          <a:ln w="19050" cap="flat" cmpd="sng" algn="ctr">
            <a:solidFill>
              <a:schemeClr val="tx1"/>
            </a:solidFill>
            <a:prstDash val="solid"/>
            <a:round/>
            <a:headEnd type="none" w="med" len="med"/>
            <a:tailEnd type="none" w="med" len="med"/>
          </a:ln>
          <a:effectLst/>
        </p:spPr>
      </p:cxnSp>
      <p:cxnSp>
        <p:nvCxnSpPr>
          <p:cNvPr id="138" name="Straight Connector 137"/>
          <p:cNvCxnSpPr>
            <a:stCxn id="133" idx="1"/>
            <a:endCxn id="54" idx="4"/>
          </p:cNvCxnSpPr>
          <p:nvPr/>
        </p:nvCxnSpPr>
        <p:spPr bwMode="auto">
          <a:xfrm rot="16200000" flipV="1">
            <a:off x="-161304" y="3724896"/>
            <a:ext cx="3424466" cy="1037524"/>
          </a:xfrm>
          <a:prstGeom prst="line">
            <a:avLst/>
          </a:prstGeom>
          <a:noFill/>
          <a:ln w="50800" cap="flat" cmpd="sng" algn="ctr">
            <a:solidFill>
              <a:schemeClr val="tx1"/>
            </a:solidFill>
            <a:prstDash val="solid"/>
            <a:round/>
            <a:headEnd type="none" w="med" len="med"/>
            <a:tailEnd type="none" w="med" len="med"/>
          </a:ln>
          <a:effectLst/>
        </p:spPr>
      </p:cxnSp>
      <p:sp>
        <p:nvSpPr>
          <p:cNvPr id="139" name="Oval 5"/>
          <p:cNvSpPr/>
          <p:nvPr/>
        </p:nvSpPr>
        <p:spPr>
          <a:xfrm>
            <a:off x="2364182" y="6357259"/>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T2</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cxnSp>
        <p:nvCxnSpPr>
          <p:cNvPr id="158" name="Straight Connector 157"/>
          <p:cNvCxnSpPr>
            <a:stCxn id="110" idx="0"/>
            <a:endCxn id="34" idx="5"/>
          </p:cNvCxnSpPr>
          <p:nvPr/>
        </p:nvCxnSpPr>
        <p:spPr bwMode="auto">
          <a:xfrm rot="16200000" flipV="1">
            <a:off x="2561690" y="5147541"/>
            <a:ext cx="398238" cy="243858"/>
          </a:xfrm>
          <a:prstGeom prst="line">
            <a:avLst/>
          </a:prstGeom>
          <a:noFill/>
          <a:ln w="19050" cap="flat" cmpd="sng" algn="ctr">
            <a:solidFill>
              <a:schemeClr val="tx1"/>
            </a:solidFill>
            <a:prstDash val="sysDash"/>
            <a:round/>
            <a:headEnd type="none" w="med" len="med"/>
            <a:tailEnd type="none" w="med" len="med"/>
          </a:ln>
          <a:effectLst/>
        </p:spPr>
      </p:cxnSp>
      <p:sp>
        <p:nvSpPr>
          <p:cNvPr id="162" name="Oval 5"/>
          <p:cNvSpPr/>
          <p:nvPr/>
        </p:nvSpPr>
        <p:spPr>
          <a:xfrm>
            <a:off x="3278581" y="4587836"/>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T3</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cxnSp>
        <p:nvCxnSpPr>
          <p:cNvPr id="163" name="Straight Connector 162"/>
          <p:cNvCxnSpPr>
            <a:stCxn id="162" idx="2"/>
            <a:endCxn id="36" idx="5"/>
          </p:cNvCxnSpPr>
          <p:nvPr/>
        </p:nvCxnSpPr>
        <p:spPr bwMode="auto">
          <a:xfrm rot="10800000">
            <a:off x="2958525" y="4491431"/>
            <a:ext cx="320057" cy="232973"/>
          </a:xfrm>
          <a:prstGeom prst="line">
            <a:avLst/>
          </a:prstGeom>
          <a:noFill/>
          <a:ln w="19050" cap="flat" cmpd="sng" algn="ctr">
            <a:solidFill>
              <a:schemeClr val="tx1"/>
            </a:solidFill>
            <a:prstDash val="sysDash"/>
            <a:round/>
            <a:headEnd type="none" w="med" len="med"/>
            <a:tailEnd type="none" w="med" len="med"/>
          </a:ln>
          <a:effectLst/>
        </p:spPr>
      </p:cxnSp>
      <p:sp>
        <p:nvSpPr>
          <p:cNvPr id="166" name="Oval 5"/>
          <p:cNvSpPr/>
          <p:nvPr/>
        </p:nvSpPr>
        <p:spPr>
          <a:xfrm>
            <a:off x="6593777" y="1086594"/>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T2</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67" name="Oval 5"/>
          <p:cNvSpPr/>
          <p:nvPr/>
        </p:nvSpPr>
        <p:spPr>
          <a:xfrm>
            <a:off x="6853055" y="597727"/>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T2</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cxnSp>
        <p:nvCxnSpPr>
          <p:cNvPr id="168" name="Straight Connector 167"/>
          <p:cNvCxnSpPr>
            <a:stCxn id="166" idx="5"/>
            <a:endCxn id="87" idx="2"/>
          </p:cNvCxnSpPr>
          <p:nvPr/>
        </p:nvCxnSpPr>
        <p:spPr bwMode="auto">
          <a:xfrm rot="5400000" flipH="1" flipV="1">
            <a:off x="6991286" y="1125192"/>
            <a:ext cx="30161" cy="358912"/>
          </a:xfrm>
          <a:prstGeom prst="line">
            <a:avLst/>
          </a:prstGeom>
          <a:noFill/>
          <a:ln w="19050" cap="flat" cmpd="sng" algn="ctr">
            <a:solidFill>
              <a:schemeClr val="tx1"/>
            </a:solidFill>
            <a:prstDash val="solid"/>
            <a:round/>
            <a:headEnd type="none" w="med" len="med"/>
            <a:tailEnd type="none" w="med" len="med"/>
          </a:ln>
          <a:effectLst/>
        </p:spPr>
      </p:cxnSp>
      <p:cxnSp>
        <p:nvCxnSpPr>
          <p:cNvPr id="169" name="Straight Connector 168"/>
          <p:cNvCxnSpPr>
            <a:stCxn id="167" idx="5"/>
            <a:endCxn id="85" idx="2"/>
          </p:cNvCxnSpPr>
          <p:nvPr/>
        </p:nvCxnSpPr>
        <p:spPr bwMode="auto">
          <a:xfrm rot="16200000" flipH="1">
            <a:off x="7174509" y="742541"/>
            <a:ext cx="130149" cy="306788"/>
          </a:xfrm>
          <a:prstGeom prst="line">
            <a:avLst/>
          </a:prstGeom>
          <a:noFill/>
          <a:ln w="19050" cap="flat" cmpd="sng" algn="ctr">
            <a:solidFill>
              <a:schemeClr val="tx1"/>
            </a:solidFill>
            <a:prstDash val="solid"/>
            <a:round/>
            <a:headEnd type="none" w="med" len="med"/>
            <a:tailEnd type="none" w="med" len="med"/>
          </a:ln>
          <a:effectLst/>
        </p:spPr>
      </p:cxnSp>
      <p:sp>
        <p:nvSpPr>
          <p:cNvPr id="176" name="Oval 5"/>
          <p:cNvSpPr/>
          <p:nvPr/>
        </p:nvSpPr>
        <p:spPr>
          <a:xfrm>
            <a:off x="7915897" y="1619004"/>
            <a:ext cx="374072" cy="374072"/>
          </a:xfrm>
          <a:prstGeom prst="ellipse">
            <a:avLst/>
          </a:prstGeom>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T1</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cxnSp>
        <p:nvCxnSpPr>
          <p:cNvPr id="179" name="Straight Connector 178"/>
          <p:cNvCxnSpPr>
            <a:stCxn id="176" idx="1"/>
            <a:endCxn id="88" idx="4"/>
          </p:cNvCxnSpPr>
          <p:nvPr/>
        </p:nvCxnSpPr>
        <p:spPr bwMode="auto">
          <a:xfrm rot="16200000" flipV="1">
            <a:off x="7677113" y="1380219"/>
            <a:ext cx="305090" cy="282043"/>
          </a:xfrm>
          <a:prstGeom prst="line">
            <a:avLst/>
          </a:prstGeom>
          <a:noFill/>
          <a:ln w="19050" cap="flat" cmpd="sng" algn="ctr">
            <a:solidFill>
              <a:schemeClr val="tx1"/>
            </a:solidFill>
            <a:prstDash val="solid"/>
            <a:round/>
            <a:headEnd type="none" w="med" len="med"/>
            <a:tailEnd type="none" w="med" len="med"/>
          </a:ln>
          <a:effectLst/>
        </p:spPr>
      </p:cxnSp>
      <p:cxnSp>
        <p:nvCxnSpPr>
          <p:cNvPr id="189" name="Straight Connector 188"/>
          <p:cNvCxnSpPr>
            <a:stCxn id="56" idx="4"/>
            <a:endCxn id="35" idx="0"/>
          </p:cNvCxnSpPr>
          <p:nvPr/>
        </p:nvCxnSpPr>
        <p:spPr bwMode="auto">
          <a:xfrm rot="16200000" flipH="1">
            <a:off x="634343" y="2669971"/>
            <a:ext cx="2305792" cy="870857"/>
          </a:xfrm>
          <a:prstGeom prst="line">
            <a:avLst/>
          </a:prstGeom>
          <a:noFill/>
          <a:ln w="19050" cap="flat" cmpd="sng" algn="ctr">
            <a:solidFill>
              <a:schemeClr val="tx1"/>
            </a:solidFill>
            <a:prstDash val="solid"/>
            <a:round/>
            <a:headEnd type="none" w="med" len="med"/>
            <a:tailEnd type="none" w="med" len="med"/>
          </a:ln>
          <a:effectLst/>
        </p:spPr>
      </p:cxnSp>
      <p:cxnSp>
        <p:nvCxnSpPr>
          <p:cNvPr id="190" name="Straight Connector 189"/>
          <p:cNvCxnSpPr>
            <a:stCxn id="34" idx="3"/>
            <a:endCxn id="133" idx="7"/>
          </p:cNvCxnSpPr>
          <p:nvPr/>
        </p:nvCxnSpPr>
        <p:spPr bwMode="auto">
          <a:xfrm rot="5400000">
            <a:off x="1911516" y="5421662"/>
            <a:ext cx="885540" cy="182919"/>
          </a:xfrm>
          <a:prstGeom prst="line">
            <a:avLst/>
          </a:prstGeom>
          <a:noFill/>
          <a:ln w="50800" cap="flat" cmpd="sng" algn="ctr">
            <a:solidFill>
              <a:schemeClr val="tx1"/>
            </a:solidFill>
            <a:prstDash val="solid"/>
            <a:round/>
            <a:headEnd type="none" w="med" len="med"/>
            <a:tailEnd type="none" w="med" len="med"/>
          </a:ln>
          <a:effectLst/>
        </p:spPr>
      </p:cxnSp>
      <p:sp>
        <p:nvSpPr>
          <p:cNvPr id="193" name="Oval 5"/>
          <p:cNvSpPr/>
          <p:nvPr/>
        </p:nvSpPr>
        <p:spPr>
          <a:xfrm>
            <a:off x="5152903" y="3433949"/>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Ex</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94" name="Oval 5"/>
          <p:cNvSpPr/>
          <p:nvPr/>
        </p:nvSpPr>
        <p:spPr>
          <a:xfrm>
            <a:off x="5293427" y="2173185"/>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Ex</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95" name="Oval 5"/>
          <p:cNvSpPr/>
          <p:nvPr/>
        </p:nvSpPr>
        <p:spPr>
          <a:xfrm>
            <a:off x="6003968" y="4581896"/>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Ex</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grpSp>
        <p:nvGrpSpPr>
          <p:cNvPr id="23" name="Group 195"/>
          <p:cNvGrpSpPr/>
          <p:nvPr/>
        </p:nvGrpSpPr>
        <p:grpSpPr>
          <a:xfrm>
            <a:off x="7374508" y="4150431"/>
            <a:ext cx="758110" cy="1025232"/>
            <a:chOff x="2642191" y="4013865"/>
            <a:chExt cx="1169788" cy="1769419"/>
          </a:xfrm>
        </p:grpSpPr>
        <p:grpSp>
          <p:nvGrpSpPr>
            <p:cNvPr id="24" name="Group 41"/>
            <p:cNvGrpSpPr/>
            <p:nvPr/>
          </p:nvGrpSpPr>
          <p:grpSpPr>
            <a:xfrm>
              <a:off x="2642191" y="4013865"/>
              <a:ext cx="1169788" cy="1769419"/>
              <a:chOff x="4399739" y="1757553"/>
              <a:chExt cx="1169788" cy="1769419"/>
            </a:xfrm>
          </p:grpSpPr>
          <p:sp>
            <p:nvSpPr>
              <p:cNvPr id="209" name="Cloud"/>
              <p:cNvSpPr>
                <a:spLocks noChangeAspect="1" noEditPoints="1" noChangeArrowheads="1"/>
              </p:cNvSpPr>
              <p:nvPr/>
            </p:nvSpPr>
            <p:spPr bwMode="auto">
              <a:xfrm rot="5400000">
                <a:off x="4099923" y="2057369"/>
                <a:ext cx="1769419" cy="116978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sx="1000" sy="1000" algn="ctr" rotWithShape="0">
                  <a:srgbClr val="000000">
                    <a:alpha val="74998"/>
                  </a:srgbClr>
                </a:outerShdw>
              </a:effectLst>
            </p:spPr>
            <p:txBody>
              <a:bodyPr/>
              <a:lstStyle/>
              <a:p>
                <a:pPr>
                  <a:defRPr/>
                </a:pPr>
                <a:endParaRPr lang="en-US" sz="1000"/>
              </a:p>
            </p:txBody>
          </p:sp>
          <p:sp>
            <p:nvSpPr>
              <p:cNvPr id="210" name="Oval 209"/>
              <p:cNvSpPr/>
              <p:nvPr/>
            </p:nvSpPr>
            <p:spPr>
              <a:xfrm>
                <a:off x="4760860" y="3121243"/>
                <a:ext cx="440532" cy="346352"/>
              </a:xfrm>
              <a:prstGeom prst="ellipse">
                <a:avLst/>
              </a:prstGeom>
              <a:solidFill>
                <a:schemeClr val="bg1"/>
              </a:solidFill>
              <a:ln>
                <a:solidFill>
                  <a:schemeClr val="bg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211" name="Oval 210"/>
              <p:cNvSpPr/>
              <p:nvPr/>
            </p:nvSpPr>
            <p:spPr>
              <a:xfrm>
                <a:off x="4770756" y="1860481"/>
                <a:ext cx="240699" cy="180323"/>
              </a:xfrm>
              <a:prstGeom prst="ellipse">
                <a:avLst/>
              </a:prstGeom>
              <a:solidFill>
                <a:schemeClr val="bg1"/>
              </a:solidFill>
              <a:ln>
                <a:solidFill>
                  <a:schemeClr val="bg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grpSp>
        <p:grpSp>
          <p:nvGrpSpPr>
            <p:cNvPr id="26" name="Group 25"/>
            <p:cNvGrpSpPr/>
            <p:nvPr/>
          </p:nvGrpSpPr>
          <p:grpSpPr>
            <a:xfrm>
              <a:off x="2751119" y="4190012"/>
              <a:ext cx="912422" cy="1419102"/>
              <a:chOff x="3786249" y="1140031"/>
              <a:chExt cx="912422" cy="1419102"/>
            </a:xfrm>
          </p:grpSpPr>
          <p:grpSp>
            <p:nvGrpSpPr>
              <p:cNvPr id="27" name="Group 9"/>
              <p:cNvGrpSpPr/>
              <p:nvPr/>
            </p:nvGrpSpPr>
            <p:grpSpPr>
              <a:xfrm>
                <a:off x="3786249" y="1707079"/>
                <a:ext cx="912422" cy="273133"/>
                <a:chOff x="3786249" y="1707079"/>
                <a:chExt cx="912422" cy="273133"/>
              </a:xfrm>
            </p:grpSpPr>
            <p:sp>
              <p:nvSpPr>
                <p:cNvPr id="207" name="Oval 206"/>
                <p:cNvSpPr/>
                <p:nvPr/>
              </p:nvSpPr>
              <p:spPr>
                <a:xfrm>
                  <a:off x="3786249" y="1707079"/>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208" name="Oval 207"/>
                <p:cNvSpPr/>
                <p:nvPr/>
              </p:nvSpPr>
              <p:spPr>
                <a:xfrm>
                  <a:off x="4425538" y="1707079"/>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grpSp>
          <p:grpSp>
            <p:nvGrpSpPr>
              <p:cNvPr id="28" name="Group 10"/>
              <p:cNvGrpSpPr/>
              <p:nvPr/>
            </p:nvGrpSpPr>
            <p:grpSpPr>
              <a:xfrm>
                <a:off x="4105894" y="1140031"/>
                <a:ext cx="273133" cy="1419102"/>
                <a:chOff x="4082143" y="1140031"/>
                <a:chExt cx="273133" cy="1419102"/>
              </a:xfrm>
            </p:grpSpPr>
            <p:sp>
              <p:nvSpPr>
                <p:cNvPr id="205" name="Oval 5"/>
                <p:cNvSpPr/>
                <p:nvPr/>
              </p:nvSpPr>
              <p:spPr>
                <a:xfrm>
                  <a:off x="4082143" y="1140031"/>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206" name="Oval 205"/>
                <p:cNvSpPr/>
                <p:nvPr/>
              </p:nvSpPr>
              <p:spPr>
                <a:xfrm>
                  <a:off x="4082143" y="2286000"/>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grpSp>
          <p:cxnSp>
            <p:nvCxnSpPr>
              <p:cNvPr id="201" name="Straight Connector 200"/>
              <p:cNvCxnSpPr>
                <a:endCxn id="207" idx="7"/>
              </p:cNvCxnSpPr>
              <p:nvPr/>
            </p:nvCxnSpPr>
            <p:spPr bwMode="auto">
              <a:xfrm rot="5400000">
                <a:off x="3895682" y="1496866"/>
                <a:ext cx="373913" cy="126510"/>
              </a:xfrm>
              <a:prstGeom prst="line">
                <a:avLst/>
              </a:prstGeom>
              <a:noFill/>
              <a:ln w="19050" cap="flat" cmpd="sng" algn="ctr">
                <a:solidFill>
                  <a:schemeClr val="tx1"/>
                </a:solidFill>
                <a:prstDash val="solid"/>
                <a:round/>
                <a:headEnd type="none" w="med" len="med"/>
                <a:tailEnd type="none" w="med" len="med"/>
              </a:ln>
              <a:effectLst/>
            </p:spPr>
          </p:cxnSp>
          <p:cxnSp>
            <p:nvCxnSpPr>
              <p:cNvPr id="202" name="Straight Connector 201"/>
              <p:cNvCxnSpPr>
                <a:endCxn id="208" idx="1"/>
              </p:cNvCxnSpPr>
              <p:nvPr/>
            </p:nvCxnSpPr>
            <p:spPr bwMode="auto">
              <a:xfrm rot="16200000" flipH="1">
                <a:off x="4215326" y="1496866"/>
                <a:ext cx="373913" cy="126509"/>
              </a:xfrm>
              <a:prstGeom prst="line">
                <a:avLst/>
              </a:prstGeom>
              <a:noFill/>
              <a:ln w="19050" cap="flat" cmpd="sng" algn="ctr">
                <a:solidFill>
                  <a:schemeClr val="tx1"/>
                </a:solidFill>
                <a:prstDash val="solid"/>
                <a:round/>
                <a:headEnd type="none" w="med" len="med"/>
                <a:tailEnd type="none" w="med" len="med"/>
              </a:ln>
              <a:effectLst/>
            </p:spPr>
          </p:cxnSp>
          <p:cxnSp>
            <p:nvCxnSpPr>
              <p:cNvPr id="203" name="Straight Connector 202"/>
              <p:cNvCxnSpPr>
                <a:stCxn id="207" idx="5"/>
                <a:endCxn id="206" idx="1"/>
              </p:cNvCxnSpPr>
              <p:nvPr/>
            </p:nvCxnSpPr>
            <p:spPr bwMode="auto">
              <a:xfrm rot="16200000" flipH="1">
                <a:off x="3889745" y="2069851"/>
                <a:ext cx="385786" cy="126510"/>
              </a:xfrm>
              <a:prstGeom prst="line">
                <a:avLst/>
              </a:prstGeom>
              <a:noFill/>
              <a:ln w="19050" cap="flat" cmpd="sng" algn="ctr">
                <a:solidFill>
                  <a:schemeClr val="tx1"/>
                </a:solidFill>
                <a:prstDash val="solid"/>
                <a:round/>
                <a:headEnd type="none" w="med" len="med"/>
                <a:tailEnd type="none" w="med" len="med"/>
              </a:ln>
              <a:effectLst/>
            </p:spPr>
          </p:cxnSp>
          <p:cxnSp>
            <p:nvCxnSpPr>
              <p:cNvPr id="204" name="Straight Connector 203"/>
              <p:cNvCxnSpPr>
                <a:stCxn id="208" idx="3"/>
                <a:endCxn id="206" idx="7"/>
              </p:cNvCxnSpPr>
              <p:nvPr/>
            </p:nvCxnSpPr>
            <p:spPr bwMode="auto">
              <a:xfrm rot="5400000">
                <a:off x="4209390" y="2069852"/>
                <a:ext cx="385786" cy="126509"/>
              </a:xfrm>
              <a:prstGeom prst="line">
                <a:avLst/>
              </a:prstGeom>
              <a:noFill/>
              <a:ln w="19050" cap="flat" cmpd="sng" algn="ctr">
                <a:solidFill>
                  <a:schemeClr val="tx1"/>
                </a:solidFill>
                <a:prstDash val="solid"/>
                <a:round/>
                <a:headEnd type="none" w="med" len="med"/>
                <a:tailEnd type="none" w="med" len="med"/>
              </a:ln>
              <a:effectLst/>
            </p:spPr>
          </p:cxnSp>
        </p:grpSp>
      </p:grpSp>
      <p:sp>
        <p:nvSpPr>
          <p:cNvPr id="212" name="Oval 5"/>
          <p:cNvSpPr/>
          <p:nvPr/>
        </p:nvSpPr>
        <p:spPr>
          <a:xfrm>
            <a:off x="8218717" y="3958443"/>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T2</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13" name="Oval 5"/>
          <p:cNvSpPr/>
          <p:nvPr/>
        </p:nvSpPr>
        <p:spPr>
          <a:xfrm>
            <a:off x="7551720" y="5357753"/>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T2</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cxnSp>
        <p:nvCxnSpPr>
          <p:cNvPr id="214" name="Straight Connector 213"/>
          <p:cNvCxnSpPr>
            <a:stCxn id="212" idx="3"/>
            <a:endCxn id="208" idx="7"/>
          </p:cNvCxnSpPr>
          <p:nvPr/>
        </p:nvCxnSpPr>
        <p:spPr bwMode="auto">
          <a:xfrm rot="5400000">
            <a:off x="7928281" y="4273792"/>
            <a:ext cx="412650" cy="248220"/>
          </a:xfrm>
          <a:prstGeom prst="line">
            <a:avLst/>
          </a:prstGeom>
          <a:noFill/>
          <a:ln w="19050" cap="flat" cmpd="sng" algn="ctr">
            <a:solidFill>
              <a:schemeClr val="tx1"/>
            </a:solidFill>
            <a:prstDash val="solid"/>
            <a:round/>
            <a:headEnd type="none" w="med" len="med"/>
            <a:tailEnd type="none" w="med" len="med"/>
          </a:ln>
          <a:effectLst/>
        </p:spPr>
      </p:cxnSp>
      <p:cxnSp>
        <p:nvCxnSpPr>
          <p:cNvPr id="215" name="Straight Connector 214"/>
          <p:cNvCxnSpPr>
            <a:stCxn id="213" idx="0"/>
            <a:endCxn id="206" idx="4"/>
          </p:cNvCxnSpPr>
          <p:nvPr/>
        </p:nvCxnSpPr>
        <p:spPr bwMode="auto">
          <a:xfrm rot="5400000" flipH="1" flipV="1">
            <a:off x="7573021" y="5190013"/>
            <a:ext cx="283007" cy="52474"/>
          </a:xfrm>
          <a:prstGeom prst="line">
            <a:avLst/>
          </a:prstGeom>
          <a:noFill/>
          <a:ln w="19050" cap="flat" cmpd="sng" algn="ctr">
            <a:solidFill>
              <a:schemeClr val="tx1"/>
            </a:solidFill>
            <a:prstDash val="solid"/>
            <a:round/>
            <a:headEnd type="none" w="med" len="med"/>
            <a:tailEnd type="none" w="med" len="med"/>
          </a:ln>
          <a:effectLst/>
        </p:spPr>
      </p:cxnSp>
      <p:sp>
        <p:nvSpPr>
          <p:cNvPr id="216" name="Oval 5"/>
          <p:cNvSpPr/>
          <p:nvPr/>
        </p:nvSpPr>
        <p:spPr>
          <a:xfrm>
            <a:off x="8175175" y="4989617"/>
            <a:ext cx="374072" cy="374072"/>
          </a:xfrm>
          <a:prstGeom prst="ellipse">
            <a:avLst/>
          </a:prstGeom>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T1</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cxnSp>
        <p:nvCxnSpPr>
          <p:cNvPr id="217" name="Straight Connector 216"/>
          <p:cNvCxnSpPr>
            <a:stCxn id="216" idx="1"/>
          </p:cNvCxnSpPr>
          <p:nvPr/>
        </p:nvCxnSpPr>
        <p:spPr bwMode="auto">
          <a:xfrm rot="16200000" flipH="1" flipV="1">
            <a:off x="8013064" y="4834677"/>
            <a:ext cx="7171" cy="426614"/>
          </a:xfrm>
          <a:prstGeom prst="line">
            <a:avLst/>
          </a:prstGeom>
          <a:noFill/>
          <a:ln w="19050" cap="flat" cmpd="sng" algn="ctr">
            <a:solidFill>
              <a:schemeClr val="tx1"/>
            </a:solidFill>
            <a:prstDash val="solid"/>
            <a:round/>
            <a:headEnd type="none" w="med" len="med"/>
            <a:tailEnd type="none" w="med" len="med"/>
          </a:ln>
          <a:effectLst/>
        </p:spPr>
      </p:cxnSp>
      <p:cxnSp>
        <p:nvCxnSpPr>
          <p:cNvPr id="221" name="Straight Connector 220"/>
          <p:cNvCxnSpPr>
            <a:stCxn id="69" idx="2"/>
            <a:endCxn id="194" idx="5"/>
          </p:cNvCxnSpPr>
          <p:nvPr/>
        </p:nvCxnSpPr>
        <p:spPr bwMode="auto">
          <a:xfrm rot="10800000">
            <a:off x="5526562" y="2406319"/>
            <a:ext cx="404177" cy="125106"/>
          </a:xfrm>
          <a:prstGeom prst="line">
            <a:avLst/>
          </a:prstGeom>
          <a:noFill/>
          <a:ln w="50800" cap="flat" cmpd="sng" algn="ctr">
            <a:solidFill>
              <a:schemeClr val="tx1"/>
            </a:solidFill>
            <a:prstDash val="solid"/>
            <a:round/>
            <a:headEnd type="none" w="med" len="med"/>
            <a:tailEnd type="none" w="med" len="med"/>
          </a:ln>
          <a:effectLst/>
        </p:spPr>
      </p:cxnSp>
      <p:cxnSp>
        <p:nvCxnSpPr>
          <p:cNvPr id="224" name="Straight Connector 223"/>
          <p:cNvCxnSpPr>
            <a:stCxn id="70" idx="2"/>
            <a:endCxn id="193" idx="6"/>
          </p:cNvCxnSpPr>
          <p:nvPr/>
        </p:nvCxnSpPr>
        <p:spPr bwMode="auto">
          <a:xfrm rot="10800000">
            <a:off x="5426036" y="3570516"/>
            <a:ext cx="504702" cy="106878"/>
          </a:xfrm>
          <a:prstGeom prst="line">
            <a:avLst/>
          </a:prstGeom>
          <a:noFill/>
          <a:ln w="50800" cap="flat" cmpd="sng" algn="ctr">
            <a:solidFill>
              <a:schemeClr val="tx1"/>
            </a:solidFill>
            <a:prstDash val="solid"/>
            <a:round/>
            <a:headEnd type="none" w="med" len="med"/>
            <a:tailEnd type="none" w="med" len="med"/>
          </a:ln>
          <a:effectLst/>
        </p:spPr>
      </p:cxnSp>
      <p:cxnSp>
        <p:nvCxnSpPr>
          <p:cNvPr id="229" name="Straight Connector 228"/>
          <p:cNvCxnSpPr>
            <a:stCxn id="207" idx="2"/>
            <a:endCxn id="195" idx="6"/>
          </p:cNvCxnSpPr>
          <p:nvPr/>
        </p:nvCxnSpPr>
        <p:spPr bwMode="auto">
          <a:xfrm rot="10800000" flipV="1">
            <a:off x="6277101" y="4660179"/>
            <a:ext cx="1168000" cy="58283"/>
          </a:xfrm>
          <a:prstGeom prst="line">
            <a:avLst/>
          </a:prstGeom>
          <a:noFill/>
          <a:ln w="19050" cap="flat" cmpd="sng" algn="ctr">
            <a:solidFill>
              <a:schemeClr val="tx1"/>
            </a:solidFill>
            <a:prstDash val="solid"/>
            <a:round/>
            <a:headEnd type="none" w="med" len="med"/>
            <a:tailEnd type="none" w="med" len="med"/>
          </a:ln>
          <a:effectLst/>
        </p:spPr>
      </p:cxnSp>
      <p:cxnSp>
        <p:nvCxnSpPr>
          <p:cNvPr id="232" name="Straight Connector 231"/>
          <p:cNvCxnSpPr>
            <a:stCxn id="70" idx="4"/>
            <a:endCxn id="195" idx="0"/>
          </p:cNvCxnSpPr>
          <p:nvPr/>
        </p:nvCxnSpPr>
        <p:spPr bwMode="auto">
          <a:xfrm rot="16200000" flipH="1">
            <a:off x="5719952" y="4161313"/>
            <a:ext cx="767936" cy="73230"/>
          </a:xfrm>
          <a:prstGeom prst="line">
            <a:avLst/>
          </a:prstGeom>
          <a:noFill/>
          <a:ln w="19050" cap="flat" cmpd="sng" algn="ctr">
            <a:solidFill>
              <a:schemeClr val="tx1"/>
            </a:solidFill>
            <a:prstDash val="solid"/>
            <a:round/>
            <a:headEnd type="none" w="med" len="med"/>
            <a:tailEnd type="none" w="med" len="med"/>
          </a:ln>
          <a:effectLst/>
        </p:spPr>
      </p:cxnSp>
      <p:cxnSp>
        <p:nvCxnSpPr>
          <p:cNvPr id="236" name="Straight Connector 235"/>
          <p:cNvCxnSpPr>
            <a:stCxn id="69" idx="7"/>
            <a:endCxn id="86" idx="3"/>
          </p:cNvCxnSpPr>
          <p:nvPr/>
        </p:nvCxnSpPr>
        <p:spPr bwMode="auto">
          <a:xfrm rot="5400000" flipH="1" flipV="1">
            <a:off x="6414436" y="1430393"/>
            <a:ext cx="753900" cy="1255028"/>
          </a:xfrm>
          <a:prstGeom prst="line">
            <a:avLst/>
          </a:prstGeom>
          <a:noFill/>
          <a:ln w="50800" cap="flat" cmpd="sng" algn="ctr">
            <a:solidFill>
              <a:schemeClr val="tx1"/>
            </a:solidFill>
            <a:prstDash val="solid"/>
            <a:round/>
            <a:headEnd type="none" w="med" len="med"/>
            <a:tailEnd type="none" w="med" len="med"/>
          </a:ln>
          <a:effectLst/>
        </p:spPr>
      </p:cxnSp>
      <p:cxnSp>
        <p:nvCxnSpPr>
          <p:cNvPr id="240" name="Straight Connector 239"/>
          <p:cNvCxnSpPr>
            <a:stCxn id="72" idx="5"/>
            <a:endCxn id="205" idx="1"/>
          </p:cNvCxnSpPr>
          <p:nvPr/>
        </p:nvCxnSpPr>
        <p:spPr bwMode="auto">
          <a:xfrm rot="16200000" flipH="1">
            <a:off x="6540532" y="3138024"/>
            <a:ext cx="1080630" cy="1194662"/>
          </a:xfrm>
          <a:prstGeom prst="line">
            <a:avLst/>
          </a:prstGeom>
          <a:noFill/>
          <a:ln w="50800" cap="flat" cmpd="sng" algn="ctr">
            <a:solidFill>
              <a:schemeClr val="tx1"/>
            </a:solidFill>
            <a:prstDash val="solid"/>
            <a:round/>
            <a:headEnd type="none" w="med" len="med"/>
            <a:tailEnd type="none" w="med" len="med"/>
          </a:ln>
          <a:effectLst/>
        </p:spPr>
      </p:cxnSp>
      <p:sp>
        <p:nvSpPr>
          <p:cNvPr id="247" name="Freeform 246"/>
          <p:cNvSpPr/>
          <p:nvPr/>
        </p:nvSpPr>
        <p:spPr bwMode="auto">
          <a:xfrm>
            <a:off x="2814450" y="1702794"/>
            <a:ext cx="2481945" cy="612896"/>
          </a:xfrm>
          <a:custGeom>
            <a:avLst/>
            <a:gdLst>
              <a:gd name="connsiteX0" fmla="*/ 0 w 2774868"/>
              <a:gd name="connsiteY0" fmla="*/ 298862 h 522514"/>
              <a:gd name="connsiteX1" fmla="*/ 1318161 w 2774868"/>
              <a:gd name="connsiteY1" fmla="*/ 25730 h 522514"/>
              <a:gd name="connsiteX2" fmla="*/ 2565070 w 2774868"/>
              <a:gd name="connsiteY2" fmla="*/ 453241 h 522514"/>
              <a:gd name="connsiteX3" fmla="*/ 2576946 w 2774868"/>
              <a:gd name="connsiteY3" fmla="*/ 441366 h 522514"/>
              <a:gd name="connsiteX0" fmla="*/ 0 w 2780805"/>
              <a:gd name="connsiteY0" fmla="*/ 298862 h 471054"/>
              <a:gd name="connsiteX1" fmla="*/ 1318161 w 2780805"/>
              <a:gd name="connsiteY1" fmla="*/ 25730 h 471054"/>
              <a:gd name="connsiteX2" fmla="*/ 2565070 w 2780805"/>
              <a:gd name="connsiteY2" fmla="*/ 453241 h 471054"/>
              <a:gd name="connsiteX3" fmla="*/ 2612572 w 2780805"/>
              <a:gd name="connsiteY3" fmla="*/ 132608 h 471054"/>
              <a:gd name="connsiteX0" fmla="*/ 0 w 2565070"/>
              <a:gd name="connsiteY0" fmla="*/ 298862 h 453241"/>
              <a:gd name="connsiteX1" fmla="*/ 1318161 w 2565070"/>
              <a:gd name="connsiteY1" fmla="*/ 25730 h 453241"/>
              <a:gd name="connsiteX2" fmla="*/ 2565070 w 2565070"/>
              <a:gd name="connsiteY2" fmla="*/ 453241 h 453241"/>
              <a:gd name="connsiteX0" fmla="*/ 0 w 2481943"/>
              <a:gd name="connsiteY0" fmla="*/ 300841 h 467095"/>
              <a:gd name="connsiteX1" fmla="*/ 1318161 w 2481943"/>
              <a:gd name="connsiteY1" fmla="*/ 27709 h 467095"/>
              <a:gd name="connsiteX2" fmla="*/ 2481943 w 2481943"/>
              <a:gd name="connsiteY2" fmla="*/ 467095 h 467095"/>
              <a:gd name="connsiteX0" fmla="*/ 0 w 2481943"/>
              <a:gd name="connsiteY0" fmla="*/ 300841 h 467095"/>
              <a:gd name="connsiteX1" fmla="*/ 1318161 w 2481943"/>
              <a:gd name="connsiteY1" fmla="*/ 27709 h 467095"/>
              <a:gd name="connsiteX2" fmla="*/ 2481943 w 2481943"/>
              <a:gd name="connsiteY2" fmla="*/ 467095 h 467095"/>
              <a:gd name="connsiteX0" fmla="*/ 0 w 2481943"/>
              <a:gd name="connsiteY0" fmla="*/ 149431 h 525325"/>
              <a:gd name="connsiteX1" fmla="*/ 1318161 w 2481943"/>
              <a:gd name="connsiteY1" fmla="*/ 85939 h 525325"/>
              <a:gd name="connsiteX2" fmla="*/ 2481943 w 2481943"/>
              <a:gd name="connsiteY2" fmla="*/ 525325 h 525325"/>
              <a:gd name="connsiteX0" fmla="*/ 0 w 2493596"/>
              <a:gd name="connsiteY0" fmla="*/ 162920 h 494679"/>
              <a:gd name="connsiteX1" fmla="*/ 1329814 w 2493596"/>
              <a:gd name="connsiteY1" fmla="*/ 55293 h 494679"/>
              <a:gd name="connsiteX2" fmla="*/ 2493596 w 2493596"/>
              <a:gd name="connsiteY2" fmla="*/ 494679 h 494679"/>
              <a:gd name="connsiteX0" fmla="*/ 0 w 2493596"/>
              <a:gd name="connsiteY0" fmla="*/ 149431 h 481190"/>
              <a:gd name="connsiteX1" fmla="*/ 1318162 w 2493596"/>
              <a:gd name="connsiteY1" fmla="*/ 119041 h 481190"/>
              <a:gd name="connsiteX2" fmla="*/ 2493596 w 2493596"/>
              <a:gd name="connsiteY2" fmla="*/ 481190 h 481190"/>
              <a:gd name="connsiteX0" fmla="*/ 0 w 2435335"/>
              <a:gd name="connsiteY0" fmla="*/ 149431 h 569460"/>
              <a:gd name="connsiteX1" fmla="*/ 1318162 w 2435335"/>
              <a:gd name="connsiteY1" fmla="*/ 119041 h 569460"/>
              <a:gd name="connsiteX2" fmla="*/ 2435335 w 2435335"/>
              <a:gd name="connsiteY2" fmla="*/ 569460 h 569460"/>
            </a:gdLst>
            <a:ahLst/>
            <a:cxnLst>
              <a:cxn ang="0">
                <a:pos x="connsiteX0" y="connsiteY0"/>
              </a:cxn>
              <a:cxn ang="0">
                <a:pos x="connsiteX1" y="connsiteY1"/>
              </a:cxn>
              <a:cxn ang="0">
                <a:pos x="connsiteX2" y="connsiteY2"/>
              </a:cxn>
            </a:cxnLst>
            <a:rect l="l" t="t" r="r" b="b"/>
            <a:pathLst>
              <a:path w="2435335" h="569460">
                <a:moveTo>
                  <a:pt x="0" y="149431"/>
                </a:moveTo>
                <a:cubicBezTo>
                  <a:pt x="445324" y="0"/>
                  <a:pt x="912273" y="49036"/>
                  <a:pt x="1318162" y="119041"/>
                </a:cubicBezTo>
                <a:cubicBezTo>
                  <a:pt x="1724051" y="189046"/>
                  <a:pt x="2231475" y="456644"/>
                  <a:pt x="2435335" y="569460"/>
                </a:cubicBezTo>
              </a:path>
            </a:pathLst>
          </a:custGeom>
          <a:noFill/>
          <a:ln w="1905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248" name="Freeform 247"/>
          <p:cNvSpPr/>
          <p:nvPr/>
        </p:nvSpPr>
        <p:spPr bwMode="auto">
          <a:xfrm>
            <a:off x="3063833" y="3053937"/>
            <a:ext cx="2111828" cy="494804"/>
          </a:xfrm>
          <a:custGeom>
            <a:avLst/>
            <a:gdLst>
              <a:gd name="connsiteX0" fmla="*/ 0 w 2774868"/>
              <a:gd name="connsiteY0" fmla="*/ 298862 h 522514"/>
              <a:gd name="connsiteX1" fmla="*/ 1318161 w 2774868"/>
              <a:gd name="connsiteY1" fmla="*/ 25730 h 522514"/>
              <a:gd name="connsiteX2" fmla="*/ 2565070 w 2774868"/>
              <a:gd name="connsiteY2" fmla="*/ 453241 h 522514"/>
              <a:gd name="connsiteX3" fmla="*/ 2576946 w 2774868"/>
              <a:gd name="connsiteY3" fmla="*/ 441366 h 522514"/>
              <a:gd name="connsiteX0" fmla="*/ 0 w 2780805"/>
              <a:gd name="connsiteY0" fmla="*/ 298862 h 471054"/>
              <a:gd name="connsiteX1" fmla="*/ 1318161 w 2780805"/>
              <a:gd name="connsiteY1" fmla="*/ 25730 h 471054"/>
              <a:gd name="connsiteX2" fmla="*/ 2565070 w 2780805"/>
              <a:gd name="connsiteY2" fmla="*/ 453241 h 471054"/>
              <a:gd name="connsiteX3" fmla="*/ 2612572 w 2780805"/>
              <a:gd name="connsiteY3" fmla="*/ 132608 h 471054"/>
              <a:gd name="connsiteX0" fmla="*/ 0 w 2565070"/>
              <a:gd name="connsiteY0" fmla="*/ 298862 h 453241"/>
              <a:gd name="connsiteX1" fmla="*/ 1318161 w 2565070"/>
              <a:gd name="connsiteY1" fmla="*/ 25730 h 453241"/>
              <a:gd name="connsiteX2" fmla="*/ 2565070 w 2565070"/>
              <a:gd name="connsiteY2" fmla="*/ 453241 h 453241"/>
              <a:gd name="connsiteX0" fmla="*/ 0 w 2481943"/>
              <a:gd name="connsiteY0" fmla="*/ 300841 h 467095"/>
              <a:gd name="connsiteX1" fmla="*/ 1318161 w 2481943"/>
              <a:gd name="connsiteY1" fmla="*/ 27709 h 467095"/>
              <a:gd name="connsiteX2" fmla="*/ 2481943 w 2481943"/>
              <a:gd name="connsiteY2" fmla="*/ 467095 h 467095"/>
              <a:gd name="connsiteX0" fmla="*/ 0 w 2481943"/>
              <a:gd name="connsiteY0" fmla="*/ 300841 h 467095"/>
              <a:gd name="connsiteX1" fmla="*/ 1318161 w 2481943"/>
              <a:gd name="connsiteY1" fmla="*/ 27709 h 467095"/>
              <a:gd name="connsiteX2" fmla="*/ 2481943 w 2481943"/>
              <a:gd name="connsiteY2" fmla="*/ 467095 h 467095"/>
              <a:gd name="connsiteX0" fmla="*/ 0 w 2645588"/>
              <a:gd name="connsiteY0" fmla="*/ 162295 h 494804"/>
              <a:gd name="connsiteX1" fmla="*/ 1481806 w 2645588"/>
              <a:gd name="connsiteY1" fmla="*/ 55418 h 494804"/>
              <a:gd name="connsiteX2" fmla="*/ 2645588 w 2645588"/>
              <a:gd name="connsiteY2" fmla="*/ 494804 h 494804"/>
            </a:gdLst>
            <a:ahLst/>
            <a:cxnLst>
              <a:cxn ang="0">
                <a:pos x="connsiteX0" y="connsiteY0"/>
              </a:cxn>
              <a:cxn ang="0">
                <a:pos x="connsiteX1" y="connsiteY1"/>
              </a:cxn>
              <a:cxn ang="0">
                <a:pos x="connsiteX2" y="connsiteY2"/>
              </a:cxn>
            </a:cxnLst>
            <a:rect l="l" t="t" r="r" b="b"/>
            <a:pathLst>
              <a:path w="2645588" h="494804">
                <a:moveTo>
                  <a:pt x="0" y="162295"/>
                </a:moveTo>
                <a:cubicBezTo>
                  <a:pt x="445324" y="12864"/>
                  <a:pt x="1040875" y="0"/>
                  <a:pt x="1481806" y="55418"/>
                </a:cubicBezTo>
                <a:cubicBezTo>
                  <a:pt x="1922737" y="110836"/>
                  <a:pt x="2441728" y="381988"/>
                  <a:pt x="2645588" y="494804"/>
                </a:cubicBezTo>
              </a:path>
            </a:pathLst>
          </a:custGeom>
          <a:noFill/>
          <a:ln w="1905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250" name="Oval 5"/>
          <p:cNvSpPr/>
          <p:nvPr/>
        </p:nvSpPr>
        <p:spPr>
          <a:xfrm>
            <a:off x="2813463" y="3137066"/>
            <a:ext cx="273133" cy="273133"/>
          </a:xfrm>
          <a:prstGeom prst="ellipse">
            <a:avLst/>
          </a:prstGeom>
          <a:ln w="19050">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Ex</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51" name="Freeform 250"/>
          <p:cNvSpPr/>
          <p:nvPr/>
        </p:nvSpPr>
        <p:spPr bwMode="auto">
          <a:xfrm rot="9900000">
            <a:off x="2223812" y="5293659"/>
            <a:ext cx="3919375" cy="476450"/>
          </a:xfrm>
          <a:custGeom>
            <a:avLst/>
            <a:gdLst>
              <a:gd name="connsiteX0" fmla="*/ 0 w 2774868"/>
              <a:gd name="connsiteY0" fmla="*/ 298862 h 522514"/>
              <a:gd name="connsiteX1" fmla="*/ 1318161 w 2774868"/>
              <a:gd name="connsiteY1" fmla="*/ 25730 h 522514"/>
              <a:gd name="connsiteX2" fmla="*/ 2565070 w 2774868"/>
              <a:gd name="connsiteY2" fmla="*/ 453241 h 522514"/>
              <a:gd name="connsiteX3" fmla="*/ 2576946 w 2774868"/>
              <a:gd name="connsiteY3" fmla="*/ 441366 h 522514"/>
              <a:gd name="connsiteX0" fmla="*/ 0 w 2780805"/>
              <a:gd name="connsiteY0" fmla="*/ 298862 h 471054"/>
              <a:gd name="connsiteX1" fmla="*/ 1318161 w 2780805"/>
              <a:gd name="connsiteY1" fmla="*/ 25730 h 471054"/>
              <a:gd name="connsiteX2" fmla="*/ 2565070 w 2780805"/>
              <a:gd name="connsiteY2" fmla="*/ 453241 h 471054"/>
              <a:gd name="connsiteX3" fmla="*/ 2612572 w 2780805"/>
              <a:gd name="connsiteY3" fmla="*/ 132608 h 471054"/>
              <a:gd name="connsiteX0" fmla="*/ 0 w 2565070"/>
              <a:gd name="connsiteY0" fmla="*/ 298862 h 453241"/>
              <a:gd name="connsiteX1" fmla="*/ 1318161 w 2565070"/>
              <a:gd name="connsiteY1" fmla="*/ 25730 h 453241"/>
              <a:gd name="connsiteX2" fmla="*/ 2565070 w 2565070"/>
              <a:gd name="connsiteY2" fmla="*/ 453241 h 453241"/>
              <a:gd name="connsiteX0" fmla="*/ 0 w 2481943"/>
              <a:gd name="connsiteY0" fmla="*/ 300841 h 467095"/>
              <a:gd name="connsiteX1" fmla="*/ 1318161 w 2481943"/>
              <a:gd name="connsiteY1" fmla="*/ 27709 h 467095"/>
              <a:gd name="connsiteX2" fmla="*/ 2481943 w 2481943"/>
              <a:gd name="connsiteY2" fmla="*/ 467095 h 467095"/>
              <a:gd name="connsiteX0" fmla="*/ 0 w 2481943"/>
              <a:gd name="connsiteY0" fmla="*/ 300841 h 467095"/>
              <a:gd name="connsiteX1" fmla="*/ 1318161 w 2481943"/>
              <a:gd name="connsiteY1" fmla="*/ 27709 h 467095"/>
              <a:gd name="connsiteX2" fmla="*/ 2481943 w 2481943"/>
              <a:gd name="connsiteY2" fmla="*/ 467095 h 467095"/>
              <a:gd name="connsiteX0" fmla="*/ 0 w 2645588"/>
              <a:gd name="connsiteY0" fmla="*/ 162295 h 494804"/>
              <a:gd name="connsiteX1" fmla="*/ 1481806 w 2645588"/>
              <a:gd name="connsiteY1" fmla="*/ 55418 h 494804"/>
              <a:gd name="connsiteX2" fmla="*/ 2645588 w 2645588"/>
              <a:gd name="connsiteY2" fmla="*/ 494804 h 494804"/>
              <a:gd name="connsiteX0" fmla="*/ -1 w 4909987"/>
              <a:gd name="connsiteY0" fmla="*/ 748614 h 748614"/>
              <a:gd name="connsiteX1" fmla="*/ 3746205 w 4909987"/>
              <a:gd name="connsiteY1" fmla="*/ 44175 h 748614"/>
              <a:gd name="connsiteX2" fmla="*/ 4909987 w 4909987"/>
              <a:gd name="connsiteY2" fmla="*/ 483561 h 748614"/>
              <a:gd name="connsiteX0" fmla="*/ 0 w 4909988"/>
              <a:gd name="connsiteY0" fmla="*/ 476450 h 476450"/>
              <a:gd name="connsiteX1" fmla="*/ 2776959 w 4909988"/>
              <a:gd name="connsiteY1" fmla="*/ 44175 h 476450"/>
              <a:gd name="connsiteX2" fmla="*/ 4909988 w 4909988"/>
              <a:gd name="connsiteY2" fmla="*/ 211397 h 476450"/>
            </a:gdLst>
            <a:ahLst/>
            <a:cxnLst>
              <a:cxn ang="0">
                <a:pos x="connsiteX0" y="connsiteY0"/>
              </a:cxn>
              <a:cxn ang="0">
                <a:pos x="connsiteX1" y="connsiteY1"/>
              </a:cxn>
              <a:cxn ang="0">
                <a:pos x="connsiteX2" y="connsiteY2"/>
              </a:cxn>
            </a:cxnLst>
            <a:rect l="l" t="t" r="r" b="b"/>
            <a:pathLst>
              <a:path w="4909988" h="476450">
                <a:moveTo>
                  <a:pt x="0" y="476450"/>
                </a:moveTo>
                <a:cubicBezTo>
                  <a:pt x="445324" y="327019"/>
                  <a:pt x="1958628" y="88350"/>
                  <a:pt x="2776959" y="44175"/>
                </a:cubicBezTo>
                <a:cubicBezTo>
                  <a:pt x="3595290" y="0"/>
                  <a:pt x="4706128" y="98581"/>
                  <a:pt x="4909988" y="211397"/>
                </a:cubicBezTo>
              </a:path>
            </a:pathLst>
          </a:custGeom>
          <a:noFill/>
          <a:ln w="1905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cxnSp>
        <p:nvCxnSpPr>
          <p:cNvPr id="252" name="Straight Connector 251"/>
          <p:cNvCxnSpPr>
            <a:stCxn id="250" idx="2"/>
          </p:cNvCxnSpPr>
          <p:nvPr/>
        </p:nvCxnSpPr>
        <p:spPr bwMode="auto">
          <a:xfrm rot="10800000">
            <a:off x="1425039" y="1876301"/>
            <a:ext cx="1388424" cy="1397332"/>
          </a:xfrm>
          <a:prstGeom prst="line">
            <a:avLst/>
          </a:prstGeom>
          <a:noFill/>
          <a:ln w="50800" cap="flat" cmpd="sng" algn="ctr">
            <a:solidFill>
              <a:schemeClr val="tx1"/>
            </a:solidFill>
            <a:prstDash val="solid"/>
            <a:round/>
            <a:headEnd type="none" w="med" len="med"/>
            <a:tailEnd type="none" w="med" len="med"/>
          </a:ln>
          <a:effectLst/>
        </p:spPr>
      </p:cxnSp>
      <p:cxnSp>
        <p:nvCxnSpPr>
          <p:cNvPr id="254" name="Straight Connector 253"/>
          <p:cNvCxnSpPr>
            <a:stCxn id="250" idx="4"/>
            <a:endCxn id="36" idx="0"/>
          </p:cNvCxnSpPr>
          <p:nvPr/>
        </p:nvCxnSpPr>
        <p:spPr bwMode="auto">
          <a:xfrm rot="5400000">
            <a:off x="2481946" y="3790211"/>
            <a:ext cx="848097" cy="88073"/>
          </a:xfrm>
          <a:prstGeom prst="line">
            <a:avLst/>
          </a:prstGeom>
          <a:noFill/>
          <a:ln w="50800" cap="flat" cmpd="sng" algn="ctr">
            <a:solidFill>
              <a:schemeClr val="tx1"/>
            </a:solidFill>
            <a:prstDash val="solid"/>
            <a:round/>
            <a:headEnd type="none" w="med" len="med"/>
            <a:tailEnd type="none" w="med" len="med"/>
          </a:ln>
          <a:effectLst/>
        </p:spPr>
      </p:cxnSp>
      <p:sp>
        <p:nvSpPr>
          <p:cNvPr id="257" name="TextBox 256"/>
          <p:cNvSpPr txBox="1"/>
          <p:nvPr/>
        </p:nvSpPr>
        <p:spPr>
          <a:xfrm>
            <a:off x="-36067" y="2280062"/>
            <a:ext cx="692818" cy="307777"/>
          </a:xfrm>
          <a:prstGeom prst="rect">
            <a:avLst/>
          </a:prstGeom>
          <a:noFill/>
        </p:spPr>
        <p:txBody>
          <a:bodyPr wrap="none" rtlCol="0">
            <a:spAutoFit/>
          </a:bodyPr>
          <a:lstStyle/>
          <a:p>
            <a:r>
              <a:rPr lang="en-US" sz="1400" b="1" dirty="0" smtClean="0"/>
              <a:t>ESnet</a:t>
            </a:r>
            <a:endParaRPr lang="en-US" sz="1400" b="1" dirty="0"/>
          </a:p>
        </p:txBody>
      </p:sp>
      <p:sp>
        <p:nvSpPr>
          <p:cNvPr id="258" name="TextBox 257"/>
          <p:cNvSpPr txBox="1"/>
          <p:nvPr/>
        </p:nvSpPr>
        <p:spPr>
          <a:xfrm>
            <a:off x="3020832" y="5056909"/>
            <a:ext cx="939681" cy="307777"/>
          </a:xfrm>
          <a:prstGeom prst="rect">
            <a:avLst/>
          </a:prstGeom>
          <a:noFill/>
        </p:spPr>
        <p:txBody>
          <a:bodyPr wrap="none" rtlCol="0">
            <a:spAutoFit/>
          </a:bodyPr>
          <a:lstStyle/>
          <a:p>
            <a:r>
              <a:rPr lang="en-US" sz="1400" b="1" dirty="0" smtClean="0"/>
              <a:t>Internet2</a:t>
            </a:r>
            <a:endParaRPr lang="en-US" sz="1400" b="1" dirty="0"/>
          </a:p>
        </p:txBody>
      </p:sp>
      <p:sp>
        <p:nvSpPr>
          <p:cNvPr id="259" name="TextBox 258"/>
          <p:cNvSpPr txBox="1"/>
          <p:nvPr/>
        </p:nvSpPr>
        <p:spPr>
          <a:xfrm>
            <a:off x="4751990" y="2646403"/>
            <a:ext cx="813044" cy="307777"/>
          </a:xfrm>
          <a:prstGeom prst="rect">
            <a:avLst/>
          </a:prstGeom>
          <a:noFill/>
        </p:spPr>
        <p:txBody>
          <a:bodyPr wrap="none" rtlCol="0">
            <a:spAutoFit/>
          </a:bodyPr>
          <a:lstStyle/>
          <a:p>
            <a:r>
              <a:rPr lang="en-US" sz="1400" b="1" dirty="0" smtClean="0"/>
              <a:t>GÉANT</a:t>
            </a:r>
            <a:endParaRPr lang="en-US" sz="1400" b="1" dirty="0"/>
          </a:p>
        </p:txBody>
      </p:sp>
      <p:sp>
        <p:nvSpPr>
          <p:cNvPr id="260" name="TextBox 259"/>
          <p:cNvSpPr txBox="1"/>
          <p:nvPr/>
        </p:nvSpPr>
        <p:spPr>
          <a:xfrm>
            <a:off x="7858144" y="872836"/>
            <a:ext cx="793807" cy="307777"/>
          </a:xfrm>
          <a:prstGeom prst="rect">
            <a:avLst/>
          </a:prstGeom>
          <a:noFill/>
        </p:spPr>
        <p:txBody>
          <a:bodyPr wrap="none" rtlCol="0">
            <a:spAutoFit/>
          </a:bodyPr>
          <a:lstStyle/>
          <a:p>
            <a:r>
              <a:rPr lang="en-US" sz="1400" b="1" dirty="0" smtClean="0"/>
              <a:t>NREN1</a:t>
            </a:r>
            <a:endParaRPr lang="en-US" sz="1400" b="1" dirty="0"/>
          </a:p>
        </p:txBody>
      </p:sp>
      <p:sp>
        <p:nvSpPr>
          <p:cNvPr id="261" name="TextBox 260"/>
          <p:cNvSpPr txBox="1"/>
          <p:nvPr/>
        </p:nvSpPr>
        <p:spPr>
          <a:xfrm>
            <a:off x="8129298" y="4552207"/>
            <a:ext cx="793807" cy="307777"/>
          </a:xfrm>
          <a:prstGeom prst="rect">
            <a:avLst/>
          </a:prstGeom>
          <a:noFill/>
        </p:spPr>
        <p:txBody>
          <a:bodyPr wrap="none" rtlCol="0">
            <a:spAutoFit/>
          </a:bodyPr>
          <a:lstStyle/>
          <a:p>
            <a:r>
              <a:rPr lang="en-US" sz="1400" b="1" dirty="0" smtClean="0"/>
              <a:t>NREN2</a:t>
            </a:r>
            <a:endParaRPr lang="en-US" sz="1400" b="1" dirty="0"/>
          </a:p>
        </p:txBody>
      </p:sp>
      <p:sp>
        <p:nvSpPr>
          <p:cNvPr id="274" name="Freeform 273"/>
          <p:cNvSpPr/>
          <p:nvPr/>
        </p:nvSpPr>
        <p:spPr bwMode="auto">
          <a:xfrm>
            <a:off x="1769424" y="1876302"/>
            <a:ext cx="843147" cy="4073236"/>
          </a:xfrm>
          <a:custGeom>
            <a:avLst/>
            <a:gdLst>
              <a:gd name="connsiteX0" fmla="*/ 700644 w 700644"/>
              <a:gd name="connsiteY0" fmla="*/ 0 h 3871356"/>
              <a:gd name="connsiteX1" fmla="*/ 0 w 700644"/>
              <a:gd name="connsiteY1" fmla="*/ 1579418 h 3871356"/>
              <a:gd name="connsiteX2" fmla="*/ 308758 w 700644"/>
              <a:gd name="connsiteY2" fmla="*/ 3871356 h 3871356"/>
              <a:gd name="connsiteX0" fmla="*/ 795646 w 795646"/>
              <a:gd name="connsiteY0" fmla="*/ 0 h 3871356"/>
              <a:gd name="connsiteX1" fmla="*/ 0 w 795646"/>
              <a:gd name="connsiteY1" fmla="*/ 1650670 h 3871356"/>
              <a:gd name="connsiteX2" fmla="*/ 403760 w 795646"/>
              <a:gd name="connsiteY2" fmla="*/ 3871356 h 3871356"/>
              <a:gd name="connsiteX0" fmla="*/ 843147 w 843147"/>
              <a:gd name="connsiteY0" fmla="*/ 0 h 4073236"/>
              <a:gd name="connsiteX1" fmla="*/ 0 w 843147"/>
              <a:gd name="connsiteY1" fmla="*/ 1852550 h 4073236"/>
              <a:gd name="connsiteX2" fmla="*/ 403760 w 843147"/>
              <a:gd name="connsiteY2" fmla="*/ 4073236 h 4073236"/>
            </a:gdLst>
            <a:ahLst/>
            <a:cxnLst>
              <a:cxn ang="0">
                <a:pos x="connsiteX0" y="connsiteY0"/>
              </a:cxn>
              <a:cxn ang="0">
                <a:pos x="connsiteX1" y="connsiteY1"/>
              </a:cxn>
              <a:cxn ang="0">
                <a:pos x="connsiteX2" y="connsiteY2"/>
              </a:cxn>
            </a:cxnLst>
            <a:rect l="l" t="t" r="r" b="b"/>
            <a:pathLst>
              <a:path w="843147" h="4073236">
                <a:moveTo>
                  <a:pt x="843147" y="0"/>
                </a:moveTo>
                <a:lnTo>
                  <a:pt x="0" y="1852550"/>
                </a:lnTo>
                <a:lnTo>
                  <a:pt x="403760" y="4073236"/>
                </a:lnTo>
              </a:path>
            </a:pathLst>
          </a:custGeom>
          <a:noFill/>
          <a:ln w="5080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286" name="TextBox 285"/>
          <p:cNvSpPr txBox="1"/>
          <p:nvPr/>
        </p:nvSpPr>
        <p:spPr>
          <a:xfrm rot="1341422">
            <a:off x="2734709" y="2069637"/>
            <a:ext cx="1862434" cy="307777"/>
          </a:xfrm>
          <a:prstGeom prst="rect">
            <a:avLst/>
          </a:prstGeom>
          <a:noFill/>
        </p:spPr>
        <p:txBody>
          <a:bodyPr wrap="none" rtlCol="0">
            <a:spAutoFit/>
          </a:bodyPr>
          <a:lstStyle/>
          <a:p>
            <a:r>
              <a:rPr lang="en-US" sz="1400" b="1" dirty="0" smtClean="0"/>
              <a:t>MAN LAN/New York</a:t>
            </a:r>
            <a:endParaRPr lang="en-US" sz="1400" b="1" dirty="0"/>
          </a:p>
        </p:txBody>
      </p:sp>
      <p:sp>
        <p:nvSpPr>
          <p:cNvPr id="287" name="TextBox 286"/>
          <p:cNvSpPr txBox="1"/>
          <p:nvPr/>
        </p:nvSpPr>
        <p:spPr>
          <a:xfrm>
            <a:off x="3003401" y="3346956"/>
            <a:ext cx="942887" cy="307777"/>
          </a:xfrm>
          <a:prstGeom prst="rect">
            <a:avLst/>
          </a:prstGeom>
          <a:noFill/>
        </p:spPr>
        <p:txBody>
          <a:bodyPr wrap="none" rtlCol="0">
            <a:spAutoFit/>
          </a:bodyPr>
          <a:lstStyle/>
          <a:p>
            <a:r>
              <a:rPr lang="en-US" sz="1400" b="1" dirty="0" smtClean="0"/>
              <a:t>MAX/DC </a:t>
            </a:r>
            <a:endParaRPr lang="en-US" sz="1400" b="1" dirty="0"/>
          </a:p>
        </p:txBody>
      </p:sp>
      <p:sp>
        <p:nvSpPr>
          <p:cNvPr id="288" name="TextBox 287"/>
          <p:cNvSpPr txBox="1"/>
          <p:nvPr/>
        </p:nvSpPr>
        <p:spPr>
          <a:xfrm>
            <a:off x="950942" y="5838700"/>
            <a:ext cx="970138" cy="307777"/>
          </a:xfrm>
          <a:prstGeom prst="rect">
            <a:avLst/>
          </a:prstGeom>
          <a:noFill/>
        </p:spPr>
        <p:txBody>
          <a:bodyPr wrap="none" rtlCol="0">
            <a:spAutoFit/>
          </a:bodyPr>
          <a:lstStyle/>
          <a:p>
            <a:r>
              <a:rPr lang="en-US" sz="1400" b="1" dirty="0" smtClean="0"/>
              <a:t>StarLight</a:t>
            </a:r>
            <a:endParaRPr lang="en-US" sz="1400" b="1" dirty="0"/>
          </a:p>
        </p:txBody>
      </p:sp>
      <p:sp>
        <p:nvSpPr>
          <p:cNvPr id="289" name="TextBox 288"/>
          <p:cNvSpPr txBox="1"/>
          <p:nvPr/>
        </p:nvSpPr>
        <p:spPr>
          <a:xfrm>
            <a:off x="6085027" y="4816637"/>
            <a:ext cx="583814" cy="307777"/>
          </a:xfrm>
          <a:prstGeom prst="rect">
            <a:avLst/>
          </a:prstGeom>
          <a:noFill/>
        </p:spPr>
        <p:txBody>
          <a:bodyPr wrap="none" rtlCol="0">
            <a:spAutoFit/>
          </a:bodyPr>
          <a:lstStyle/>
          <a:p>
            <a:r>
              <a:rPr lang="en-US" sz="1400" b="1" dirty="0" smtClean="0"/>
              <a:t>AMS</a:t>
            </a:r>
            <a:endParaRPr lang="en-US" sz="1400" b="1" dirty="0"/>
          </a:p>
        </p:txBody>
      </p:sp>
      <p:sp>
        <p:nvSpPr>
          <p:cNvPr id="290" name="TextBox 289"/>
          <p:cNvSpPr txBox="1"/>
          <p:nvPr/>
        </p:nvSpPr>
        <p:spPr>
          <a:xfrm>
            <a:off x="5398502" y="1919408"/>
            <a:ext cx="559769" cy="276999"/>
          </a:xfrm>
          <a:prstGeom prst="rect">
            <a:avLst/>
          </a:prstGeom>
          <a:noFill/>
        </p:spPr>
        <p:txBody>
          <a:bodyPr wrap="none" rtlCol="0">
            <a:spAutoFit/>
          </a:bodyPr>
          <a:lstStyle/>
          <a:p>
            <a:r>
              <a:rPr lang="en-US" sz="1200" dirty="0" smtClean="0"/>
              <a:t>Paris</a:t>
            </a:r>
            <a:endParaRPr lang="en-US" sz="1200" dirty="0"/>
          </a:p>
        </p:txBody>
      </p:sp>
      <p:sp>
        <p:nvSpPr>
          <p:cNvPr id="151" name="Freeform 150"/>
          <p:cNvSpPr/>
          <p:nvPr/>
        </p:nvSpPr>
        <p:spPr bwMode="auto">
          <a:xfrm rot="10988870">
            <a:off x="2794731" y="1576443"/>
            <a:ext cx="4620766" cy="882385"/>
          </a:xfrm>
          <a:custGeom>
            <a:avLst/>
            <a:gdLst>
              <a:gd name="connsiteX0" fmla="*/ 6246420 w 6246420"/>
              <a:gd name="connsiteY0" fmla="*/ 0 h 47501"/>
              <a:gd name="connsiteX1" fmla="*/ 1211283 w 6246420"/>
              <a:gd name="connsiteY1" fmla="*/ 11875 h 47501"/>
              <a:gd name="connsiteX2" fmla="*/ 0 w 6246420"/>
              <a:gd name="connsiteY2" fmla="*/ 47501 h 47501"/>
              <a:gd name="connsiteX0" fmla="*/ 6412674 w 6412674"/>
              <a:gd name="connsiteY0" fmla="*/ 37606 h 57398"/>
              <a:gd name="connsiteX1" fmla="*/ 1377537 w 6412674"/>
              <a:gd name="connsiteY1" fmla="*/ 49481 h 57398"/>
              <a:gd name="connsiteX2" fmla="*/ 0 w 6412674"/>
              <a:gd name="connsiteY2" fmla="*/ 13855 h 57398"/>
              <a:gd name="connsiteX0" fmla="*/ 6412674 w 6412674"/>
              <a:gd name="connsiteY0" fmla="*/ 37606 h 300842"/>
              <a:gd name="connsiteX1" fmla="*/ 5749635 w 6412674"/>
              <a:gd name="connsiteY1" fmla="*/ 300842 h 300842"/>
              <a:gd name="connsiteX2" fmla="*/ 1377537 w 6412674"/>
              <a:gd name="connsiteY2" fmla="*/ 49481 h 300842"/>
              <a:gd name="connsiteX3" fmla="*/ 0 w 6412674"/>
              <a:gd name="connsiteY3" fmla="*/ 13855 h 300842"/>
              <a:gd name="connsiteX0" fmla="*/ 6008913 w 6008913"/>
              <a:gd name="connsiteY0" fmla="*/ 393865 h 393865"/>
              <a:gd name="connsiteX1" fmla="*/ 5749635 w 6008913"/>
              <a:gd name="connsiteY1" fmla="*/ 300842 h 393865"/>
              <a:gd name="connsiteX2" fmla="*/ 1377537 w 6008913"/>
              <a:gd name="connsiteY2" fmla="*/ 49481 h 393865"/>
              <a:gd name="connsiteX3" fmla="*/ 0 w 6008913"/>
              <a:gd name="connsiteY3" fmla="*/ 13855 h 393865"/>
              <a:gd name="connsiteX0" fmla="*/ 6008913 w 6521531"/>
              <a:gd name="connsiteY0" fmla="*/ 393865 h 393865"/>
              <a:gd name="connsiteX1" fmla="*/ 5749635 w 6521531"/>
              <a:gd name="connsiteY1" fmla="*/ 300842 h 393865"/>
              <a:gd name="connsiteX2" fmla="*/ 1377537 w 6521531"/>
              <a:gd name="connsiteY2" fmla="*/ 49481 h 393865"/>
              <a:gd name="connsiteX3" fmla="*/ 0 w 6521531"/>
              <a:gd name="connsiteY3" fmla="*/ 13855 h 393865"/>
              <a:gd name="connsiteX0" fmla="*/ 6008913 w 6008913"/>
              <a:gd name="connsiteY0" fmla="*/ 393865 h 393865"/>
              <a:gd name="connsiteX1" fmla="*/ 4277095 w 6008913"/>
              <a:gd name="connsiteY1" fmla="*/ 170213 h 393865"/>
              <a:gd name="connsiteX2" fmla="*/ 1377537 w 6008913"/>
              <a:gd name="connsiteY2" fmla="*/ 49481 h 393865"/>
              <a:gd name="connsiteX3" fmla="*/ 0 w 6008913"/>
              <a:gd name="connsiteY3" fmla="*/ 13855 h 393865"/>
              <a:gd name="connsiteX0" fmla="*/ 6008913 w 6008913"/>
              <a:gd name="connsiteY0" fmla="*/ 393865 h 393865"/>
              <a:gd name="connsiteX1" fmla="*/ 4300845 w 6008913"/>
              <a:gd name="connsiteY1" fmla="*/ 110837 h 393865"/>
              <a:gd name="connsiteX2" fmla="*/ 1377537 w 6008913"/>
              <a:gd name="connsiteY2" fmla="*/ 49481 h 393865"/>
              <a:gd name="connsiteX3" fmla="*/ 0 w 6008913"/>
              <a:gd name="connsiteY3" fmla="*/ 13855 h 393865"/>
              <a:gd name="connsiteX0" fmla="*/ 6101163 w 6101163"/>
              <a:gd name="connsiteY0" fmla="*/ 344384 h 344384"/>
              <a:gd name="connsiteX1" fmla="*/ 4393095 w 6101163"/>
              <a:gd name="connsiteY1" fmla="*/ 61356 h 344384"/>
              <a:gd name="connsiteX2" fmla="*/ 1469787 w 6101163"/>
              <a:gd name="connsiteY2" fmla="*/ 0 h 344384"/>
              <a:gd name="connsiteX3" fmla="*/ 0 w 6101163"/>
              <a:gd name="connsiteY3" fmla="*/ 206087 h 344384"/>
              <a:gd name="connsiteX0" fmla="*/ 6101163 w 6101163"/>
              <a:gd name="connsiteY0" fmla="*/ 326592 h 326592"/>
              <a:gd name="connsiteX1" fmla="*/ 4393095 w 6101163"/>
              <a:gd name="connsiteY1" fmla="*/ 43564 h 326592"/>
              <a:gd name="connsiteX2" fmla="*/ 1475806 w 6101163"/>
              <a:gd name="connsiteY2" fmla="*/ 65209 h 326592"/>
              <a:gd name="connsiteX3" fmla="*/ 0 w 6101163"/>
              <a:gd name="connsiteY3" fmla="*/ 188295 h 326592"/>
              <a:gd name="connsiteX0" fmla="*/ 6101163 w 6101163"/>
              <a:gd name="connsiteY0" fmla="*/ 261383 h 538961"/>
              <a:gd name="connsiteX1" fmla="*/ 4258080 w 6101163"/>
              <a:gd name="connsiteY1" fmla="*/ 495397 h 538961"/>
              <a:gd name="connsiteX2" fmla="*/ 1475806 w 6101163"/>
              <a:gd name="connsiteY2" fmla="*/ 0 h 538961"/>
              <a:gd name="connsiteX3" fmla="*/ 0 w 6101163"/>
              <a:gd name="connsiteY3" fmla="*/ 123086 h 538961"/>
              <a:gd name="connsiteX0" fmla="*/ 6050659 w 6050659"/>
              <a:gd name="connsiteY0" fmla="*/ 429995 h 567063"/>
              <a:gd name="connsiteX1" fmla="*/ 4258080 w 6050659"/>
              <a:gd name="connsiteY1" fmla="*/ 495397 h 567063"/>
              <a:gd name="connsiteX2" fmla="*/ 1475806 w 6050659"/>
              <a:gd name="connsiteY2" fmla="*/ 0 h 567063"/>
              <a:gd name="connsiteX3" fmla="*/ 0 w 6050659"/>
              <a:gd name="connsiteY3" fmla="*/ 123086 h 567063"/>
              <a:gd name="connsiteX0" fmla="*/ 6537935 w 6537936"/>
              <a:gd name="connsiteY0" fmla="*/ 445352 h 569622"/>
              <a:gd name="connsiteX1" fmla="*/ 4258080 w 6537936"/>
              <a:gd name="connsiteY1" fmla="*/ 495397 h 569622"/>
              <a:gd name="connsiteX2" fmla="*/ 1475806 w 6537936"/>
              <a:gd name="connsiteY2" fmla="*/ 0 h 569622"/>
              <a:gd name="connsiteX3" fmla="*/ 0 w 6537936"/>
              <a:gd name="connsiteY3" fmla="*/ 123086 h 569622"/>
              <a:gd name="connsiteX0" fmla="*/ 6103199 w 6103198"/>
              <a:gd name="connsiteY0" fmla="*/ 445352 h 696393"/>
              <a:gd name="connsiteX1" fmla="*/ 3823344 w 6103198"/>
              <a:gd name="connsiteY1" fmla="*/ 495397 h 696393"/>
              <a:gd name="connsiteX2" fmla="*/ 1041070 w 6103198"/>
              <a:gd name="connsiteY2" fmla="*/ 0 h 696393"/>
              <a:gd name="connsiteX3" fmla="*/ 77318 w 6103198"/>
              <a:gd name="connsiteY3" fmla="*/ 696393 h 696393"/>
              <a:gd name="connsiteX0" fmla="*/ 6103199 w 6103199"/>
              <a:gd name="connsiteY0" fmla="*/ 621951 h 872992"/>
              <a:gd name="connsiteX1" fmla="*/ 3823344 w 6103199"/>
              <a:gd name="connsiteY1" fmla="*/ 671996 h 872992"/>
              <a:gd name="connsiteX2" fmla="*/ 2344044 w 6103199"/>
              <a:gd name="connsiteY2" fmla="*/ 82566 h 872992"/>
              <a:gd name="connsiteX3" fmla="*/ 1041070 w 6103199"/>
              <a:gd name="connsiteY3" fmla="*/ 176599 h 872992"/>
              <a:gd name="connsiteX4" fmla="*/ 77318 w 6103199"/>
              <a:gd name="connsiteY4" fmla="*/ 872992 h 872992"/>
              <a:gd name="connsiteX0" fmla="*/ 6103198 w 6103198"/>
              <a:gd name="connsiteY0" fmla="*/ 621951 h 872992"/>
              <a:gd name="connsiteX1" fmla="*/ 3823343 w 6103198"/>
              <a:gd name="connsiteY1" fmla="*/ 671996 h 872992"/>
              <a:gd name="connsiteX2" fmla="*/ 2344043 w 6103198"/>
              <a:gd name="connsiteY2" fmla="*/ 82566 h 872992"/>
              <a:gd name="connsiteX3" fmla="*/ 1041070 w 6103198"/>
              <a:gd name="connsiteY3" fmla="*/ 176599 h 872992"/>
              <a:gd name="connsiteX4" fmla="*/ 77317 w 6103198"/>
              <a:gd name="connsiteY4" fmla="*/ 872992 h 872992"/>
              <a:gd name="connsiteX0" fmla="*/ 6025881 w 6025881"/>
              <a:gd name="connsiteY0" fmla="*/ 572884 h 823925"/>
              <a:gd name="connsiteX1" fmla="*/ 3746026 w 6025881"/>
              <a:gd name="connsiteY1" fmla="*/ 622929 h 823925"/>
              <a:gd name="connsiteX2" fmla="*/ 2266726 w 6025881"/>
              <a:gd name="connsiteY2" fmla="*/ 33499 h 823925"/>
              <a:gd name="connsiteX3" fmla="*/ 0 w 6025881"/>
              <a:gd name="connsiteY3" fmla="*/ 823925 h 823925"/>
              <a:gd name="connsiteX0" fmla="*/ 6025881 w 6025881"/>
              <a:gd name="connsiteY0" fmla="*/ 631344 h 882385"/>
              <a:gd name="connsiteX1" fmla="*/ 3746026 w 6025881"/>
              <a:gd name="connsiteY1" fmla="*/ 681389 h 882385"/>
              <a:gd name="connsiteX2" fmla="*/ 2266726 w 6025881"/>
              <a:gd name="connsiteY2" fmla="*/ 91959 h 882385"/>
              <a:gd name="connsiteX3" fmla="*/ 1312971 w 6025881"/>
              <a:gd name="connsiteY3" fmla="*/ 131738 h 882385"/>
              <a:gd name="connsiteX4" fmla="*/ 0 w 6025881"/>
              <a:gd name="connsiteY4" fmla="*/ 882385 h 882385"/>
              <a:gd name="connsiteX0" fmla="*/ 6025881 w 6025881"/>
              <a:gd name="connsiteY0" fmla="*/ 631344 h 882385"/>
              <a:gd name="connsiteX1" fmla="*/ 4215228 w 6025881"/>
              <a:gd name="connsiteY1" fmla="*/ 640304 h 882385"/>
              <a:gd name="connsiteX2" fmla="*/ 2266726 w 6025881"/>
              <a:gd name="connsiteY2" fmla="*/ 91959 h 882385"/>
              <a:gd name="connsiteX3" fmla="*/ 1312971 w 6025881"/>
              <a:gd name="connsiteY3" fmla="*/ 131738 h 882385"/>
              <a:gd name="connsiteX4" fmla="*/ 0 w 6025881"/>
              <a:gd name="connsiteY4" fmla="*/ 882385 h 882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25881" h="882385">
                <a:moveTo>
                  <a:pt x="6025881" y="631344"/>
                </a:moveTo>
                <a:cubicBezTo>
                  <a:pt x="5939455" y="600336"/>
                  <a:pt x="5058916" y="714529"/>
                  <a:pt x="4215228" y="640304"/>
                </a:cubicBezTo>
                <a:cubicBezTo>
                  <a:pt x="3563190" y="595079"/>
                  <a:pt x="2891064" y="58460"/>
                  <a:pt x="2266726" y="91959"/>
                </a:cubicBezTo>
                <a:cubicBezTo>
                  <a:pt x="1899419" y="22544"/>
                  <a:pt x="1690759" y="0"/>
                  <a:pt x="1312971" y="131738"/>
                </a:cubicBezTo>
                <a:cubicBezTo>
                  <a:pt x="935183" y="263476"/>
                  <a:pt x="257031" y="779470"/>
                  <a:pt x="0" y="882385"/>
                </a:cubicBezTo>
              </a:path>
            </a:pathLst>
          </a:custGeom>
          <a:noFill/>
          <a:ln w="63500" cap="flat" cmpd="sng" algn="ctr">
            <a:solidFill>
              <a:schemeClr val="tx1"/>
            </a:solidFill>
            <a:prstDash val="sysDot"/>
            <a:round/>
            <a:headEnd type="triangle" w="med" len="med"/>
            <a:tailEnd type="triangl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152" name="TextBox 151"/>
          <p:cNvSpPr txBox="1"/>
          <p:nvPr/>
        </p:nvSpPr>
        <p:spPr>
          <a:xfrm>
            <a:off x="3389419" y="5677588"/>
            <a:ext cx="5675413" cy="1231106"/>
          </a:xfrm>
          <a:prstGeom prst="rect">
            <a:avLst/>
          </a:prstGeom>
          <a:noFill/>
        </p:spPr>
        <p:txBody>
          <a:bodyPr wrap="square" rtlCol="0">
            <a:spAutoFit/>
          </a:bodyPr>
          <a:lstStyle/>
          <a:p>
            <a:pPr algn="ctr"/>
            <a:r>
              <a:rPr lang="en-US" sz="1800" dirty="0" smtClean="0"/>
              <a:t>The default routing for most IP traffic overloads certain paths. In particular, the GEANT </a:t>
            </a:r>
            <a:r>
              <a:rPr lang="en-US" sz="2000" b="1" dirty="0" smtClean="0">
                <a:sym typeface="Symbol"/>
              </a:rPr>
              <a:t></a:t>
            </a:r>
            <a:r>
              <a:rPr lang="en-US" sz="1800" dirty="0" smtClean="0">
                <a:sym typeface="Symbol"/>
              </a:rPr>
              <a:t> </a:t>
            </a:r>
            <a:r>
              <a:rPr lang="en-US" sz="1800" dirty="0" smtClean="0"/>
              <a:t>New York path which carried most of the general R&amp;E traffic across the Atlantic in 2010.</a:t>
            </a:r>
            <a:endParaRPr lang="en-US" sz="1800" dirty="0"/>
          </a:p>
        </p:txBody>
      </p:sp>
      <p:sp>
        <p:nvSpPr>
          <p:cNvPr id="153" name="Freeform 152"/>
          <p:cNvSpPr/>
          <p:nvPr/>
        </p:nvSpPr>
        <p:spPr bwMode="auto">
          <a:xfrm rot="10988870">
            <a:off x="597854" y="936799"/>
            <a:ext cx="2552027" cy="720668"/>
          </a:xfrm>
          <a:custGeom>
            <a:avLst/>
            <a:gdLst>
              <a:gd name="connsiteX0" fmla="*/ 6246420 w 6246420"/>
              <a:gd name="connsiteY0" fmla="*/ 0 h 47501"/>
              <a:gd name="connsiteX1" fmla="*/ 1211283 w 6246420"/>
              <a:gd name="connsiteY1" fmla="*/ 11875 h 47501"/>
              <a:gd name="connsiteX2" fmla="*/ 0 w 6246420"/>
              <a:gd name="connsiteY2" fmla="*/ 47501 h 47501"/>
              <a:gd name="connsiteX0" fmla="*/ 6412674 w 6412674"/>
              <a:gd name="connsiteY0" fmla="*/ 37606 h 57398"/>
              <a:gd name="connsiteX1" fmla="*/ 1377537 w 6412674"/>
              <a:gd name="connsiteY1" fmla="*/ 49481 h 57398"/>
              <a:gd name="connsiteX2" fmla="*/ 0 w 6412674"/>
              <a:gd name="connsiteY2" fmla="*/ 13855 h 57398"/>
              <a:gd name="connsiteX0" fmla="*/ 6412674 w 6412674"/>
              <a:gd name="connsiteY0" fmla="*/ 37606 h 300842"/>
              <a:gd name="connsiteX1" fmla="*/ 5749635 w 6412674"/>
              <a:gd name="connsiteY1" fmla="*/ 300842 h 300842"/>
              <a:gd name="connsiteX2" fmla="*/ 1377537 w 6412674"/>
              <a:gd name="connsiteY2" fmla="*/ 49481 h 300842"/>
              <a:gd name="connsiteX3" fmla="*/ 0 w 6412674"/>
              <a:gd name="connsiteY3" fmla="*/ 13855 h 300842"/>
              <a:gd name="connsiteX0" fmla="*/ 6008913 w 6008913"/>
              <a:gd name="connsiteY0" fmla="*/ 393865 h 393865"/>
              <a:gd name="connsiteX1" fmla="*/ 5749635 w 6008913"/>
              <a:gd name="connsiteY1" fmla="*/ 300842 h 393865"/>
              <a:gd name="connsiteX2" fmla="*/ 1377537 w 6008913"/>
              <a:gd name="connsiteY2" fmla="*/ 49481 h 393865"/>
              <a:gd name="connsiteX3" fmla="*/ 0 w 6008913"/>
              <a:gd name="connsiteY3" fmla="*/ 13855 h 393865"/>
              <a:gd name="connsiteX0" fmla="*/ 6008913 w 6521531"/>
              <a:gd name="connsiteY0" fmla="*/ 393865 h 393865"/>
              <a:gd name="connsiteX1" fmla="*/ 5749635 w 6521531"/>
              <a:gd name="connsiteY1" fmla="*/ 300842 h 393865"/>
              <a:gd name="connsiteX2" fmla="*/ 1377537 w 6521531"/>
              <a:gd name="connsiteY2" fmla="*/ 49481 h 393865"/>
              <a:gd name="connsiteX3" fmla="*/ 0 w 6521531"/>
              <a:gd name="connsiteY3" fmla="*/ 13855 h 393865"/>
              <a:gd name="connsiteX0" fmla="*/ 6008913 w 6008913"/>
              <a:gd name="connsiteY0" fmla="*/ 393865 h 393865"/>
              <a:gd name="connsiteX1" fmla="*/ 4277095 w 6008913"/>
              <a:gd name="connsiteY1" fmla="*/ 170213 h 393865"/>
              <a:gd name="connsiteX2" fmla="*/ 1377537 w 6008913"/>
              <a:gd name="connsiteY2" fmla="*/ 49481 h 393865"/>
              <a:gd name="connsiteX3" fmla="*/ 0 w 6008913"/>
              <a:gd name="connsiteY3" fmla="*/ 13855 h 393865"/>
              <a:gd name="connsiteX0" fmla="*/ 6008913 w 6008913"/>
              <a:gd name="connsiteY0" fmla="*/ 393865 h 393865"/>
              <a:gd name="connsiteX1" fmla="*/ 4300845 w 6008913"/>
              <a:gd name="connsiteY1" fmla="*/ 110837 h 393865"/>
              <a:gd name="connsiteX2" fmla="*/ 1377537 w 6008913"/>
              <a:gd name="connsiteY2" fmla="*/ 49481 h 393865"/>
              <a:gd name="connsiteX3" fmla="*/ 0 w 6008913"/>
              <a:gd name="connsiteY3" fmla="*/ 13855 h 393865"/>
              <a:gd name="connsiteX0" fmla="*/ 6101163 w 6101163"/>
              <a:gd name="connsiteY0" fmla="*/ 344384 h 344384"/>
              <a:gd name="connsiteX1" fmla="*/ 4393095 w 6101163"/>
              <a:gd name="connsiteY1" fmla="*/ 61356 h 344384"/>
              <a:gd name="connsiteX2" fmla="*/ 1469787 w 6101163"/>
              <a:gd name="connsiteY2" fmla="*/ 0 h 344384"/>
              <a:gd name="connsiteX3" fmla="*/ 0 w 6101163"/>
              <a:gd name="connsiteY3" fmla="*/ 206087 h 344384"/>
              <a:gd name="connsiteX0" fmla="*/ 6101163 w 6101163"/>
              <a:gd name="connsiteY0" fmla="*/ 326592 h 326592"/>
              <a:gd name="connsiteX1" fmla="*/ 4393095 w 6101163"/>
              <a:gd name="connsiteY1" fmla="*/ 43564 h 326592"/>
              <a:gd name="connsiteX2" fmla="*/ 1475806 w 6101163"/>
              <a:gd name="connsiteY2" fmla="*/ 65209 h 326592"/>
              <a:gd name="connsiteX3" fmla="*/ 0 w 6101163"/>
              <a:gd name="connsiteY3" fmla="*/ 188295 h 326592"/>
              <a:gd name="connsiteX0" fmla="*/ 6101163 w 6101163"/>
              <a:gd name="connsiteY0" fmla="*/ 261383 h 538961"/>
              <a:gd name="connsiteX1" fmla="*/ 4258080 w 6101163"/>
              <a:gd name="connsiteY1" fmla="*/ 495397 h 538961"/>
              <a:gd name="connsiteX2" fmla="*/ 1475806 w 6101163"/>
              <a:gd name="connsiteY2" fmla="*/ 0 h 538961"/>
              <a:gd name="connsiteX3" fmla="*/ 0 w 6101163"/>
              <a:gd name="connsiteY3" fmla="*/ 123086 h 538961"/>
              <a:gd name="connsiteX0" fmla="*/ 6050659 w 6050659"/>
              <a:gd name="connsiteY0" fmla="*/ 429995 h 567063"/>
              <a:gd name="connsiteX1" fmla="*/ 4258080 w 6050659"/>
              <a:gd name="connsiteY1" fmla="*/ 495397 h 567063"/>
              <a:gd name="connsiteX2" fmla="*/ 1475806 w 6050659"/>
              <a:gd name="connsiteY2" fmla="*/ 0 h 567063"/>
              <a:gd name="connsiteX3" fmla="*/ 0 w 6050659"/>
              <a:gd name="connsiteY3" fmla="*/ 123086 h 567063"/>
              <a:gd name="connsiteX0" fmla="*/ 6537935 w 6537936"/>
              <a:gd name="connsiteY0" fmla="*/ 445352 h 569622"/>
              <a:gd name="connsiteX1" fmla="*/ 4258080 w 6537936"/>
              <a:gd name="connsiteY1" fmla="*/ 495397 h 569622"/>
              <a:gd name="connsiteX2" fmla="*/ 1475806 w 6537936"/>
              <a:gd name="connsiteY2" fmla="*/ 0 h 569622"/>
              <a:gd name="connsiteX3" fmla="*/ 0 w 6537936"/>
              <a:gd name="connsiteY3" fmla="*/ 123086 h 569622"/>
              <a:gd name="connsiteX0" fmla="*/ 6103199 w 6103198"/>
              <a:gd name="connsiteY0" fmla="*/ 445352 h 696393"/>
              <a:gd name="connsiteX1" fmla="*/ 3823344 w 6103198"/>
              <a:gd name="connsiteY1" fmla="*/ 495397 h 696393"/>
              <a:gd name="connsiteX2" fmla="*/ 1041070 w 6103198"/>
              <a:gd name="connsiteY2" fmla="*/ 0 h 696393"/>
              <a:gd name="connsiteX3" fmla="*/ 77318 w 6103198"/>
              <a:gd name="connsiteY3" fmla="*/ 696393 h 696393"/>
              <a:gd name="connsiteX0" fmla="*/ 6103199 w 6103199"/>
              <a:gd name="connsiteY0" fmla="*/ 621951 h 872992"/>
              <a:gd name="connsiteX1" fmla="*/ 3823344 w 6103199"/>
              <a:gd name="connsiteY1" fmla="*/ 671996 h 872992"/>
              <a:gd name="connsiteX2" fmla="*/ 2344044 w 6103199"/>
              <a:gd name="connsiteY2" fmla="*/ 82566 h 872992"/>
              <a:gd name="connsiteX3" fmla="*/ 1041070 w 6103199"/>
              <a:gd name="connsiteY3" fmla="*/ 176599 h 872992"/>
              <a:gd name="connsiteX4" fmla="*/ 77318 w 6103199"/>
              <a:gd name="connsiteY4" fmla="*/ 872992 h 872992"/>
              <a:gd name="connsiteX0" fmla="*/ 6103198 w 6103198"/>
              <a:gd name="connsiteY0" fmla="*/ 621951 h 872992"/>
              <a:gd name="connsiteX1" fmla="*/ 3823343 w 6103198"/>
              <a:gd name="connsiteY1" fmla="*/ 671996 h 872992"/>
              <a:gd name="connsiteX2" fmla="*/ 2344043 w 6103198"/>
              <a:gd name="connsiteY2" fmla="*/ 82566 h 872992"/>
              <a:gd name="connsiteX3" fmla="*/ 1041070 w 6103198"/>
              <a:gd name="connsiteY3" fmla="*/ 176599 h 872992"/>
              <a:gd name="connsiteX4" fmla="*/ 77317 w 6103198"/>
              <a:gd name="connsiteY4" fmla="*/ 872992 h 872992"/>
              <a:gd name="connsiteX0" fmla="*/ 6025881 w 6025881"/>
              <a:gd name="connsiteY0" fmla="*/ 572884 h 823925"/>
              <a:gd name="connsiteX1" fmla="*/ 3746026 w 6025881"/>
              <a:gd name="connsiteY1" fmla="*/ 622929 h 823925"/>
              <a:gd name="connsiteX2" fmla="*/ 2266726 w 6025881"/>
              <a:gd name="connsiteY2" fmla="*/ 33499 h 823925"/>
              <a:gd name="connsiteX3" fmla="*/ 0 w 6025881"/>
              <a:gd name="connsiteY3" fmla="*/ 823925 h 823925"/>
              <a:gd name="connsiteX0" fmla="*/ 6025881 w 6025881"/>
              <a:gd name="connsiteY0" fmla="*/ 631344 h 882385"/>
              <a:gd name="connsiteX1" fmla="*/ 3746026 w 6025881"/>
              <a:gd name="connsiteY1" fmla="*/ 681389 h 882385"/>
              <a:gd name="connsiteX2" fmla="*/ 2266726 w 6025881"/>
              <a:gd name="connsiteY2" fmla="*/ 91959 h 882385"/>
              <a:gd name="connsiteX3" fmla="*/ 1312971 w 6025881"/>
              <a:gd name="connsiteY3" fmla="*/ 131738 h 882385"/>
              <a:gd name="connsiteX4" fmla="*/ 0 w 6025881"/>
              <a:gd name="connsiteY4" fmla="*/ 882385 h 882385"/>
              <a:gd name="connsiteX0" fmla="*/ 4712909 w 4712909"/>
              <a:gd name="connsiteY0" fmla="*/ 631344 h 755614"/>
              <a:gd name="connsiteX1" fmla="*/ 2433054 w 4712909"/>
              <a:gd name="connsiteY1" fmla="*/ 681389 h 755614"/>
              <a:gd name="connsiteX2" fmla="*/ 953754 w 4712909"/>
              <a:gd name="connsiteY2" fmla="*/ 91959 h 755614"/>
              <a:gd name="connsiteX3" fmla="*/ -1 w 4712909"/>
              <a:gd name="connsiteY3" fmla="*/ 131738 h 755614"/>
              <a:gd name="connsiteX0" fmla="*/ 4712910 w 4712910"/>
              <a:gd name="connsiteY0" fmla="*/ 631344 h 783419"/>
              <a:gd name="connsiteX1" fmla="*/ 2655840 w 4712910"/>
              <a:gd name="connsiteY1" fmla="*/ 94912 h 783419"/>
              <a:gd name="connsiteX2" fmla="*/ 2433055 w 4712910"/>
              <a:gd name="connsiteY2" fmla="*/ 681389 h 783419"/>
              <a:gd name="connsiteX3" fmla="*/ 953755 w 4712910"/>
              <a:gd name="connsiteY3" fmla="*/ 91959 h 783419"/>
              <a:gd name="connsiteX4" fmla="*/ 0 w 4712910"/>
              <a:gd name="connsiteY4" fmla="*/ 131738 h 783419"/>
              <a:gd name="connsiteX0" fmla="*/ 4712910 w 4712910"/>
              <a:gd name="connsiteY0" fmla="*/ 631344 h 631344"/>
              <a:gd name="connsiteX1" fmla="*/ 2655840 w 4712910"/>
              <a:gd name="connsiteY1" fmla="*/ 94912 h 631344"/>
              <a:gd name="connsiteX2" fmla="*/ 953755 w 4712910"/>
              <a:gd name="connsiteY2" fmla="*/ 91959 h 631344"/>
              <a:gd name="connsiteX3" fmla="*/ 0 w 4712910"/>
              <a:gd name="connsiteY3" fmla="*/ 131738 h 631344"/>
              <a:gd name="connsiteX0" fmla="*/ 4712910 w 4712910"/>
              <a:gd name="connsiteY0" fmla="*/ 619700 h 619700"/>
              <a:gd name="connsiteX1" fmla="*/ 2655840 w 4712910"/>
              <a:gd name="connsiteY1" fmla="*/ 83268 h 619700"/>
              <a:gd name="connsiteX2" fmla="*/ 0 w 4712910"/>
              <a:gd name="connsiteY2" fmla="*/ 120094 h 619700"/>
              <a:gd name="connsiteX0" fmla="*/ 4583517 w 4583517"/>
              <a:gd name="connsiteY0" fmla="*/ 681814 h 681814"/>
              <a:gd name="connsiteX1" fmla="*/ 2526447 w 4583517"/>
              <a:gd name="connsiteY1" fmla="*/ 145382 h 681814"/>
              <a:gd name="connsiteX2" fmla="*/ 0 w 4583517"/>
              <a:gd name="connsiteY2" fmla="*/ 7672 h 681814"/>
              <a:gd name="connsiteX0" fmla="*/ 4517820 w 4517820"/>
              <a:gd name="connsiteY0" fmla="*/ 758464 h 758464"/>
              <a:gd name="connsiteX1" fmla="*/ 2526447 w 4517820"/>
              <a:gd name="connsiteY1" fmla="*/ 145382 h 758464"/>
              <a:gd name="connsiteX2" fmla="*/ 0 w 4517820"/>
              <a:gd name="connsiteY2" fmla="*/ 7672 h 758464"/>
              <a:gd name="connsiteX0" fmla="*/ 4368436 w 4368435"/>
              <a:gd name="connsiteY0" fmla="*/ 720668 h 720668"/>
              <a:gd name="connsiteX1" fmla="*/ 2526447 w 4368435"/>
              <a:gd name="connsiteY1" fmla="*/ 145382 h 720668"/>
              <a:gd name="connsiteX2" fmla="*/ 0 w 4368435"/>
              <a:gd name="connsiteY2" fmla="*/ 7672 h 720668"/>
            </a:gdLst>
            <a:ahLst/>
            <a:cxnLst>
              <a:cxn ang="0">
                <a:pos x="connsiteX0" y="connsiteY0"/>
              </a:cxn>
              <a:cxn ang="0">
                <a:pos x="connsiteX1" y="connsiteY1"/>
              </a:cxn>
              <a:cxn ang="0">
                <a:pos x="connsiteX2" y="connsiteY2"/>
              </a:cxn>
            </a:cxnLst>
            <a:rect l="l" t="t" r="r" b="b"/>
            <a:pathLst>
              <a:path w="4368435" h="720668">
                <a:moveTo>
                  <a:pt x="4368436" y="720668"/>
                </a:moveTo>
                <a:lnTo>
                  <a:pt x="2526447" y="145382"/>
                </a:lnTo>
                <a:cubicBezTo>
                  <a:pt x="1740962" y="62114"/>
                  <a:pt x="553300" y="0"/>
                  <a:pt x="0" y="7672"/>
                </a:cubicBezTo>
              </a:path>
            </a:pathLst>
          </a:custGeom>
          <a:noFill/>
          <a:ln w="44450" cap="flat" cmpd="sng" algn="ctr">
            <a:solidFill>
              <a:schemeClr val="tx1"/>
            </a:solidFill>
            <a:prstDash val="sysDot"/>
            <a:round/>
            <a:headEnd type="triangl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154" name="Freeform 153"/>
          <p:cNvSpPr/>
          <p:nvPr/>
        </p:nvSpPr>
        <p:spPr bwMode="auto">
          <a:xfrm rot="10988870">
            <a:off x="2468514" y="1407650"/>
            <a:ext cx="751738" cy="485692"/>
          </a:xfrm>
          <a:custGeom>
            <a:avLst/>
            <a:gdLst>
              <a:gd name="connsiteX0" fmla="*/ 6246420 w 6246420"/>
              <a:gd name="connsiteY0" fmla="*/ 0 h 47501"/>
              <a:gd name="connsiteX1" fmla="*/ 1211283 w 6246420"/>
              <a:gd name="connsiteY1" fmla="*/ 11875 h 47501"/>
              <a:gd name="connsiteX2" fmla="*/ 0 w 6246420"/>
              <a:gd name="connsiteY2" fmla="*/ 47501 h 47501"/>
              <a:gd name="connsiteX0" fmla="*/ 6412674 w 6412674"/>
              <a:gd name="connsiteY0" fmla="*/ 37606 h 57398"/>
              <a:gd name="connsiteX1" fmla="*/ 1377537 w 6412674"/>
              <a:gd name="connsiteY1" fmla="*/ 49481 h 57398"/>
              <a:gd name="connsiteX2" fmla="*/ 0 w 6412674"/>
              <a:gd name="connsiteY2" fmla="*/ 13855 h 57398"/>
              <a:gd name="connsiteX0" fmla="*/ 6412674 w 6412674"/>
              <a:gd name="connsiteY0" fmla="*/ 37606 h 300842"/>
              <a:gd name="connsiteX1" fmla="*/ 5749635 w 6412674"/>
              <a:gd name="connsiteY1" fmla="*/ 300842 h 300842"/>
              <a:gd name="connsiteX2" fmla="*/ 1377537 w 6412674"/>
              <a:gd name="connsiteY2" fmla="*/ 49481 h 300842"/>
              <a:gd name="connsiteX3" fmla="*/ 0 w 6412674"/>
              <a:gd name="connsiteY3" fmla="*/ 13855 h 300842"/>
              <a:gd name="connsiteX0" fmla="*/ 6008913 w 6008913"/>
              <a:gd name="connsiteY0" fmla="*/ 393865 h 393865"/>
              <a:gd name="connsiteX1" fmla="*/ 5749635 w 6008913"/>
              <a:gd name="connsiteY1" fmla="*/ 300842 h 393865"/>
              <a:gd name="connsiteX2" fmla="*/ 1377537 w 6008913"/>
              <a:gd name="connsiteY2" fmla="*/ 49481 h 393865"/>
              <a:gd name="connsiteX3" fmla="*/ 0 w 6008913"/>
              <a:gd name="connsiteY3" fmla="*/ 13855 h 393865"/>
              <a:gd name="connsiteX0" fmla="*/ 6008913 w 6521531"/>
              <a:gd name="connsiteY0" fmla="*/ 393865 h 393865"/>
              <a:gd name="connsiteX1" fmla="*/ 5749635 w 6521531"/>
              <a:gd name="connsiteY1" fmla="*/ 300842 h 393865"/>
              <a:gd name="connsiteX2" fmla="*/ 1377537 w 6521531"/>
              <a:gd name="connsiteY2" fmla="*/ 49481 h 393865"/>
              <a:gd name="connsiteX3" fmla="*/ 0 w 6521531"/>
              <a:gd name="connsiteY3" fmla="*/ 13855 h 393865"/>
              <a:gd name="connsiteX0" fmla="*/ 6008913 w 6008913"/>
              <a:gd name="connsiteY0" fmla="*/ 393865 h 393865"/>
              <a:gd name="connsiteX1" fmla="*/ 4277095 w 6008913"/>
              <a:gd name="connsiteY1" fmla="*/ 170213 h 393865"/>
              <a:gd name="connsiteX2" fmla="*/ 1377537 w 6008913"/>
              <a:gd name="connsiteY2" fmla="*/ 49481 h 393865"/>
              <a:gd name="connsiteX3" fmla="*/ 0 w 6008913"/>
              <a:gd name="connsiteY3" fmla="*/ 13855 h 393865"/>
              <a:gd name="connsiteX0" fmla="*/ 6008913 w 6008913"/>
              <a:gd name="connsiteY0" fmla="*/ 393865 h 393865"/>
              <a:gd name="connsiteX1" fmla="*/ 4300845 w 6008913"/>
              <a:gd name="connsiteY1" fmla="*/ 110837 h 393865"/>
              <a:gd name="connsiteX2" fmla="*/ 1377537 w 6008913"/>
              <a:gd name="connsiteY2" fmla="*/ 49481 h 393865"/>
              <a:gd name="connsiteX3" fmla="*/ 0 w 6008913"/>
              <a:gd name="connsiteY3" fmla="*/ 13855 h 393865"/>
              <a:gd name="connsiteX0" fmla="*/ 6101163 w 6101163"/>
              <a:gd name="connsiteY0" fmla="*/ 344384 h 344384"/>
              <a:gd name="connsiteX1" fmla="*/ 4393095 w 6101163"/>
              <a:gd name="connsiteY1" fmla="*/ 61356 h 344384"/>
              <a:gd name="connsiteX2" fmla="*/ 1469787 w 6101163"/>
              <a:gd name="connsiteY2" fmla="*/ 0 h 344384"/>
              <a:gd name="connsiteX3" fmla="*/ 0 w 6101163"/>
              <a:gd name="connsiteY3" fmla="*/ 206087 h 344384"/>
              <a:gd name="connsiteX0" fmla="*/ 6101163 w 6101163"/>
              <a:gd name="connsiteY0" fmla="*/ 326592 h 326592"/>
              <a:gd name="connsiteX1" fmla="*/ 4393095 w 6101163"/>
              <a:gd name="connsiteY1" fmla="*/ 43564 h 326592"/>
              <a:gd name="connsiteX2" fmla="*/ 1475806 w 6101163"/>
              <a:gd name="connsiteY2" fmla="*/ 65209 h 326592"/>
              <a:gd name="connsiteX3" fmla="*/ 0 w 6101163"/>
              <a:gd name="connsiteY3" fmla="*/ 188295 h 326592"/>
              <a:gd name="connsiteX0" fmla="*/ 6101163 w 6101163"/>
              <a:gd name="connsiteY0" fmla="*/ 261383 h 538961"/>
              <a:gd name="connsiteX1" fmla="*/ 4258080 w 6101163"/>
              <a:gd name="connsiteY1" fmla="*/ 495397 h 538961"/>
              <a:gd name="connsiteX2" fmla="*/ 1475806 w 6101163"/>
              <a:gd name="connsiteY2" fmla="*/ 0 h 538961"/>
              <a:gd name="connsiteX3" fmla="*/ 0 w 6101163"/>
              <a:gd name="connsiteY3" fmla="*/ 123086 h 538961"/>
              <a:gd name="connsiteX0" fmla="*/ 6050659 w 6050659"/>
              <a:gd name="connsiteY0" fmla="*/ 429995 h 567063"/>
              <a:gd name="connsiteX1" fmla="*/ 4258080 w 6050659"/>
              <a:gd name="connsiteY1" fmla="*/ 495397 h 567063"/>
              <a:gd name="connsiteX2" fmla="*/ 1475806 w 6050659"/>
              <a:gd name="connsiteY2" fmla="*/ 0 h 567063"/>
              <a:gd name="connsiteX3" fmla="*/ 0 w 6050659"/>
              <a:gd name="connsiteY3" fmla="*/ 123086 h 567063"/>
              <a:gd name="connsiteX0" fmla="*/ 6537935 w 6537936"/>
              <a:gd name="connsiteY0" fmla="*/ 445352 h 569622"/>
              <a:gd name="connsiteX1" fmla="*/ 4258080 w 6537936"/>
              <a:gd name="connsiteY1" fmla="*/ 495397 h 569622"/>
              <a:gd name="connsiteX2" fmla="*/ 1475806 w 6537936"/>
              <a:gd name="connsiteY2" fmla="*/ 0 h 569622"/>
              <a:gd name="connsiteX3" fmla="*/ 0 w 6537936"/>
              <a:gd name="connsiteY3" fmla="*/ 123086 h 569622"/>
              <a:gd name="connsiteX0" fmla="*/ 6103199 w 6103198"/>
              <a:gd name="connsiteY0" fmla="*/ 445352 h 696393"/>
              <a:gd name="connsiteX1" fmla="*/ 3823344 w 6103198"/>
              <a:gd name="connsiteY1" fmla="*/ 495397 h 696393"/>
              <a:gd name="connsiteX2" fmla="*/ 1041070 w 6103198"/>
              <a:gd name="connsiteY2" fmla="*/ 0 h 696393"/>
              <a:gd name="connsiteX3" fmla="*/ 77318 w 6103198"/>
              <a:gd name="connsiteY3" fmla="*/ 696393 h 696393"/>
              <a:gd name="connsiteX0" fmla="*/ 6103199 w 6103199"/>
              <a:gd name="connsiteY0" fmla="*/ 621951 h 872992"/>
              <a:gd name="connsiteX1" fmla="*/ 3823344 w 6103199"/>
              <a:gd name="connsiteY1" fmla="*/ 671996 h 872992"/>
              <a:gd name="connsiteX2" fmla="*/ 2344044 w 6103199"/>
              <a:gd name="connsiteY2" fmla="*/ 82566 h 872992"/>
              <a:gd name="connsiteX3" fmla="*/ 1041070 w 6103199"/>
              <a:gd name="connsiteY3" fmla="*/ 176599 h 872992"/>
              <a:gd name="connsiteX4" fmla="*/ 77318 w 6103199"/>
              <a:gd name="connsiteY4" fmla="*/ 872992 h 872992"/>
              <a:gd name="connsiteX0" fmla="*/ 6103198 w 6103198"/>
              <a:gd name="connsiteY0" fmla="*/ 621951 h 872992"/>
              <a:gd name="connsiteX1" fmla="*/ 3823343 w 6103198"/>
              <a:gd name="connsiteY1" fmla="*/ 671996 h 872992"/>
              <a:gd name="connsiteX2" fmla="*/ 2344043 w 6103198"/>
              <a:gd name="connsiteY2" fmla="*/ 82566 h 872992"/>
              <a:gd name="connsiteX3" fmla="*/ 1041070 w 6103198"/>
              <a:gd name="connsiteY3" fmla="*/ 176599 h 872992"/>
              <a:gd name="connsiteX4" fmla="*/ 77317 w 6103198"/>
              <a:gd name="connsiteY4" fmla="*/ 872992 h 872992"/>
              <a:gd name="connsiteX0" fmla="*/ 6025881 w 6025881"/>
              <a:gd name="connsiteY0" fmla="*/ 572884 h 823925"/>
              <a:gd name="connsiteX1" fmla="*/ 3746026 w 6025881"/>
              <a:gd name="connsiteY1" fmla="*/ 622929 h 823925"/>
              <a:gd name="connsiteX2" fmla="*/ 2266726 w 6025881"/>
              <a:gd name="connsiteY2" fmla="*/ 33499 h 823925"/>
              <a:gd name="connsiteX3" fmla="*/ 0 w 6025881"/>
              <a:gd name="connsiteY3" fmla="*/ 823925 h 823925"/>
              <a:gd name="connsiteX0" fmla="*/ 6025881 w 6025881"/>
              <a:gd name="connsiteY0" fmla="*/ 631344 h 882385"/>
              <a:gd name="connsiteX1" fmla="*/ 3746026 w 6025881"/>
              <a:gd name="connsiteY1" fmla="*/ 681389 h 882385"/>
              <a:gd name="connsiteX2" fmla="*/ 2266726 w 6025881"/>
              <a:gd name="connsiteY2" fmla="*/ 91959 h 882385"/>
              <a:gd name="connsiteX3" fmla="*/ 1312971 w 6025881"/>
              <a:gd name="connsiteY3" fmla="*/ 131738 h 882385"/>
              <a:gd name="connsiteX4" fmla="*/ 0 w 6025881"/>
              <a:gd name="connsiteY4" fmla="*/ 882385 h 882385"/>
              <a:gd name="connsiteX0" fmla="*/ 4712909 w 4712909"/>
              <a:gd name="connsiteY0" fmla="*/ 631344 h 755614"/>
              <a:gd name="connsiteX1" fmla="*/ 2433054 w 4712909"/>
              <a:gd name="connsiteY1" fmla="*/ 681389 h 755614"/>
              <a:gd name="connsiteX2" fmla="*/ 953754 w 4712909"/>
              <a:gd name="connsiteY2" fmla="*/ 91959 h 755614"/>
              <a:gd name="connsiteX3" fmla="*/ -1 w 4712909"/>
              <a:gd name="connsiteY3" fmla="*/ 131738 h 755614"/>
              <a:gd name="connsiteX0" fmla="*/ 4712910 w 4712910"/>
              <a:gd name="connsiteY0" fmla="*/ 631344 h 783419"/>
              <a:gd name="connsiteX1" fmla="*/ 2655840 w 4712910"/>
              <a:gd name="connsiteY1" fmla="*/ 94912 h 783419"/>
              <a:gd name="connsiteX2" fmla="*/ 2433055 w 4712910"/>
              <a:gd name="connsiteY2" fmla="*/ 681389 h 783419"/>
              <a:gd name="connsiteX3" fmla="*/ 953755 w 4712910"/>
              <a:gd name="connsiteY3" fmla="*/ 91959 h 783419"/>
              <a:gd name="connsiteX4" fmla="*/ 0 w 4712910"/>
              <a:gd name="connsiteY4" fmla="*/ 131738 h 783419"/>
              <a:gd name="connsiteX0" fmla="*/ 4712910 w 4712910"/>
              <a:gd name="connsiteY0" fmla="*/ 631344 h 631344"/>
              <a:gd name="connsiteX1" fmla="*/ 2655840 w 4712910"/>
              <a:gd name="connsiteY1" fmla="*/ 94912 h 631344"/>
              <a:gd name="connsiteX2" fmla="*/ 953755 w 4712910"/>
              <a:gd name="connsiteY2" fmla="*/ 91959 h 631344"/>
              <a:gd name="connsiteX3" fmla="*/ 0 w 4712910"/>
              <a:gd name="connsiteY3" fmla="*/ 131738 h 631344"/>
              <a:gd name="connsiteX0" fmla="*/ 4712910 w 4712910"/>
              <a:gd name="connsiteY0" fmla="*/ 619700 h 619700"/>
              <a:gd name="connsiteX1" fmla="*/ 2655840 w 4712910"/>
              <a:gd name="connsiteY1" fmla="*/ 83268 h 619700"/>
              <a:gd name="connsiteX2" fmla="*/ 0 w 4712910"/>
              <a:gd name="connsiteY2" fmla="*/ 120094 h 619700"/>
              <a:gd name="connsiteX0" fmla="*/ 4583517 w 4583517"/>
              <a:gd name="connsiteY0" fmla="*/ 681814 h 681814"/>
              <a:gd name="connsiteX1" fmla="*/ 2526447 w 4583517"/>
              <a:gd name="connsiteY1" fmla="*/ 145382 h 681814"/>
              <a:gd name="connsiteX2" fmla="*/ 0 w 4583517"/>
              <a:gd name="connsiteY2" fmla="*/ 7672 h 681814"/>
              <a:gd name="connsiteX0" fmla="*/ 3327410 w 3327410"/>
              <a:gd name="connsiteY0" fmla="*/ 892548 h 892548"/>
              <a:gd name="connsiteX1" fmla="*/ 2526447 w 3327410"/>
              <a:gd name="connsiteY1" fmla="*/ 145382 h 892548"/>
              <a:gd name="connsiteX2" fmla="*/ 0 w 3327410"/>
              <a:gd name="connsiteY2" fmla="*/ 7672 h 892548"/>
              <a:gd name="connsiteX0" fmla="*/ 3327410 w 4597115"/>
              <a:gd name="connsiteY0" fmla="*/ 892548 h 892548"/>
              <a:gd name="connsiteX1" fmla="*/ 2526447 w 4597115"/>
              <a:gd name="connsiteY1" fmla="*/ 145382 h 892548"/>
              <a:gd name="connsiteX2" fmla="*/ 0 w 4597115"/>
              <a:gd name="connsiteY2" fmla="*/ 7672 h 892548"/>
              <a:gd name="connsiteX0" fmla="*/ 3327410 w 4597117"/>
              <a:gd name="connsiteY0" fmla="*/ 892548 h 892548"/>
              <a:gd name="connsiteX1" fmla="*/ 2526447 w 4597117"/>
              <a:gd name="connsiteY1" fmla="*/ 145382 h 892548"/>
              <a:gd name="connsiteX2" fmla="*/ 0 w 4597117"/>
              <a:gd name="connsiteY2" fmla="*/ 7672 h 892548"/>
              <a:gd name="connsiteX0" fmla="*/ 800963 w 2070668"/>
              <a:gd name="connsiteY0" fmla="*/ 747166 h 747166"/>
              <a:gd name="connsiteX1" fmla="*/ 0 w 2070668"/>
              <a:gd name="connsiteY1" fmla="*/ 0 h 747166"/>
              <a:gd name="connsiteX0" fmla="*/ 358186 w 1627893"/>
              <a:gd name="connsiteY0" fmla="*/ 383614 h 383614"/>
              <a:gd name="connsiteX1" fmla="*/ 0 w 1627893"/>
              <a:gd name="connsiteY1" fmla="*/ 80113 h 383614"/>
              <a:gd name="connsiteX0" fmla="*/ 358186 w 1627891"/>
              <a:gd name="connsiteY0" fmla="*/ 383614 h 383614"/>
              <a:gd name="connsiteX1" fmla="*/ 0 w 1627891"/>
              <a:gd name="connsiteY1" fmla="*/ 80113 h 383614"/>
              <a:gd name="connsiteX0" fmla="*/ 358186 w 1372472"/>
              <a:gd name="connsiteY0" fmla="*/ 386056 h 386056"/>
              <a:gd name="connsiteX1" fmla="*/ 538790 w 1372472"/>
              <a:gd name="connsiteY1" fmla="*/ 251413 h 386056"/>
              <a:gd name="connsiteX2" fmla="*/ 0 w 1372472"/>
              <a:gd name="connsiteY2" fmla="*/ 82555 h 386056"/>
              <a:gd name="connsiteX0" fmla="*/ 358186 w 903159"/>
              <a:gd name="connsiteY0" fmla="*/ 530707 h 530707"/>
              <a:gd name="connsiteX1" fmla="*/ 538790 w 903159"/>
              <a:gd name="connsiteY1" fmla="*/ 396064 h 530707"/>
              <a:gd name="connsiteX2" fmla="*/ 0 w 903159"/>
              <a:gd name="connsiteY2" fmla="*/ 227206 h 530707"/>
              <a:gd name="connsiteX0" fmla="*/ 154287 w 903161"/>
              <a:gd name="connsiteY0" fmla="*/ 494664 h 494664"/>
              <a:gd name="connsiteX1" fmla="*/ 538790 w 903161"/>
              <a:gd name="connsiteY1" fmla="*/ 396064 h 494664"/>
              <a:gd name="connsiteX2" fmla="*/ 0 w 903161"/>
              <a:gd name="connsiteY2" fmla="*/ 227206 h 494664"/>
              <a:gd name="connsiteX0" fmla="*/ 154287 w 1286788"/>
              <a:gd name="connsiteY0" fmla="*/ 485692 h 485692"/>
              <a:gd name="connsiteX1" fmla="*/ 538790 w 1286788"/>
              <a:gd name="connsiteY1" fmla="*/ 387092 h 485692"/>
              <a:gd name="connsiteX2" fmla="*/ 0 w 1286788"/>
              <a:gd name="connsiteY2" fmla="*/ 218234 h 485692"/>
            </a:gdLst>
            <a:ahLst/>
            <a:cxnLst>
              <a:cxn ang="0">
                <a:pos x="connsiteX0" y="connsiteY0"/>
              </a:cxn>
              <a:cxn ang="0">
                <a:pos x="connsiteX1" y="connsiteY1"/>
              </a:cxn>
              <a:cxn ang="0">
                <a:pos x="connsiteX2" y="connsiteY2"/>
              </a:cxn>
            </a:cxnLst>
            <a:rect l="l" t="t" r="r" b="b"/>
            <a:pathLst>
              <a:path w="1286788" h="485692">
                <a:moveTo>
                  <a:pt x="154287" y="485692"/>
                </a:moveTo>
                <a:lnTo>
                  <a:pt x="538790" y="387092"/>
                </a:lnTo>
                <a:cubicBezTo>
                  <a:pt x="1286789" y="0"/>
                  <a:pt x="786189" y="173744"/>
                  <a:pt x="0" y="218234"/>
                </a:cubicBezTo>
              </a:path>
            </a:pathLst>
          </a:custGeom>
          <a:noFill/>
          <a:ln w="44450" cap="flat" cmpd="sng" algn="ctr">
            <a:solidFill>
              <a:schemeClr val="tx1"/>
            </a:solidFill>
            <a:prstDash val="sysDot"/>
            <a:round/>
            <a:headEnd type="triangl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155" name="Freeform 154"/>
          <p:cNvSpPr/>
          <p:nvPr/>
        </p:nvSpPr>
        <p:spPr bwMode="auto">
          <a:xfrm rot="10988870">
            <a:off x="6820573" y="1240737"/>
            <a:ext cx="659884" cy="425628"/>
          </a:xfrm>
          <a:custGeom>
            <a:avLst/>
            <a:gdLst>
              <a:gd name="connsiteX0" fmla="*/ 6246420 w 6246420"/>
              <a:gd name="connsiteY0" fmla="*/ 0 h 47501"/>
              <a:gd name="connsiteX1" fmla="*/ 1211283 w 6246420"/>
              <a:gd name="connsiteY1" fmla="*/ 11875 h 47501"/>
              <a:gd name="connsiteX2" fmla="*/ 0 w 6246420"/>
              <a:gd name="connsiteY2" fmla="*/ 47501 h 47501"/>
              <a:gd name="connsiteX0" fmla="*/ 6412674 w 6412674"/>
              <a:gd name="connsiteY0" fmla="*/ 37606 h 57398"/>
              <a:gd name="connsiteX1" fmla="*/ 1377537 w 6412674"/>
              <a:gd name="connsiteY1" fmla="*/ 49481 h 57398"/>
              <a:gd name="connsiteX2" fmla="*/ 0 w 6412674"/>
              <a:gd name="connsiteY2" fmla="*/ 13855 h 57398"/>
              <a:gd name="connsiteX0" fmla="*/ 6412674 w 6412674"/>
              <a:gd name="connsiteY0" fmla="*/ 37606 h 300842"/>
              <a:gd name="connsiteX1" fmla="*/ 5749635 w 6412674"/>
              <a:gd name="connsiteY1" fmla="*/ 300842 h 300842"/>
              <a:gd name="connsiteX2" fmla="*/ 1377537 w 6412674"/>
              <a:gd name="connsiteY2" fmla="*/ 49481 h 300842"/>
              <a:gd name="connsiteX3" fmla="*/ 0 w 6412674"/>
              <a:gd name="connsiteY3" fmla="*/ 13855 h 300842"/>
              <a:gd name="connsiteX0" fmla="*/ 6008913 w 6008913"/>
              <a:gd name="connsiteY0" fmla="*/ 393865 h 393865"/>
              <a:gd name="connsiteX1" fmla="*/ 5749635 w 6008913"/>
              <a:gd name="connsiteY1" fmla="*/ 300842 h 393865"/>
              <a:gd name="connsiteX2" fmla="*/ 1377537 w 6008913"/>
              <a:gd name="connsiteY2" fmla="*/ 49481 h 393865"/>
              <a:gd name="connsiteX3" fmla="*/ 0 w 6008913"/>
              <a:gd name="connsiteY3" fmla="*/ 13855 h 393865"/>
              <a:gd name="connsiteX0" fmla="*/ 6008913 w 6521531"/>
              <a:gd name="connsiteY0" fmla="*/ 393865 h 393865"/>
              <a:gd name="connsiteX1" fmla="*/ 5749635 w 6521531"/>
              <a:gd name="connsiteY1" fmla="*/ 300842 h 393865"/>
              <a:gd name="connsiteX2" fmla="*/ 1377537 w 6521531"/>
              <a:gd name="connsiteY2" fmla="*/ 49481 h 393865"/>
              <a:gd name="connsiteX3" fmla="*/ 0 w 6521531"/>
              <a:gd name="connsiteY3" fmla="*/ 13855 h 393865"/>
              <a:gd name="connsiteX0" fmla="*/ 6008913 w 6008913"/>
              <a:gd name="connsiteY0" fmla="*/ 393865 h 393865"/>
              <a:gd name="connsiteX1" fmla="*/ 4277095 w 6008913"/>
              <a:gd name="connsiteY1" fmla="*/ 170213 h 393865"/>
              <a:gd name="connsiteX2" fmla="*/ 1377537 w 6008913"/>
              <a:gd name="connsiteY2" fmla="*/ 49481 h 393865"/>
              <a:gd name="connsiteX3" fmla="*/ 0 w 6008913"/>
              <a:gd name="connsiteY3" fmla="*/ 13855 h 393865"/>
              <a:gd name="connsiteX0" fmla="*/ 6008913 w 6008913"/>
              <a:gd name="connsiteY0" fmla="*/ 393865 h 393865"/>
              <a:gd name="connsiteX1" fmla="*/ 4300845 w 6008913"/>
              <a:gd name="connsiteY1" fmla="*/ 110837 h 393865"/>
              <a:gd name="connsiteX2" fmla="*/ 1377537 w 6008913"/>
              <a:gd name="connsiteY2" fmla="*/ 49481 h 393865"/>
              <a:gd name="connsiteX3" fmla="*/ 0 w 6008913"/>
              <a:gd name="connsiteY3" fmla="*/ 13855 h 393865"/>
              <a:gd name="connsiteX0" fmla="*/ 6101163 w 6101163"/>
              <a:gd name="connsiteY0" fmla="*/ 344384 h 344384"/>
              <a:gd name="connsiteX1" fmla="*/ 4393095 w 6101163"/>
              <a:gd name="connsiteY1" fmla="*/ 61356 h 344384"/>
              <a:gd name="connsiteX2" fmla="*/ 1469787 w 6101163"/>
              <a:gd name="connsiteY2" fmla="*/ 0 h 344384"/>
              <a:gd name="connsiteX3" fmla="*/ 0 w 6101163"/>
              <a:gd name="connsiteY3" fmla="*/ 206087 h 344384"/>
              <a:gd name="connsiteX0" fmla="*/ 6101163 w 6101163"/>
              <a:gd name="connsiteY0" fmla="*/ 326592 h 326592"/>
              <a:gd name="connsiteX1" fmla="*/ 4393095 w 6101163"/>
              <a:gd name="connsiteY1" fmla="*/ 43564 h 326592"/>
              <a:gd name="connsiteX2" fmla="*/ 1475806 w 6101163"/>
              <a:gd name="connsiteY2" fmla="*/ 65209 h 326592"/>
              <a:gd name="connsiteX3" fmla="*/ 0 w 6101163"/>
              <a:gd name="connsiteY3" fmla="*/ 188295 h 326592"/>
              <a:gd name="connsiteX0" fmla="*/ 6101163 w 6101163"/>
              <a:gd name="connsiteY0" fmla="*/ 261383 h 538961"/>
              <a:gd name="connsiteX1" fmla="*/ 4258080 w 6101163"/>
              <a:gd name="connsiteY1" fmla="*/ 495397 h 538961"/>
              <a:gd name="connsiteX2" fmla="*/ 1475806 w 6101163"/>
              <a:gd name="connsiteY2" fmla="*/ 0 h 538961"/>
              <a:gd name="connsiteX3" fmla="*/ 0 w 6101163"/>
              <a:gd name="connsiteY3" fmla="*/ 123086 h 538961"/>
              <a:gd name="connsiteX0" fmla="*/ 6050659 w 6050659"/>
              <a:gd name="connsiteY0" fmla="*/ 429995 h 567063"/>
              <a:gd name="connsiteX1" fmla="*/ 4258080 w 6050659"/>
              <a:gd name="connsiteY1" fmla="*/ 495397 h 567063"/>
              <a:gd name="connsiteX2" fmla="*/ 1475806 w 6050659"/>
              <a:gd name="connsiteY2" fmla="*/ 0 h 567063"/>
              <a:gd name="connsiteX3" fmla="*/ 0 w 6050659"/>
              <a:gd name="connsiteY3" fmla="*/ 123086 h 567063"/>
              <a:gd name="connsiteX0" fmla="*/ 6537935 w 6537936"/>
              <a:gd name="connsiteY0" fmla="*/ 445352 h 569622"/>
              <a:gd name="connsiteX1" fmla="*/ 4258080 w 6537936"/>
              <a:gd name="connsiteY1" fmla="*/ 495397 h 569622"/>
              <a:gd name="connsiteX2" fmla="*/ 1475806 w 6537936"/>
              <a:gd name="connsiteY2" fmla="*/ 0 h 569622"/>
              <a:gd name="connsiteX3" fmla="*/ 0 w 6537936"/>
              <a:gd name="connsiteY3" fmla="*/ 123086 h 569622"/>
              <a:gd name="connsiteX0" fmla="*/ 6103199 w 6103198"/>
              <a:gd name="connsiteY0" fmla="*/ 445352 h 696393"/>
              <a:gd name="connsiteX1" fmla="*/ 3823344 w 6103198"/>
              <a:gd name="connsiteY1" fmla="*/ 495397 h 696393"/>
              <a:gd name="connsiteX2" fmla="*/ 1041070 w 6103198"/>
              <a:gd name="connsiteY2" fmla="*/ 0 h 696393"/>
              <a:gd name="connsiteX3" fmla="*/ 77318 w 6103198"/>
              <a:gd name="connsiteY3" fmla="*/ 696393 h 696393"/>
              <a:gd name="connsiteX0" fmla="*/ 6103199 w 6103199"/>
              <a:gd name="connsiteY0" fmla="*/ 621951 h 872992"/>
              <a:gd name="connsiteX1" fmla="*/ 3823344 w 6103199"/>
              <a:gd name="connsiteY1" fmla="*/ 671996 h 872992"/>
              <a:gd name="connsiteX2" fmla="*/ 2344044 w 6103199"/>
              <a:gd name="connsiteY2" fmla="*/ 82566 h 872992"/>
              <a:gd name="connsiteX3" fmla="*/ 1041070 w 6103199"/>
              <a:gd name="connsiteY3" fmla="*/ 176599 h 872992"/>
              <a:gd name="connsiteX4" fmla="*/ 77318 w 6103199"/>
              <a:gd name="connsiteY4" fmla="*/ 872992 h 872992"/>
              <a:gd name="connsiteX0" fmla="*/ 6103198 w 6103198"/>
              <a:gd name="connsiteY0" fmla="*/ 621951 h 872992"/>
              <a:gd name="connsiteX1" fmla="*/ 3823343 w 6103198"/>
              <a:gd name="connsiteY1" fmla="*/ 671996 h 872992"/>
              <a:gd name="connsiteX2" fmla="*/ 2344043 w 6103198"/>
              <a:gd name="connsiteY2" fmla="*/ 82566 h 872992"/>
              <a:gd name="connsiteX3" fmla="*/ 1041070 w 6103198"/>
              <a:gd name="connsiteY3" fmla="*/ 176599 h 872992"/>
              <a:gd name="connsiteX4" fmla="*/ 77317 w 6103198"/>
              <a:gd name="connsiteY4" fmla="*/ 872992 h 872992"/>
              <a:gd name="connsiteX0" fmla="*/ 6025881 w 6025881"/>
              <a:gd name="connsiteY0" fmla="*/ 572884 h 823925"/>
              <a:gd name="connsiteX1" fmla="*/ 3746026 w 6025881"/>
              <a:gd name="connsiteY1" fmla="*/ 622929 h 823925"/>
              <a:gd name="connsiteX2" fmla="*/ 2266726 w 6025881"/>
              <a:gd name="connsiteY2" fmla="*/ 33499 h 823925"/>
              <a:gd name="connsiteX3" fmla="*/ 0 w 6025881"/>
              <a:gd name="connsiteY3" fmla="*/ 823925 h 823925"/>
              <a:gd name="connsiteX0" fmla="*/ 6025881 w 6025881"/>
              <a:gd name="connsiteY0" fmla="*/ 631344 h 882385"/>
              <a:gd name="connsiteX1" fmla="*/ 3746026 w 6025881"/>
              <a:gd name="connsiteY1" fmla="*/ 681389 h 882385"/>
              <a:gd name="connsiteX2" fmla="*/ 2266726 w 6025881"/>
              <a:gd name="connsiteY2" fmla="*/ 91959 h 882385"/>
              <a:gd name="connsiteX3" fmla="*/ 1312971 w 6025881"/>
              <a:gd name="connsiteY3" fmla="*/ 131738 h 882385"/>
              <a:gd name="connsiteX4" fmla="*/ 0 w 6025881"/>
              <a:gd name="connsiteY4" fmla="*/ 882385 h 882385"/>
              <a:gd name="connsiteX0" fmla="*/ 4712909 w 4712909"/>
              <a:gd name="connsiteY0" fmla="*/ 631344 h 755614"/>
              <a:gd name="connsiteX1" fmla="*/ 2433054 w 4712909"/>
              <a:gd name="connsiteY1" fmla="*/ 681389 h 755614"/>
              <a:gd name="connsiteX2" fmla="*/ 953754 w 4712909"/>
              <a:gd name="connsiteY2" fmla="*/ 91959 h 755614"/>
              <a:gd name="connsiteX3" fmla="*/ -1 w 4712909"/>
              <a:gd name="connsiteY3" fmla="*/ 131738 h 755614"/>
              <a:gd name="connsiteX0" fmla="*/ 4712910 w 4712910"/>
              <a:gd name="connsiteY0" fmla="*/ 631344 h 783419"/>
              <a:gd name="connsiteX1" fmla="*/ 2655840 w 4712910"/>
              <a:gd name="connsiteY1" fmla="*/ 94912 h 783419"/>
              <a:gd name="connsiteX2" fmla="*/ 2433055 w 4712910"/>
              <a:gd name="connsiteY2" fmla="*/ 681389 h 783419"/>
              <a:gd name="connsiteX3" fmla="*/ 953755 w 4712910"/>
              <a:gd name="connsiteY3" fmla="*/ 91959 h 783419"/>
              <a:gd name="connsiteX4" fmla="*/ 0 w 4712910"/>
              <a:gd name="connsiteY4" fmla="*/ 131738 h 783419"/>
              <a:gd name="connsiteX0" fmla="*/ 4712910 w 4712910"/>
              <a:gd name="connsiteY0" fmla="*/ 631344 h 631344"/>
              <a:gd name="connsiteX1" fmla="*/ 2655840 w 4712910"/>
              <a:gd name="connsiteY1" fmla="*/ 94912 h 631344"/>
              <a:gd name="connsiteX2" fmla="*/ 953755 w 4712910"/>
              <a:gd name="connsiteY2" fmla="*/ 91959 h 631344"/>
              <a:gd name="connsiteX3" fmla="*/ 0 w 4712910"/>
              <a:gd name="connsiteY3" fmla="*/ 131738 h 631344"/>
              <a:gd name="connsiteX0" fmla="*/ 4712910 w 4712910"/>
              <a:gd name="connsiteY0" fmla="*/ 619700 h 619700"/>
              <a:gd name="connsiteX1" fmla="*/ 2655840 w 4712910"/>
              <a:gd name="connsiteY1" fmla="*/ 83268 h 619700"/>
              <a:gd name="connsiteX2" fmla="*/ 0 w 4712910"/>
              <a:gd name="connsiteY2" fmla="*/ 120094 h 619700"/>
              <a:gd name="connsiteX0" fmla="*/ 4583517 w 4583517"/>
              <a:gd name="connsiteY0" fmla="*/ 681814 h 681814"/>
              <a:gd name="connsiteX1" fmla="*/ 2526447 w 4583517"/>
              <a:gd name="connsiteY1" fmla="*/ 145382 h 681814"/>
              <a:gd name="connsiteX2" fmla="*/ 0 w 4583517"/>
              <a:gd name="connsiteY2" fmla="*/ 7672 h 681814"/>
              <a:gd name="connsiteX0" fmla="*/ 4517820 w 4517820"/>
              <a:gd name="connsiteY0" fmla="*/ 758464 h 758464"/>
              <a:gd name="connsiteX1" fmla="*/ 2526447 w 4517820"/>
              <a:gd name="connsiteY1" fmla="*/ 145382 h 758464"/>
              <a:gd name="connsiteX2" fmla="*/ 0 w 4517820"/>
              <a:gd name="connsiteY2" fmla="*/ 7672 h 758464"/>
              <a:gd name="connsiteX0" fmla="*/ 4368436 w 4368435"/>
              <a:gd name="connsiteY0" fmla="*/ 720668 h 720668"/>
              <a:gd name="connsiteX1" fmla="*/ 2526447 w 4368435"/>
              <a:gd name="connsiteY1" fmla="*/ 145382 h 720668"/>
              <a:gd name="connsiteX2" fmla="*/ 0 w 4368435"/>
              <a:gd name="connsiteY2" fmla="*/ 7672 h 720668"/>
              <a:gd name="connsiteX0" fmla="*/ 657183 w 2526447"/>
              <a:gd name="connsiteY0" fmla="*/ 797309 h 797309"/>
              <a:gd name="connsiteX1" fmla="*/ 2526447 w 2526447"/>
              <a:gd name="connsiteY1" fmla="*/ 145382 h 797309"/>
              <a:gd name="connsiteX2" fmla="*/ 0 w 2526447"/>
              <a:gd name="connsiteY2" fmla="*/ 7672 h 797309"/>
              <a:gd name="connsiteX0" fmla="*/ 902242 w 902242"/>
              <a:gd name="connsiteY0" fmla="*/ 797309 h 797309"/>
              <a:gd name="connsiteX1" fmla="*/ 785485 w 902242"/>
              <a:gd name="connsiteY1" fmla="*/ 347621 h 797309"/>
              <a:gd name="connsiteX2" fmla="*/ 245059 w 902242"/>
              <a:gd name="connsiteY2" fmla="*/ 7672 h 797309"/>
              <a:gd name="connsiteX0" fmla="*/ 1283240 w 1283240"/>
              <a:gd name="connsiteY0" fmla="*/ 391070 h 391070"/>
              <a:gd name="connsiteX1" fmla="*/ 785485 w 1283240"/>
              <a:gd name="connsiteY1" fmla="*/ 347621 h 391070"/>
              <a:gd name="connsiteX2" fmla="*/ 245059 w 1283240"/>
              <a:gd name="connsiteY2" fmla="*/ 7672 h 391070"/>
              <a:gd name="connsiteX0" fmla="*/ 1038181 w 1038181"/>
              <a:gd name="connsiteY0" fmla="*/ 383398 h 383398"/>
              <a:gd name="connsiteX1" fmla="*/ 540426 w 1038181"/>
              <a:gd name="connsiteY1" fmla="*/ 339949 h 383398"/>
              <a:gd name="connsiteX2" fmla="*/ 0 w 1038181"/>
              <a:gd name="connsiteY2" fmla="*/ 0 h 383398"/>
              <a:gd name="connsiteX0" fmla="*/ 1038181 w 1038181"/>
              <a:gd name="connsiteY0" fmla="*/ 383398 h 383398"/>
              <a:gd name="connsiteX1" fmla="*/ 540426 w 1038181"/>
              <a:gd name="connsiteY1" fmla="*/ 339949 h 383398"/>
              <a:gd name="connsiteX2" fmla="*/ 268370 w 1038181"/>
              <a:gd name="connsiteY2" fmla="*/ 232128 h 383398"/>
              <a:gd name="connsiteX3" fmla="*/ 0 w 1038181"/>
              <a:gd name="connsiteY3" fmla="*/ 0 h 383398"/>
              <a:gd name="connsiteX0" fmla="*/ 974228 w 974228"/>
              <a:gd name="connsiteY0" fmla="*/ 419162 h 419162"/>
              <a:gd name="connsiteX1" fmla="*/ 476473 w 974228"/>
              <a:gd name="connsiteY1" fmla="*/ 375713 h 419162"/>
              <a:gd name="connsiteX2" fmla="*/ 204417 w 974228"/>
              <a:gd name="connsiteY2" fmla="*/ 267892 h 419162"/>
              <a:gd name="connsiteX3" fmla="*/ 0 w 974228"/>
              <a:gd name="connsiteY3" fmla="*/ 0 h 419162"/>
              <a:gd name="connsiteX0" fmla="*/ 1038213 w 1038213"/>
              <a:gd name="connsiteY0" fmla="*/ 419162 h 419162"/>
              <a:gd name="connsiteX1" fmla="*/ 540458 w 1038213"/>
              <a:gd name="connsiteY1" fmla="*/ 375713 h 419162"/>
              <a:gd name="connsiteX2" fmla="*/ 268402 w 1038213"/>
              <a:gd name="connsiteY2" fmla="*/ 267892 h 419162"/>
              <a:gd name="connsiteX3" fmla="*/ 63985 w 1038213"/>
              <a:gd name="connsiteY3" fmla="*/ 0 h 419162"/>
              <a:gd name="connsiteX0" fmla="*/ 1038213 w 1062968"/>
              <a:gd name="connsiteY0" fmla="*/ 419162 h 433386"/>
              <a:gd name="connsiteX1" fmla="*/ 1062968 w 1062968"/>
              <a:gd name="connsiteY1" fmla="*/ 433386 h 433386"/>
              <a:gd name="connsiteX2" fmla="*/ 540458 w 1062968"/>
              <a:gd name="connsiteY2" fmla="*/ 375713 h 433386"/>
              <a:gd name="connsiteX3" fmla="*/ 268402 w 1062968"/>
              <a:gd name="connsiteY3" fmla="*/ 267892 h 433386"/>
              <a:gd name="connsiteX4" fmla="*/ 63985 w 1062968"/>
              <a:gd name="connsiteY4" fmla="*/ 0 h 433386"/>
              <a:gd name="connsiteX0" fmla="*/ 1038213 w 1129557"/>
              <a:gd name="connsiteY0" fmla="*/ 419162 h 425628"/>
              <a:gd name="connsiteX1" fmla="*/ 1129557 w 1129557"/>
              <a:gd name="connsiteY1" fmla="*/ 425628 h 425628"/>
              <a:gd name="connsiteX2" fmla="*/ 540458 w 1129557"/>
              <a:gd name="connsiteY2" fmla="*/ 375713 h 425628"/>
              <a:gd name="connsiteX3" fmla="*/ 268402 w 1129557"/>
              <a:gd name="connsiteY3" fmla="*/ 267892 h 425628"/>
              <a:gd name="connsiteX4" fmla="*/ 63985 w 1129557"/>
              <a:gd name="connsiteY4" fmla="*/ 0 h 425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9557" h="425628">
                <a:moveTo>
                  <a:pt x="1038213" y="419162"/>
                </a:moveTo>
                <a:lnTo>
                  <a:pt x="1129557" y="425628"/>
                </a:lnTo>
                <a:lnTo>
                  <a:pt x="540458" y="375713"/>
                </a:lnTo>
                <a:lnTo>
                  <a:pt x="268402" y="267892"/>
                </a:lnTo>
                <a:cubicBezTo>
                  <a:pt x="200263" y="178595"/>
                  <a:pt x="0" y="116016"/>
                  <a:pt x="63985" y="0"/>
                </a:cubicBezTo>
              </a:path>
            </a:pathLst>
          </a:custGeom>
          <a:noFill/>
          <a:ln w="44450" cap="flat" cmpd="sng" algn="ctr">
            <a:solidFill>
              <a:schemeClr val="tx1"/>
            </a:solidFill>
            <a:prstDash val="sysDot"/>
            <a:round/>
            <a:headEnd type="triangl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156" name="Freeform 155"/>
          <p:cNvSpPr/>
          <p:nvPr/>
        </p:nvSpPr>
        <p:spPr bwMode="auto">
          <a:xfrm rot="10988870">
            <a:off x="7098424" y="799751"/>
            <a:ext cx="579780" cy="851278"/>
          </a:xfrm>
          <a:custGeom>
            <a:avLst/>
            <a:gdLst>
              <a:gd name="connsiteX0" fmla="*/ 6246420 w 6246420"/>
              <a:gd name="connsiteY0" fmla="*/ 0 h 47501"/>
              <a:gd name="connsiteX1" fmla="*/ 1211283 w 6246420"/>
              <a:gd name="connsiteY1" fmla="*/ 11875 h 47501"/>
              <a:gd name="connsiteX2" fmla="*/ 0 w 6246420"/>
              <a:gd name="connsiteY2" fmla="*/ 47501 h 47501"/>
              <a:gd name="connsiteX0" fmla="*/ 6412674 w 6412674"/>
              <a:gd name="connsiteY0" fmla="*/ 37606 h 57398"/>
              <a:gd name="connsiteX1" fmla="*/ 1377537 w 6412674"/>
              <a:gd name="connsiteY1" fmla="*/ 49481 h 57398"/>
              <a:gd name="connsiteX2" fmla="*/ 0 w 6412674"/>
              <a:gd name="connsiteY2" fmla="*/ 13855 h 57398"/>
              <a:gd name="connsiteX0" fmla="*/ 6412674 w 6412674"/>
              <a:gd name="connsiteY0" fmla="*/ 37606 h 300842"/>
              <a:gd name="connsiteX1" fmla="*/ 5749635 w 6412674"/>
              <a:gd name="connsiteY1" fmla="*/ 300842 h 300842"/>
              <a:gd name="connsiteX2" fmla="*/ 1377537 w 6412674"/>
              <a:gd name="connsiteY2" fmla="*/ 49481 h 300842"/>
              <a:gd name="connsiteX3" fmla="*/ 0 w 6412674"/>
              <a:gd name="connsiteY3" fmla="*/ 13855 h 300842"/>
              <a:gd name="connsiteX0" fmla="*/ 6008913 w 6008913"/>
              <a:gd name="connsiteY0" fmla="*/ 393865 h 393865"/>
              <a:gd name="connsiteX1" fmla="*/ 5749635 w 6008913"/>
              <a:gd name="connsiteY1" fmla="*/ 300842 h 393865"/>
              <a:gd name="connsiteX2" fmla="*/ 1377537 w 6008913"/>
              <a:gd name="connsiteY2" fmla="*/ 49481 h 393865"/>
              <a:gd name="connsiteX3" fmla="*/ 0 w 6008913"/>
              <a:gd name="connsiteY3" fmla="*/ 13855 h 393865"/>
              <a:gd name="connsiteX0" fmla="*/ 6008913 w 6521531"/>
              <a:gd name="connsiteY0" fmla="*/ 393865 h 393865"/>
              <a:gd name="connsiteX1" fmla="*/ 5749635 w 6521531"/>
              <a:gd name="connsiteY1" fmla="*/ 300842 h 393865"/>
              <a:gd name="connsiteX2" fmla="*/ 1377537 w 6521531"/>
              <a:gd name="connsiteY2" fmla="*/ 49481 h 393865"/>
              <a:gd name="connsiteX3" fmla="*/ 0 w 6521531"/>
              <a:gd name="connsiteY3" fmla="*/ 13855 h 393865"/>
              <a:gd name="connsiteX0" fmla="*/ 6008913 w 6008913"/>
              <a:gd name="connsiteY0" fmla="*/ 393865 h 393865"/>
              <a:gd name="connsiteX1" fmla="*/ 4277095 w 6008913"/>
              <a:gd name="connsiteY1" fmla="*/ 170213 h 393865"/>
              <a:gd name="connsiteX2" fmla="*/ 1377537 w 6008913"/>
              <a:gd name="connsiteY2" fmla="*/ 49481 h 393865"/>
              <a:gd name="connsiteX3" fmla="*/ 0 w 6008913"/>
              <a:gd name="connsiteY3" fmla="*/ 13855 h 393865"/>
              <a:gd name="connsiteX0" fmla="*/ 6008913 w 6008913"/>
              <a:gd name="connsiteY0" fmla="*/ 393865 h 393865"/>
              <a:gd name="connsiteX1" fmla="*/ 4300845 w 6008913"/>
              <a:gd name="connsiteY1" fmla="*/ 110837 h 393865"/>
              <a:gd name="connsiteX2" fmla="*/ 1377537 w 6008913"/>
              <a:gd name="connsiteY2" fmla="*/ 49481 h 393865"/>
              <a:gd name="connsiteX3" fmla="*/ 0 w 6008913"/>
              <a:gd name="connsiteY3" fmla="*/ 13855 h 393865"/>
              <a:gd name="connsiteX0" fmla="*/ 6101163 w 6101163"/>
              <a:gd name="connsiteY0" fmla="*/ 344384 h 344384"/>
              <a:gd name="connsiteX1" fmla="*/ 4393095 w 6101163"/>
              <a:gd name="connsiteY1" fmla="*/ 61356 h 344384"/>
              <a:gd name="connsiteX2" fmla="*/ 1469787 w 6101163"/>
              <a:gd name="connsiteY2" fmla="*/ 0 h 344384"/>
              <a:gd name="connsiteX3" fmla="*/ 0 w 6101163"/>
              <a:gd name="connsiteY3" fmla="*/ 206087 h 344384"/>
              <a:gd name="connsiteX0" fmla="*/ 6101163 w 6101163"/>
              <a:gd name="connsiteY0" fmla="*/ 326592 h 326592"/>
              <a:gd name="connsiteX1" fmla="*/ 4393095 w 6101163"/>
              <a:gd name="connsiteY1" fmla="*/ 43564 h 326592"/>
              <a:gd name="connsiteX2" fmla="*/ 1475806 w 6101163"/>
              <a:gd name="connsiteY2" fmla="*/ 65209 h 326592"/>
              <a:gd name="connsiteX3" fmla="*/ 0 w 6101163"/>
              <a:gd name="connsiteY3" fmla="*/ 188295 h 326592"/>
              <a:gd name="connsiteX0" fmla="*/ 6101163 w 6101163"/>
              <a:gd name="connsiteY0" fmla="*/ 261383 h 538961"/>
              <a:gd name="connsiteX1" fmla="*/ 4258080 w 6101163"/>
              <a:gd name="connsiteY1" fmla="*/ 495397 h 538961"/>
              <a:gd name="connsiteX2" fmla="*/ 1475806 w 6101163"/>
              <a:gd name="connsiteY2" fmla="*/ 0 h 538961"/>
              <a:gd name="connsiteX3" fmla="*/ 0 w 6101163"/>
              <a:gd name="connsiteY3" fmla="*/ 123086 h 538961"/>
              <a:gd name="connsiteX0" fmla="*/ 6050659 w 6050659"/>
              <a:gd name="connsiteY0" fmla="*/ 429995 h 567063"/>
              <a:gd name="connsiteX1" fmla="*/ 4258080 w 6050659"/>
              <a:gd name="connsiteY1" fmla="*/ 495397 h 567063"/>
              <a:gd name="connsiteX2" fmla="*/ 1475806 w 6050659"/>
              <a:gd name="connsiteY2" fmla="*/ 0 h 567063"/>
              <a:gd name="connsiteX3" fmla="*/ 0 w 6050659"/>
              <a:gd name="connsiteY3" fmla="*/ 123086 h 567063"/>
              <a:gd name="connsiteX0" fmla="*/ 6537935 w 6537936"/>
              <a:gd name="connsiteY0" fmla="*/ 445352 h 569622"/>
              <a:gd name="connsiteX1" fmla="*/ 4258080 w 6537936"/>
              <a:gd name="connsiteY1" fmla="*/ 495397 h 569622"/>
              <a:gd name="connsiteX2" fmla="*/ 1475806 w 6537936"/>
              <a:gd name="connsiteY2" fmla="*/ 0 h 569622"/>
              <a:gd name="connsiteX3" fmla="*/ 0 w 6537936"/>
              <a:gd name="connsiteY3" fmla="*/ 123086 h 569622"/>
              <a:gd name="connsiteX0" fmla="*/ 6103199 w 6103198"/>
              <a:gd name="connsiteY0" fmla="*/ 445352 h 696393"/>
              <a:gd name="connsiteX1" fmla="*/ 3823344 w 6103198"/>
              <a:gd name="connsiteY1" fmla="*/ 495397 h 696393"/>
              <a:gd name="connsiteX2" fmla="*/ 1041070 w 6103198"/>
              <a:gd name="connsiteY2" fmla="*/ 0 h 696393"/>
              <a:gd name="connsiteX3" fmla="*/ 77318 w 6103198"/>
              <a:gd name="connsiteY3" fmla="*/ 696393 h 696393"/>
              <a:gd name="connsiteX0" fmla="*/ 6103199 w 6103199"/>
              <a:gd name="connsiteY0" fmla="*/ 621951 h 872992"/>
              <a:gd name="connsiteX1" fmla="*/ 3823344 w 6103199"/>
              <a:gd name="connsiteY1" fmla="*/ 671996 h 872992"/>
              <a:gd name="connsiteX2" fmla="*/ 2344044 w 6103199"/>
              <a:gd name="connsiteY2" fmla="*/ 82566 h 872992"/>
              <a:gd name="connsiteX3" fmla="*/ 1041070 w 6103199"/>
              <a:gd name="connsiteY3" fmla="*/ 176599 h 872992"/>
              <a:gd name="connsiteX4" fmla="*/ 77318 w 6103199"/>
              <a:gd name="connsiteY4" fmla="*/ 872992 h 872992"/>
              <a:gd name="connsiteX0" fmla="*/ 6103198 w 6103198"/>
              <a:gd name="connsiteY0" fmla="*/ 621951 h 872992"/>
              <a:gd name="connsiteX1" fmla="*/ 3823343 w 6103198"/>
              <a:gd name="connsiteY1" fmla="*/ 671996 h 872992"/>
              <a:gd name="connsiteX2" fmla="*/ 2344043 w 6103198"/>
              <a:gd name="connsiteY2" fmla="*/ 82566 h 872992"/>
              <a:gd name="connsiteX3" fmla="*/ 1041070 w 6103198"/>
              <a:gd name="connsiteY3" fmla="*/ 176599 h 872992"/>
              <a:gd name="connsiteX4" fmla="*/ 77317 w 6103198"/>
              <a:gd name="connsiteY4" fmla="*/ 872992 h 872992"/>
              <a:gd name="connsiteX0" fmla="*/ 6025881 w 6025881"/>
              <a:gd name="connsiteY0" fmla="*/ 572884 h 823925"/>
              <a:gd name="connsiteX1" fmla="*/ 3746026 w 6025881"/>
              <a:gd name="connsiteY1" fmla="*/ 622929 h 823925"/>
              <a:gd name="connsiteX2" fmla="*/ 2266726 w 6025881"/>
              <a:gd name="connsiteY2" fmla="*/ 33499 h 823925"/>
              <a:gd name="connsiteX3" fmla="*/ 0 w 6025881"/>
              <a:gd name="connsiteY3" fmla="*/ 823925 h 823925"/>
              <a:gd name="connsiteX0" fmla="*/ 6025881 w 6025881"/>
              <a:gd name="connsiteY0" fmla="*/ 631344 h 882385"/>
              <a:gd name="connsiteX1" fmla="*/ 3746026 w 6025881"/>
              <a:gd name="connsiteY1" fmla="*/ 681389 h 882385"/>
              <a:gd name="connsiteX2" fmla="*/ 2266726 w 6025881"/>
              <a:gd name="connsiteY2" fmla="*/ 91959 h 882385"/>
              <a:gd name="connsiteX3" fmla="*/ 1312971 w 6025881"/>
              <a:gd name="connsiteY3" fmla="*/ 131738 h 882385"/>
              <a:gd name="connsiteX4" fmla="*/ 0 w 6025881"/>
              <a:gd name="connsiteY4" fmla="*/ 882385 h 882385"/>
              <a:gd name="connsiteX0" fmla="*/ 4712909 w 4712909"/>
              <a:gd name="connsiteY0" fmla="*/ 631344 h 755614"/>
              <a:gd name="connsiteX1" fmla="*/ 2433054 w 4712909"/>
              <a:gd name="connsiteY1" fmla="*/ 681389 h 755614"/>
              <a:gd name="connsiteX2" fmla="*/ 953754 w 4712909"/>
              <a:gd name="connsiteY2" fmla="*/ 91959 h 755614"/>
              <a:gd name="connsiteX3" fmla="*/ -1 w 4712909"/>
              <a:gd name="connsiteY3" fmla="*/ 131738 h 755614"/>
              <a:gd name="connsiteX0" fmla="*/ 4712910 w 4712910"/>
              <a:gd name="connsiteY0" fmla="*/ 631344 h 783419"/>
              <a:gd name="connsiteX1" fmla="*/ 2655840 w 4712910"/>
              <a:gd name="connsiteY1" fmla="*/ 94912 h 783419"/>
              <a:gd name="connsiteX2" fmla="*/ 2433055 w 4712910"/>
              <a:gd name="connsiteY2" fmla="*/ 681389 h 783419"/>
              <a:gd name="connsiteX3" fmla="*/ 953755 w 4712910"/>
              <a:gd name="connsiteY3" fmla="*/ 91959 h 783419"/>
              <a:gd name="connsiteX4" fmla="*/ 0 w 4712910"/>
              <a:gd name="connsiteY4" fmla="*/ 131738 h 783419"/>
              <a:gd name="connsiteX0" fmla="*/ 4712910 w 4712910"/>
              <a:gd name="connsiteY0" fmla="*/ 631344 h 631344"/>
              <a:gd name="connsiteX1" fmla="*/ 2655840 w 4712910"/>
              <a:gd name="connsiteY1" fmla="*/ 94912 h 631344"/>
              <a:gd name="connsiteX2" fmla="*/ 953755 w 4712910"/>
              <a:gd name="connsiteY2" fmla="*/ 91959 h 631344"/>
              <a:gd name="connsiteX3" fmla="*/ 0 w 4712910"/>
              <a:gd name="connsiteY3" fmla="*/ 131738 h 631344"/>
              <a:gd name="connsiteX0" fmla="*/ 4712910 w 4712910"/>
              <a:gd name="connsiteY0" fmla="*/ 619700 h 619700"/>
              <a:gd name="connsiteX1" fmla="*/ 2655840 w 4712910"/>
              <a:gd name="connsiteY1" fmla="*/ 83268 h 619700"/>
              <a:gd name="connsiteX2" fmla="*/ 0 w 4712910"/>
              <a:gd name="connsiteY2" fmla="*/ 120094 h 619700"/>
              <a:gd name="connsiteX0" fmla="*/ 4583517 w 4583517"/>
              <a:gd name="connsiteY0" fmla="*/ 681814 h 681814"/>
              <a:gd name="connsiteX1" fmla="*/ 2526447 w 4583517"/>
              <a:gd name="connsiteY1" fmla="*/ 145382 h 681814"/>
              <a:gd name="connsiteX2" fmla="*/ 0 w 4583517"/>
              <a:gd name="connsiteY2" fmla="*/ 7672 h 681814"/>
              <a:gd name="connsiteX0" fmla="*/ 4517820 w 4517820"/>
              <a:gd name="connsiteY0" fmla="*/ 758464 h 758464"/>
              <a:gd name="connsiteX1" fmla="*/ 2526447 w 4517820"/>
              <a:gd name="connsiteY1" fmla="*/ 145382 h 758464"/>
              <a:gd name="connsiteX2" fmla="*/ 0 w 4517820"/>
              <a:gd name="connsiteY2" fmla="*/ 7672 h 758464"/>
              <a:gd name="connsiteX0" fmla="*/ 4368436 w 4368435"/>
              <a:gd name="connsiteY0" fmla="*/ 720668 h 720668"/>
              <a:gd name="connsiteX1" fmla="*/ 2526447 w 4368435"/>
              <a:gd name="connsiteY1" fmla="*/ 145382 h 720668"/>
              <a:gd name="connsiteX2" fmla="*/ 0 w 4368435"/>
              <a:gd name="connsiteY2" fmla="*/ 7672 h 720668"/>
              <a:gd name="connsiteX0" fmla="*/ 657183 w 2526447"/>
              <a:gd name="connsiteY0" fmla="*/ 797309 h 797309"/>
              <a:gd name="connsiteX1" fmla="*/ 2526447 w 2526447"/>
              <a:gd name="connsiteY1" fmla="*/ 145382 h 797309"/>
              <a:gd name="connsiteX2" fmla="*/ 0 w 2526447"/>
              <a:gd name="connsiteY2" fmla="*/ 7672 h 797309"/>
              <a:gd name="connsiteX0" fmla="*/ 902242 w 902242"/>
              <a:gd name="connsiteY0" fmla="*/ 797309 h 797309"/>
              <a:gd name="connsiteX1" fmla="*/ 785485 w 902242"/>
              <a:gd name="connsiteY1" fmla="*/ 347621 h 797309"/>
              <a:gd name="connsiteX2" fmla="*/ 245059 w 902242"/>
              <a:gd name="connsiteY2" fmla="*/ 7672 h 797309"/>
              <a:gd name="connsiteX0" fmla="*/ 1283240 w 1283240"/>
              <a:gd name="connsiteY0" fmla="*/ 391070 h 391070"/>
              <a:gd name="connsiteX1" fmla="*/ 785485 w 1283240"/>
              <a:gd name="connsiteY1" fmla="*/ 347621 h 391070"/>
              <a:gd name="connsiteX2" fmla="*/ 245059 w 1283240"/>
              <a:gd name="connsiteY2" fmla="*/ 7672 h 391070"/>
              <a:gd name="connsiteX0" fmla="*/ 1038181 w 1038181"/>
              <a:gd name="connsiteY0" fmla="*/ 383398 h 383398"/>
              <a:gd name="connsiteX1" fmla="*/ 540426 w 1038181"/>
              <a:gd name="connsiteY1" fmla="*/ 339949 h 383398"/>
              <a:gd name="connsiteX2" fmla="*/ 0 w 1038181"/>
              <a:gd name="connsiteY2" fmla="*/ 0 h 383398"/>
              <a:gd name="connsiteX0" fmla="*/ 1038181 w 1038181"/>
              <a:gd name="connsiteY0" fmla="*/ 383398 h 383398"/>
              <a:gd name="connsiteX1" fmla="*/ 540426 w 1038181"/>
              <a:gd name="connsiteY1" fmla="*/ 339949 h 383398"/>
              <a:gd name="connsiteX2" fmla="*/ 268370 w 1038181"/>
              <a:gd name="connsiteY2" fmla="*/ 232128 h 383398"/>
              <a:gd name="connsiteX3" fmla="*/ 0 w 1038181"/>
              <a:gd name="connsiteY3" fmla="*/ 0 h 383398"/>
              <a:gd name="connsiteX0" fmla="*/ 974228 w 974228"/>
              <a:gd name="connsiteY0" fmla="*/ 419162 h 419162"/>
              <a:gd name="connsiteX1" fmla="*/ 476473 w 974228"/>
              <a:gd name="connsiteY1" fmla="*/ 375713 h 419162"/>
              <a:gd name="connsiteX2" fmla="*/ 204417 w 974228"/>
              <a:gd name="connsiteY2" fmla="*/ 267892 h 419162"/>
              <a:gd name="connsiteX3" fmla="*/ 0 w 974228"/>
              <a:gd name="connsiteY3" fmla="*/ 0 h 419162"/>
              <a:gd name="connsiteX0" fmla="*/ 1038213 w 1038213"/>
              <a:gd name="connsiteY0" fmla="*/ 419162 h 419162"/>
              <a:gd name="connsiteX1" fmla="*/ 540458 w 1038213"/>
              <a:gd name="connsiteY1" fmla="*/ 375713 h 419162"/>
              <a:gd name="connsiteX2" fmla="*/ 268402 w 1038213"/>
              <a:gd name="connsiteY2" fmla="*/ 267892 h 419162"/>
              <a:gd name="connsiteX3" fmla="*/ 63985 w 1038213"/>
              <a:gd name="connsiteY3" fmla="*/ 0 h 419162"/>
              <a:gd name="connsiteX0" fmla="*/ 837950 w 837950"/>
              <a:gd name="connsiteY0" fmla="*/ 816129 h 816129"/>
              <a:gd name="connsiteX1" fmla="*/ 340195 w 837950"/>
              <a:gd name="connsiteY1" fmla="*/ 772680 h 816129"/>
              <a:gd name="connsiteX2" fmla="*/ 68139 w 837950"/>
              <a:gd name="connsiteY2" fmla="*/ 664859 h 816129"/>
              <a:gd name="connsiteX3" fmla="*/ 153335 w 837950"/>
              <a:gd name="connsiteY3" fmla="*/ 0 h 816129"/>
              <a:gd name="connsiteX0" fmla="*/ 1037217 w 1037217"/>
              <a:gd name="connsiteY0" fmla="*/ 816129 h 816129"/>
              <a:gd name="connsiteX1" fmla="*/ 539462 w 1037217"/>
              <a:gd name="connsiteY1" fmla="*/ 772680 h 816129"/>
              <a:gd name="connsiteX2" fmla="*/ 267406 w 1037217"/>
              <a:gd name="connsiteY2" fmla="*/ 664859 h 816129"/>
              <a:gd name="connsiteX3" fmla="*/ 14199 w 1037217"/>
              <a:gd name="connsiteY3" fmla="*/ 409869 h 816129"/>
              <a:gd name="connsiteX4" fmla="*/ 352602 w 1037217"/>
              <a:gd name="connsiteY4" fmla="*/ 0 h 816129"/>
              <a:gd name="connsiteX0" fmla="*/ 992439 w 992439"/>
              <a:gd name="connsiteY0" fmla="*/ 851278 h 851278"/>
              <a:gd name="connsiteX1" fmla="*/ 539462 w 992439"/>
              <a:gd name="connsiteY1" fmla="*/ 772680 h 851278"/>
              <a:gd name="connsiteX2" fmla="*/ 267406 w 992439"/>
              <a:gd name="connsiteY2" fmla="*/ 664859 h 851278"/>
              <a:gd name="connsiteX3" fmla="*/ 14199 w 992439"/>
              <a:gd name="connsiteY3" fmla="*/ 409869 h 851278"/>
              <a:gd name="connsiteX4" fmla="*/ 352602 w 992439"/>
              <a:gd name="connsiteY4" fmla="*/ 0 h 8512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2439" h="851278">
                <a:moveTo>
                  <a:pt x="992439" y="851278"/>
                </a:moveTo>
                <a:lnTo>
                  <a:pt x="539462" y="772680"/>
                </a:lnTo>
                <a:lnTo>
                  <a:pt x="267406" y="664859"/>
                </a:lnTo>
                <a:cubicBezTo>
                  <a:pt x="216441" y="601343"/>
                  <a:pt x="0" y="520679"/>
                  <a:pt x="14199" y="409869"/>
                </a:cubicBezTo>
                <a:cubicBezTo>
                  <a:pt x="28398" y="299059"/>
                  <a:pt x="332780" y="65264"/>
                  <a:pt x="352602" y="0"/>
                </a:cubicBezTo>
              </a:path>
            </a:pathLst>
          </a:custGeom>
          <a:noFill/>
          <a:ln w="44450" cap="flat" cmpd="sng" algn="ctr">
            <a:solidFill>
              <a:schemeClr val="tx1"/>
            </a:solidFill>
            <a:prstDash val="sysDot"/>
            <a:round/>
            <a:headEnd type="triangl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157" name="Freeform 156"/>
          <p:cNvSpPr/>
          <p:nvPr/>
        </p:nvSpPr>
        <p:spPr bwMode="auto">
          <a:xfrm rot="3731619">
            <a:off x="7246341" y="4591999"/>
            <a:ext cx="921438" cy="528086"/>
          </a:xfrm>
          <a:custGeom>
            <a:avLst/>
            <a:gdLst>
              <a:gd name="connsiteX0" fmla="*/ 6246420 w 6246420"/>
              <a:gd name="connsiteY0" fmla="*/ 0 h 47501"/>
              <a:gd name="connsiteX1" fmla="*/ 1211283 w 6246420"/>
              <a:gd name="connsiteY1" fmla="*/ 11875 h 47501"/>
              <a:gd name="connsiteX2" fmla="*/ 0 w 6246420"/>
              <a:gd name="connsiteY2" fmla="*/ 47501 h 47501"/>
              <a:gd name="connsiteX0" fmla="*/ 6412674 w 6412674"/>
              <a:gd name="connsiteY0" fmla="*/ 37606 h 57398"/>
              <a:gd name="connsiteX1" fmla="*/ 1377537 w 6412674"/>
              <a:gd name="connsiteY1" fmla="*/ 49481 h 57398"/>
              <a:gd name="connsiteX2" fmla="*/ 0 w 6412674"/>
              <a:gd name="connsiteY2" fmla="*/ 13855 h 57398"/>
              <a:gd name="connsiteX0" fmla="*/ 6412674 w 6412674"/>
              <a:gd name="connsiteY0" fmla="*/ 37606 h 300842"/>
              <a:gd name="connsiteX1" fmla="*/ 5749635 w 6412674"/>
              <a:gd name="connsiteY1" fmla="*/ 300842 h 300842"/>
              <a:gd name="connsiteX2" fmla="*/ 1377537 w 6412674"/>
              <a:gd name="connsiteY2" fmla="*/ 49481 h 300842"/>
              <a:gd name="connsiteX3" fmla="*/ 0 w 6412674"/>
              <a:gd name="connsiteY3" fmla="*/ 13855 h 300842"/>
              <a:gd name="connsiteX0" fmla="*/ 6008913 w 6008913"/>
              <a:gd name="connsiteY0" fmla="*/ 393865 h 393865"/>
              <a:gd name="connsiteX1" fmla="*/ 5749635 w 6008913"/>
              <a:gd name="connsiteY1" fmla="*/ 300842 h 393865"/>
              <a:gd name="connsiteX2" fmla="*/ 1377537 w 6008913"/>
              <a:gd name="connsiteY2" fmla="*/ 49481 h 393865"/>
              <a:gd name="connsiteX3" fmla="*/ 0 w 6008913"/>
              <a:gd name="connsiteY3" fmla="*/ 13855 h 393865"/>
              <a:gd name="connsiteX0" fmla="*/ 6008913 w 6521531"/>
              <a:gd name="connsiteY0" fmla="*/ 393865 h 393865"/>
              <a:gd name="connsiteX1" fmla="*/ 5749635 w 6521531"/>
              <a:gd name="connsiteY1" fmla="*/ 300842 h 393865"/>
              <a:gd name="connsiteX2" fmla="*/ 1377537 w 6521531"/>
              <a:gd name="connsiteY2" fmla="*/ 49481 h 393865"/>
              <a:gd name="connsiteX3" fmla="*/ 0 w 6521531"/>
              <a:gd name="connsiteY3" fmla="*/ 13855 h 393865"/>
              <a:gd name="connsiteX0" fmla="*/ 6008913 w 6008913"/>
              <a:gd name="connsiteY0" fmla="*/ 393865 h 393865"/>
              <a:gd name="connsiteX1" fmla="*/ 4277095 w 6008913"/>
              <a:gd name="connsiteY1" fmla="*/ 170213 h 393865"/>
              <a:gd name="connsiteX2" fmla="*/ 1377537 w 6008913"/>
              <a:gd name="connsiteY2" fmla="*/ 49481 h 393865"/>
              <a:gd name="connsiteX3" fmla="*/ 0 w 6008913"/>
              <a:gd name="connsiteY3" fmla="*/ 13855 h 393865"/>
              <a:gd name="connsiteX0" fmla="*/ 6008913 w 6008913"/>
              <a:gd name="connsiteY0" fmla="*/ 393865 h 393865"/>
              <a:gd name="connsiteX1" fmla="*/ 4300845 w 6008913"/>
              <a:gd name="connsiteY1" fmla="*/ 110837 h 393865"/>
              <a:gd name="connsiteX2" fmla="*/ 1377537 w 6008913"/>
              <a:gd name="connsiteY2" fmla="*/ 49481 h 393865"/>
              <a:gd name="connsiteX3" fmla="*/ 0 w 6008913"/>
              <a:gd name="connsiteY3" fmla="*/ 13855 h 393865"/>
              <a:gd name="connsiteX0" fmla="*/ 6101163 w 6101163"/>
              <a:gd name="connsiteY0" fmla="*/ 344384 h 344384"/>
              <a:gd name="connsiteX1" fmla="*/ 4393095 w 6101163"/>
              <a:gd name="connsiteY1" fmla="*/ 61356 h 344384"/>
              <a:gd name="connsiteX2" fmla="*/ 1469787 w 6101163"/>
              <a:gd name="connsiteY2" fmla="*/ 0 h 344384"/>
              <a:gd name="connsiteX3" fmla="*/ 0 w 6101163"/>
              <a:gd name="connsiteY3" fmla="*/ 206087 h 344384"/>
              <a:gd name="connsiteX0" fmla="*/ 6101163 w 6101163"/>
              <a:gd name="connsiteY0" fmla="*/ 326592 h 326592"/>
              <a:gd name="connsiteX1" fmla="*/ 4393095 w 6101163"/>
              <a:gd name="connsiteY1" fmla="*/ 43564 h 326592"/>
              <a:gd name="connsiteX2" fmla="*/ 1475806 w 6101163"/>
              <a:gd name="connsiteY2" fmla="*/ 65209 h 326592"/>
              <a:gd name="connsiteX3" fmla="*/ 0 w 6101163"/>
              <a:gd name="connsiteY3" fmla="*/ 188295 h 326592"/>
              <a:gd name="connsiteX0" fmla="*/ 6101163 w 6101163"/>
              <a:gd name="connsiteY0" fmla="*/ 261383 h 538961"/>
              <a:gd name="connsiteX1" fmla="*/ 4258080 w 6101163"/>
              <a:gd name="connsiteY1" fmla="*/ 495397 h 538961"/>
              <a:gd name="connsiteX2" fmla="*/ 1475806 w 6101163"/>
              <a:gd name="connsiteY2" fmla="*/ 0 h 538961"/>
              <a:gd name="connsiteX3" fmla="*/ 0 w 6101163"/>
              <a:gd name="connsiteY3" fmla="*/ 123086 h 538961"/>
              <a:gd name="connsiteX0" fmla="*/ 6050659 w 6050659"/>
              <a:gd name="connsiteY0" fmla="*/ 429995 h 567063"/>
              <a:gd name="connsiteX1" fmla="*/ 4258080 w 6050659"/>
              <a:gd name="connsiteY1" fmla="*/ 495397 h 567063"/>
              <a:gd name="connsiteX2" fmla="*/ 1475806 w 6050659"/>
              <a:gd name="connsiteY2" fmla="*/ 0 h 567063"/>
              <a:gd name="connsiteX3" fmla="*/ 0 w 6050659"/>
              <a:gd name="connsiteY3" fmla="*/ 123086 h 567063"/>
              <a:gd name="connsiteX0" fmla="*/ 6537935 w 6537936"/>
              <a:gd name="connsiteY0" fmla="*/ 445352 h 569622"/>
              <a:gd name="connsiteX1" fmla="*/ 4258080 w 6537936"/>
              <a:gd name="connsiteY1" fmla="*/ 495397 h 569622"/>
              <a:gd name="connsiteX2" fmla="*/ 1475806 w 6537936"/>
              <a:gd name="connsiteY2" fmla="*/ 0 h 569622"/>
              <a:gd name="connsiteX3" fmla="*/ 0 w 6537936"/>
              <a:gd name="connsiteY3" fmla="*/ 123086 h 569622"/>
              <a:gd name="connsiteX0" fmla="*/ 6103199 w 6103198"/>
              <a:gd name="connsiteY0" fmla="*/ 445352 h 696393"/>
              <a:gd name="connsiteX1" fmla="*/ 3823344 w 6103198"/>
              <a:gd name="connsiteY1" fmla="*/ 495397 h 696393"/>
              <a:gd name="connsiteX2" fmla="*/ 1041070 w 6103198"/>
              <a:gd name="connsiteY2" fmla="*/ 0 h 696393"/>
              <a:gd name="connsiteX3" fmla="*/ 77318 w 6103198"/>
              <a:gd name="connsiteY3" fmla="*/ 696393 h 696393"/>
              <a:gd name="connsiteX0" fmla="*/ 6103199 w 6103199"/>
              <a:gd name="connsiteY0" fmla="*/ 621951 h 872992"/>
              <a:gd name="connsiteX1" fmla="*/ 3823344 w 6103199"/>
              <a:gd name="connsiteY1" fmla="*/ 671996 h 872992"/>
              <a:gd name="connsiteX2" fmla="*/ 2344044 w 6103199"/>
              <a:gd name="connsiteY2" fmla="*/ 82566 h 872992"/>
              <a:gd name="connsiteX3" fmla="*/ 1041070 w 6103199"/>
              <a:gd name="connsiteY3" fmla="*/ 176599 h 872992"/>
              <a:gd name="connsiteX4" fmla="*/ 77318 w 6103199"/>
              <a:gd name="connsiteY4" fmla="*/ 872992 h 872992"/>
              <a:gd name="connsiteX0" fmla="*/ 6103198 w 6103198"/>
              <a:gd name="connsiteY0" fmla="*/ 621951 h 872992"/>
              <a:gd name="connsiteX1" fmla="*/ 3823343 w 6103198"/>
              <a:gd name="connsiteY1" fmla="*/ 671996 h 872992"/>
              <a:gd name="connsiteX2" fmla="*/ 2344043 w 6103198"/>
              <a:gd name="connsiteY2" fmla="*/ 82566 h 872992"/>
              <a:gd name="connsiteX3" fmla="*/ 1041070 w 6103198"/>
              <a:gd name="connsiteY3" fmla="*/ 176599 h 872992"/>
              <a:gd name="connsiteX4" fmla="*/ 77317 w 6103198"/>
              <a:gd name="connsiteY4" fmla="*/ 872992 h 872992"/>
              <a:gd name="connsiteX0" fmla="*/ 6025881 w 6025881"/>
              <a:gd name="connsiteY0" fmla="*/ 572884 h 823925"/>
              <a:gd name="connsiteX1" fmla="*/ 3746026 w 6025881"/>
              <a:gd name="connsiteY1" fmla="*/ 622929 h 823925"/>
              <a:gd name="connsiteX2" fmla="*/ 2266726 w 6025881"/>
              <a:gd name="connsiteY2" fmla="*/ 33499 h 823925"/>
              <a:gd name="connsiteX3" fmla="*/ 0 w 6025881"/>
              <a:gd name="connsiteY3" fmla="*/ 823925 h 823925"/>
              <a:gd name="connsiteX0" fmla="*/ 6025881 w 6025881"/>
              <a:gd name="connsiteY0" fmla="*/ 631344 h 882385"/>
              <a:gd name="connsiteX1" fmla="*/ 3746026 w 6025881"/>
              <a:gd name="connsiteY1" fmla="*/ 681389 h 882385"/>
              <a:gd name="connsiteX2" fmla="*/ 2266726 w 6025881"/>
              <a:gd name="connsiteY2" fmla="*/ 91959 h 882385"/>
              <a:gd name="connsiteX3" fmla="*/ 1312971 w 6025881"/>
              <a:gd name="connsiteY3" fmla="*/ 131738 h 882385"/>
              <a:gd name="connsiteX4" fmla="*/ 0 w 6025881"/>
              <a:gd name="connsiteY4" fmla="*/ 882385 h 882385"/>
              <a:gd name="connsiteX0" fmla="*/ 4712909 w 4712909"/>
              <a:gd name="connsiteY0" fmla="*/ 631344 h 755614"/>
              <a:gd name="connsiteX1" fmla="*/ 2433054 w 4712909"/>
              <a:gd name="connsiteY1" fmla="*/ 681389 h 755614"/>
              <a:gd name="connsiteX2" fmla="*/ 953754 w 4712909"/>
              <a:gd name="connsiteY2" fmla="*/ 91959 h 755614"/>
              <a:gd name="connsiteX3" fmla="*/ -1 w 4712909"/>
              <a:gd name="connsiteY3" fmla="*/ 131738 h 755614"/>
              <a:gd name="connsiteX0" fmla="*/ 4712910 w 4712910"/>
              <a:gd name="connsiteY0" fmla="*/ 631344 h 783419"/>
              <a:gd name="connsiteX1" fmla="*/ 2655840 w 4712910"/>
              <a:gd name="connsiteY1" fmla="*/ 94912 h 783419"/>
              <a:gd name="connsiteX2" fmla="*/ 2433055 w 4712910"/>
              <a:gd name="connsiteY2" fmla="*/ 681389 h 783419"/>
              <a:gd name="connsiteX3" fmla="*/ 953755 w 4712910"/>
              <a:gd name="connsiteY3" fmla="*/ 91959 h 783419"/>
              <a:gd name="connsiteX4" fmla="*/ 0 w 4712910"/>
              <a:gd name="connsiteY4" fmla="*/ 131738 h 783419"/>
              <a:gd name="connsiteX0" fmla="*/ 4712910 w 4712910"/>
              <a:gd name="connsiteY0" fmla="*/ 631344 h 631344"/>
              <a:gd name="connsiteX1" fmla="*/ 2655840 w 4712910"/>
              <a:gd name="connsiteY1" fmla="*/ 94912 h 631344"/>
              <a:gd name="connsiteX2" fmla="*/ 953755 w 4712910"/>
              <a:gd name="connsiteY2" fmla="*/ 91959 h 631344"/>
              <a:gd name="connsiteX3" fmla="*/ 0 w 4712910"/>
              <a:gd name="connsiteY3" fmla="*/ 131738 h 631344"/>
              <a:gd name="connsiteX0" fmla="*/ 4712910 w 4712910"/>
              <a:gd name="connsiteY0" fmla="*/ 619700 h 619700"/>
              <a:gd name="connsiteX1" fmla="*/ 2655840 w 4712910"/>
              <a:gd name="connsiteY1" fmla="*/ 83268 h 619700"/>
              <a:gd name="connsiteX2" fmla="*/ 0 w 4712910"/>
              <a:gd name="connsiteY2" fmla="*/ 120094 h 619700"/>
              <a:gd name="connsiteX0" fmla="*/ 4583517 w 4583517"/>
              <a:gd name="connsiteY0" fmla="*/ 681814 h 681814"/>
              <a:gd name="connsiteX1" fmla="*/ 2526447 w 4583517"/>
              <a:gd name="connsiteY1" fmla="*/ 145382 h 681814"/>
              <a:gd name="connsiteX2" fmla="*/ 0 w 4583517"/>
              <a:gd name="connsiteY2" fmla="*/ 7672 h 681814"/>
              <a:gd name="connsiteX0" fmla="*/ 4517820 w 4517820"/>
              <a:gd name="connsiteY0" fmla="*/ 758464 h 758464"/>
              <a:gd name="connsiteX1" fmla="*/ 2526447 w 4517820"/>
              <a:gd name="connsiteY1" fmla="*/ 145382 h 758464"/>
              <a:gd name="connsiteX2" fmla="*/ 0 w 4517820"/>
              <a:gd name="connsiteY2" fmla="*/ 7672 h 758464"/>
              <a:gd name="connsiteX0" fmla="*/ 4368436 w 4368435"/>
              <a:gd name="connsiteY0" fmla="*/ 720668 h 720668"/>
              <a:gd name="connsiteX1" fmla="*/ 2526447 w 4368435"/>
              <a:gd name="connsiteY1" fmla="*/ 145382 h 720668"/>
              <a:gd name="connsiteX2" fmla="*/ 0 w 4368435"/>
              <a:gd name="connsiteY2" fmla="*/ 7672 h 720668"/>
              <a:gd name="connsiteX0" fmla="*/ 657183 w 2526447"/>
              <a:gd name="connsiteY0" fmla="*/ 797309 h 797309"/>
              <a:gd name="connsiteX1" fmla="*/ 2526447 w 2526447"/>
              <a:gd name="connsiteY1" fmla="*/ 145382 h 797309"/>
              <a:gd name="connsiteX2" fmla="*/ 0 w 2526447"/>
              <a:gd name="connsiteY2" fmla="*/ 7672 h 797309"/>
              <a:gd name="connsiteX0" fmla="*/ 902242 w 902242"/>
              <a:gd name="connsiteY0" fmla="*/ 797309 h 797309"/>
              <a:gd name="connsiteX1" fmla="*/ 785485 w 902242"/>
              <a:gd name="connsiteY1" fmla="*/ 347621 h 797309"/>
              <a:gd name="connsiteX2" fmla="*/ 245059 w 902242"/>
              <a:gd name="connsiteY2" fmla="*/ 7672 h 797309"/>
              <a:gd name="connsiteX0" fmla="*/ 1283240 w 1283240"/>
              <a:gd name="connsiteY0" fmla="*/ 391070 h 391070"/>
              <a:gd name="connsiteX1" fmla="*/ 785485 w 1283240"/>
              <a:gd name="connsiteY1" fmla="*/ 347621 h 391070"/>
              <a:gd name="connsiteX2" fmla="*/ 245059 w 1283240"/>
              <a:gd name="connsiteY2" fmla="*/ 7672 h 391070"/>
              <a:gd name="connsiteX0" fmla="*/ 1038181 w 1038181"/>
              <a:gd name="connsiteY0" fmla="*/ 383398 h 383398"/>
              <a:gd name="connsiteX1" fmla="*/ 540426 w 1038181"/>
              <a:gd name="connsiteY1" fmla="*/ 339949 h 383398"/>
              <a:gd name="connsiteX2" fmla="*/ 0 w 1038181"/>
              <a:gd name="connsiteY2" fmla="*/ 0 h 383398"/>
              <a:gd name="connsiteX0" fmla="*/ 1038181 w 1038181"/>
              <a:gd name="connsiteY0" fmla="*/ 383398 h 383398"/>
              <a:gd name="connsiteX1" fmla="*/ 540426 w 1038181"/>
              <a:gd name="connsiteY1" fmla="*/ 339949 h 383398"/>
              <a:gd name="connsiteX2" fmla="*/ 268370 w 1038181"/>
              <a:gd name="connsiteY2" fmla="*/ 232128 h 383398"/>
              <a:gd name="connsiteX3" fmla="*/ 0 w 1038181"/>
              <a:gd name="connsiteY3" fmla="*/ 0 h 383398"/>
              <a:gd name="connsiteX0" fmla="*/ 974228 w 974228"/>
              <a:gd name="connsiteY0" fmla="*/ 419162 h 419162"/>
              <a:gd name="connsiteX1" fmla="*/ 476473 w 974228"/>
              <a:gd name="connsiteY1" fmla="*/ 375713 h 419162"/>
              <a:gd name="connsiteX2" fmla="*/ 204417 w 974228"/>
              <a:gd name="connsiteY2" fmla="*/ 267892 h 419162"/>
              <a:gd name="connsiteX3" fmla="*/ 0 w 974228"/>
              <a:gd name="connsiteY3" fmla="*/ 0 h 419162"/>
              <a:gd name="connsiteX0" fmla="*/ 1038213 w 1038213"/>
              <a:gd name="connsiteY0" fmla="*/ 419162 h 419162"/>
              <a:gd name="connsiteX1" fmla="*/ 540458 w 1038213"/>
              <a:gd name="connsiteY1" fmla="*/ 375713 h 419162"/>
              <a:gd name="connsiteX2" fmla="*/ 268402 w 1038213"/>
              <a:gd name="connsiteY2" fmla="*/ 267892 h 419162"/>
              <a:gd name="connsiteX3" fmla="*/ 63985 w 1038213"/>
              <a:gd name="connsiteY3" fmla="*/ 0 h 419162"/>
              <a:gd name="connsiteX0" fmla="*/ 1038213 w 1062968"/>
              <a:gd name="connsiteY0" fmla="*/ 419162 h 433386"/>
              <a:gd name="connsiteX1" fmla="*/ 1062968 w 1062968"/>
              <a:gd name="connsiteY1" fmla="*/ 433386 h 433386"/>
              <a:gd name="connsiteX2" fmla="*/ 540458 w 1062968"/>
              <a:gd name="connsiteY2" fmla="*/ 375713 h 433386"/>
              <a:gd name="connsiteX3" fmla="*/ 268402 w 1062968"/>
              <a:gd name="connsiteY3" fmla="*/ 267892 h 433386"/>
              <a:gd name="connsiteX4" fmla="*/ 63985 w 1062968"/>
              <a:gd name="connsiteY4" fmla="*/ 0 h 433386"/>
              <a:gd name="connsiteX0" fmla="*/ 1038213 w 1129557"/>
              <a:gd name="connsiteY0" fmla="*/ 419162 h 425628"/>
              <a:gd name="connsiteX1" fmla="*/ 1129557 w 1129557"/>
              <a:gd name="connsiteY1" fmla="*/ 425628 h 425628"/>
              <a:gd name="connsiteX2" fmla="*/ 540458 w 1129557"/>
              <a:gd name="connsiteY2" fmla="*/ 375713 h 425628"/>
              <a:gd name="connsiteX3" fmla="*/ 268402 w 1129557"/>
              <a:gd name="connsiteY3" fmla="*/ 267892 h 425628"/>
              <a:gd name="connsiteX4" fmla="*/ 63985 w 1129557"/>
              <a:gd name="connsiteY4" fmla="*/ 0 h 425628"/>
              <a:gd name="connsiteX0" fmla="*/ 1485928 w 1577272"/>
              <a:gd name="connsiteY0" fmla="*/ 521620 h 528086"/>
              <a:gd name="connsiteX1" fmla="*/ 1577272 w 1577272"/>
              <a:gd name="connsiteY1" fmla="*/ 528086 h 528086"/>
              <a:gd name="connsiteX2" fmla="*/ 988173 w 1577272"/>
              <a:gd name="connsiteY2" fmla="*/ 478171 h 528086"/>
              <a:gd name="connsiteX3" fmla="*/ 716117 w 1577272"/>
              <a:gd name="connsiteY3" fmla="*/ 370350 h 528086"/>
              <a:gd name="connsiteX4" fmla="*/ 4083 w 1577272"/>
              <a:gd name="connsiteY4" fmla="*/ 0 h 5280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7272" h="528086">
                <a:moveTo>
                  <a:pt x="1485928" y="521620"/>
                </a:moveTo>
                <a:lnTo>
                  <a:pt x="1577272" y="528086"/>
                </a:lnTo>
                <a:lnTo>
                  <a:pt x="988173" y="478171"/>
                </a:lnTo>
                <a:lnTo>
                  <a:pt x="716117" y="370350"/>
                </a:lnTo>
                <a:cubicBezTo>
                  <a:pt x="647978" y="281053"/>
                  <a:pt x="-59902" y="116016"/>
                  <a:pt x="4083" y="0"/>
                </a:cubicBezTo>
              </a:path>
            </a:pathLst>
          </a:custGeom>
          <a:noFill/>
          <a:ln w="44450" cap="flat" cmpd="sng" algn="ctr">
            <a:solidFill>
              <a:schemeClr val="tx1"/>
            </a:solidFill>
            <a:prstDash val="sysDot"/>
            <a:round/>
            <a:headEnd type="triangl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159" name="Freeform 158"/>
          <p:cNvSpPr/>
          <p:nvPr/>
        </p:nvSpPr>
        <p:spPr bwMode="auto">
          <a:xfrm rot="16200000">
            <a:off x="7850549" y="4017653"/>
            <a:ext cx="285937" cy="610922"/>
          </a:xfrm>
          <a:custGeom>
            <a:avLst/>
            <a:gdLst>
              <a:gd name="connsiteX0" fmla="*/ 6246420 w 6246420"/>
              <a:gd name="connsiteY0" fmla="*/ 0 h 47501"/>
              <a:gd name="connsiteX1" fmla="*/ 1211283 w 6246420"/>
              <a:gd name="connsiteY1" fmla="*/ 11875 h 47501"/>
              <a:gd name="connsiteX2" fmla="*/ 0 w 6246420"/>
              <a:gd name="connsiteY2" fmla="*/ 47501 h 47501"/>
              <a:gd name="connsiteX0" fmla="*/ 6412674 w 6412674"/>
              <a:gd name="connsiteY0" fmla="*/ 37606 h 57398"/>
              <a:gd name="connsiteX1" fmla="*/ 1377537 w 6412674"/>
              <a:gd name="connsiteY1" fmla="*/ 49481 h 57398"/>
              <a:gd name="connsiteX2" fmla="*/ 0 w 6412674"/>
              <a:gd name="connsiteY2" fmla="*/ 13855 h 57398"/>
              <a:gd name="connsiteX0" fmla="*/ 6412674 w 6412674"/>
              <a:gd name="connsiteY0" fmla="*/ 37606 h 300842"/>
              <a:gd name="connsiteX1" fmla="*/ 5749635 w 6412674"/>
              <a:gd name="connsiteY1" fmla="*/ 300842 h 300842"/>
              <a:gd name="connsiteX2" fmla="*/ 1377537 w 6412674"/>
              <a:gd name="connsiteY2" fmla="*/ 49481 h 300842"/>
              <a:gd name="connsiteX3" fmla="*/ 0 w 6412674"/>
              <a:gd name="connsiteY3" fmla="*/ 13855 h 300842"/>
              <a:gd name="connsiteX0" fmla="*/ 6008913 w 6008913"/>
              <a:gd name="connsiteY0" fmla="*/ 393865 h 393865"/>
              <a:gd name="connsiteX1" fmla="*/ 5749635 w 6008913"/>
              <a:gd name="connsiteY1" fmla="*/ 300842 h 393865"/>
              <a:gd name="connsiteX2" fmla="*/ 1377537 w 6008913"/>
              <a:gd name="connsiteY2" fmla="*/ 49481 h 393865"/>
              <a:gd name="connsiteX3" fmla="*/ 0 w 6008913"/>
              <a:gd name="connsiteY3" fmla="*/ 13855 h 393865"/>
              <a:gd name="connsiteX0" fmla="*/ 6008913 w 6521531"/>
              <a:gd name="connsiteY0" fmla="*/ 393865 h 393865"/>
              <a:gd name="connsiteX1" fmla="*/ 5749635 w 6521531"/>
              <a:gd name="connsiteY1" fmla="*/ 300842 h 393865"/>
              <a:gd name="connsiteX2" fmla="*/ 1377537 w 6521531"/>
              <a:gd name="connsiteY2" fmla="*/ 49481 h 393865"/>
              <a:gd name="connsiteX3" fmla="*/ 0 w 6521531"/>
              <a:gd name="connsiteY3" fmla="*/ 13855 h 393865"/>
              <a:gd name="connsiteX0" fmla="*/ 6008913 w 6008913"/>
              <a:gd name="connsiteY0" fmla="*/ 393865 h 393865"/>
              <a:gd name="connsiteX1" fmla="*/ 4277095 w 6008913"/>
              <a:gd name="connsiteY1" fmla="*/ 170213 h 393865"/>
              <a:gd name="connsiteX2" fmla="*/ 1377537 w 6008913"/>
              <a:gd name="connsiteY2" fmla="*/ 49481 h 393865"/>
              <a:gd name="connsiteX3" fmla="*/ 0 w 6008913"/>
              <a:gd name="connsiteY3" fmla="*/ 13855 h 393865"/>
              <a:gd name="connsiteX0" fmla="*/ 6008913 w 6008913"/>
              <a:gd name="connsiteY0" fmla="*/ 393865 h 393865"/>
              <a:gd name="connsiteX1" fmla="*/ 4300845 w 6008913"/>
              <a:gd name="connsiteY1" fmla="*/ 110837 h 393865"/>
              <a:gd name="connsiteX2" fmla="*/ 1377537 w 6008913"/>
              <a:gd name="connsiteY2" fmla="*/ 49481 h 393865"/>
              <a:gd name="connsiteX3" fmla="*/ 0 w 6008913"/>
              <a:gd name="connsiteY3" fmla="*/ 13855 h 393865"/>
              <a:gd name="connsiteX0" fmla="*/ 6101163 w 6101163"/>
              <a:gd name="connsiteY0" fmla="*/ 344384 h 344384"/>
              <a:gd name="connsiteX1" fmla="*/ 4393095 w 6101163"/>
              <a:gd name="connsiteY1" fmla="*/ 61356 h 344384"/>
              <a:gd name="connsiteX2" fmla="*/ 1469787 w 6101163"/>
              <a:gd name="connsiteY2" fmla="*/ 0 h 344384"/>
              <a:gd name="connsiteX3" fmla="*/ 0 w 6101163"/>
              <a:gd name="connsiteY3" fmla="*/ 206087 h 344384"/>
              <a:gd name="connsiteX0" fmla="*/ 6101163 w 6101163"/>
              <a:gd name="connsiteY0" fmla="*/ 326592 h 326592"/>
              <a:gd name="connsiteX1" fmla="*/ 4393095 w 6101163"/>
              <a:gd name="connsiteY1" fmla="*/ 43564 h 326592"/>
              <a:gd name="connsiteX2" fmla="*/ 1475806 w 6101163"/>
              <a:gd name="connsiteY2" fmla="*/ 65209 h 326592"/>
              <a:gd name="connsiteX3" fmla="*/ 0 w 6101163"/>
              <a:gd name="connsiteY3" fmla="*/ 188295 h 326592"/>
              <a:gd name="connsiteX0" fmla="*/ 6101163 w 6101163"/>
              <a:gd name="connsiteY0" fmla="*/ 261383 h 538961"/>
              <a:gd name="connsiteX1" fmla="*/ 4258080 w 6101163"/>
              <a:gd name="connsiteY1" fmla="*/ 495397 h 538961"/>
              <a:gd name="connsiteX2" fmla="*/ 1475806 w 6101163"/>
              <a:gd name="connsiteY2" fmla="*/ 0 h 538961"/>
              <a:gd name="connsiteX3" fmla="*/ 0 w 6101163"/>
              <a:gd name="connsiteY3" fmla="*/ 123086 h 538961"/>
              <a:gd name="connsiteX0" fmla="*/ 6050659 w 6050659"/>
              <a:gd name="connsiteY0" fmla="*/ 429995 h 567063"/>
              <a:gd name="connsiteX1" fmla="*/ 4258080 w 6050659"/>
              <a:gd name="connsiteY1" fmla="*/ 495397 h 567063"/>
              <a:gd name="connsiteX2" fmla="*/ 1475806 w 6050659"/>
              <a:gd name="connsiteY2" fmla="*/ 0 h 567063"/>
              <a:gd name="connsiteX3" fmla="*/ 0 w 6050659"/>
              <a:gd name="connsiteY3" fmla="*/ 123086 h 567063"/>
              <a:gd name="connsiteX0" fmla="*/ 6537935 w 6537936"/>
              <a:gd name="connsiteY0" fmla="*/ 445352 h 569622"/>
              <a:gd name="connsiteX1" fmla="*/ 4258080 w 6537936"/>
              <a:gd name="connsiteY1" fmla="*/ 495397 h 569622"/>
              <a:gd name="connsiteX2" fmla="*/ 1475806 w 6537936"/>
              <a:gd name="connsiteY2" fmla="*/ 0 h 569622"/>
              <a:gd name="connsiteX3" fmla="*/ 0 w 6537936"/>
              <a:gd name="connsiteY3" fmla="*/ 123086 h 569622"/>
              <a:gd name="connsiteX0" fmla="*/ 6103199 w 6103198"/>
              <a:gd name="connsiteY0" fmla="*/ 445352 h 696393"/>
              <a:gd name="connsiteX1" fmla="*/ 3823344 w 6103198"/>
              <a:gd name="connsiteY1" fmla="*/ 495397 h 696393"/>
              <a:gd name="connsiteX2" fmla="*/ 1041070 w 6103198"/>
              <a:gd name="connsiteY2" fmla="*/ 0 h 696393"/>
              <a:gd name="connsiteX3" fmla="*/ 77318 w 6103198"/>
              <a:gd name="connsiteY3" fmla="*/ 696393 h 696393"/>
              <a:gd name="connsiteX0" fmla="*/ 6103199 w 6103199"/>
              <a:gd name="connsiteY0" fmla="*/ 621951 h 872992"/>
              <a:gd name="connsiteX1" fmla="*/ 3823344 w 6103199"/>
              <a:gd name="connsiteY1" fmla="*/ 671996 h 872992"/>
              <a:gd name="connsiteX2" fmla="*/ 2344044 w 6103199"/>
              <a:gd name="connsiteY2" fmla="*/ 82566 h 872992"/>
              <a:gd name="connsiteX3" fmla="*/ 1041070 w 6103199"/>
              <a:gd name="connsiteY3" fmla="*/ 176599 h 872992"/>
              <a:gd name="connsiteX4" fmla="*/ 77318 w 6103199"/>
              <a:gd name="connsiteY4" fmla="*/ 872992 h 872992"/>
              <a:gd name="connsiteX0" fmla="*/ 6103198 w 6103198"/>
              <a:gd name="connsiteY0" fmla="*/ 621951 h 872992"/>
              <a:gd name="connsiteX1" fmla="*/ 3823343 w 6103198"/>
              <a:gd name="connsiteY1" fmla="*/ 671996 h 872992"/>
              <a:gd name="connsiteX2" fmla="*/ 2344043 w 6103198"/>
              <a:gd name="connsiteY2" fmla="*/ 82566 h 872992"/>
              <a:gd name="connsiteX3" fmla="*/ 1041070 w 6103198"/>
              <a:gd name="connsiteY3" fmla="*/ 176599 h 872992"/>
              <a:gd name="connsiteX4" fmla="*/ 77317 w 6103198"/>
              <a:gd name="connsiteY4" fmla="*/ 872992 h 872992"/>
              <a:gd name="connsiteX0" fmla="*/ 6025881 w 6025881"/>
              <a:gd name="connsiteY0" fmla="*/ 572884 h 823925"/>
              <a:gd name="connsiteX1" fmla="*/ 3746026 w 6025881"/>
              <a:gd name="connsiteY1" fmla="*/ 622929 h 823925"/>
              <a:gd name="connsiteX2" fmla="*/ 2266726 w 6025881"/>
              <a:gd name="connsiteY2" fmla="*/ 33499 h 823925"/>
              <a:gd name="connsiteX3" fmla="*/ 0 w 6025881"/>
              <a:gd name="connsiteY3" fmla="*/ 823925 h 823925"/>
              <a:gd name="connsiteX0" fmla="*/ 6025881 w 6025881"/>
              <a:gd name="connsiteY0" fmla="*/ 631344 h 882385"/>
              <a:gd name="connsiteX1" fmla="*/ 3746026 w 6025881"/>
              <a:gd name="connsiteY1" fmla="*/ 681389 h 882385"/>
              <a:gd name="connsiteX2" fmla="*/ 2266726 w 6025881"/>
              <a:gd name="connsiteY2" fmla="*/ 91959 h 882385"/>
              <a:gd name="connsiteX3" fmla="*/ 1312971 w 6025881"/>
              <a:gd name="connsiteY3" fmla="*/ 131738 h 882385"/>
              <a:gd name="connsiteX4" fmla="*/ 0 w 6025881"/>
              <a:gd name="connsiteY4" fmla="*/ 882385 h 882385"/>
              <a:gd name="connsiteX0" fmla="*/ 4712909 w 4712909"/>
              <a:gd name="connsiteY0" fmla="*/ 631344 h 755614"/>
              <a:gd name="connsiteX1" fmla="*/ 2433054 w 4712909"/>
              <a:gd name="connsiteY1" fmla="*/ 681389 h 755614"/>
              <a:gd name="connsiteX2" fmla="*/ 953754 w 4712909"/>
              <a:gd name="connsiteY2" fmla="*/ 91959 h 755614"/>
              <a:gd name="connsiteX3" fmla="*/ -1 w 4712909"/>
              <a:gd name="connsiteY3" fmla="*/ 131738 h 755614"/>
              <a:gd name="connsiteX0" fmla="*/ 4712910 w 4712910"/>
              <a:gd name="connsiteY0" fmla="*/ 631344 h 783419"/>
              <a:gd name="connsiteX1" fmla="*/ 2655840 w 4712910"/>
              <a:gd name="connsiteY1" fmla="*/ 94912 h 783419"/>
              <a:gd name="connsiteX2" fmla="*/ 2433055 w 4712910"/>
              <a:gd name="connsiteY2" fmla="*/ 681389 h 783419"/>
              <a:gd name="connsiteX3" fmla="*/ 953755 w 4712910"/>
              <a:gd name="connsiteY3" fmla="*/ 91959 h 783419"/>
              <a:gd name="connsiteX4" fmla="*/ 0 w 4712910"/>
              <a:gd name="connsiteY4" fmla="*/ 131738 h 783419"/>
              <a:gd name="connsiteX0" fmla="*/ 4712910 w 4712910"/>
              <a:gd name="connsiteY0" fmla="*/ 631344 h 631344"/>
              <a:gd name="connsiteX1" fmla="*/ 2655840 w 4712910"/>
              <a:gd name="connsiteY1" fmla="*/ 94912 h 631344"/>
              <a:gd name="connsiteX2" fmla="*/ 953755 w 4712910"/>
              <a:gd name="connsiteY2" fmla="*/ 91959 h 631344"/>
              <a:gd name="connsiteX3" fmla="*/ 0 w 4712910"/>
              <a:gd name="connsiteY3" fmla="*/ 131738 h 631344"/>
              <a:gd name="connsiteX0" fmla="*/ 4712910 w 4712910"/>
              <a:gd name="connsiteY0" fmla="*/ 619700 h 619700"/>
              <a:gd name="connsiteX1" fmla="*/ 2655840 w 4712910"/>
              <a:gd name="connsiteY1" fmla="*/ 83268 h 619700"/>
              <a:gd name="connsiteX2" fmla="*/ 0 w 4712910"/>
              <a:gd name="connsiteY2" fmla="*/ 120094 h 619700"/>
              <a:gd name="connsiteX0" fmla="*/ 4583517 w 4583517"/>
              <a:gd name="connsiteY0" fmla="*/ 681814 h 681814"/>
              <a:gd name="connsiteX1" fmla="*/ 2526447 w 4583517"/>
              <a:gd name="connsiteY1" fmla="*/ 145382 h 681814"/>
              <a:gd name="connsiteX2" fmla="*/ 0 w 4583517"/>
              <a:gd name="connsiteY2" fmla="*/ 7672 h 681814"/>
              <a:gd name="connsiteX0" fmla="*/ 4517820 w 4517820"/>
              <a:gd name="connsiteY0" fmla="*/ 758464 h 758464"/>
              <a:gd name="connsiteX1" fmla="*/ 2526447 w 4517820"/>
              <a:gd name="connsiteY1" fmla="*/ 145382 h 758464"/>
              <a:gd name="connsiteX2" fmla="*/ 0 w 4517820"/>
              <a:gd name="connsiteY2" fmla="*/ 7672 h 758464"/>
              <a:gd name="connsiteX0" fmla="*/ 4368436 w 4368435"/>
              <a:gd name="connsiteY0" fmla="*/ 720668 h 720668"/>
              <a:gd name="connsiteX1" fmla="*/ 2526447 w 4368435"/>
              <a:gd name="connsiteY1" fmla="*/ 145382 h 720668"/>
              <a:gd name="connsiteX2" fmla="*/ 0 w 4368435"/>
              <a:gd name="connsiteY2" fmla="*/ 7672 h 720668"/>
              <a:gd name="connsiteX0" fmla="*/ 657183 w 2526447"/>
              <a:gd name="connsiteY0" fmla="*/ 797309 h 797309"/>
              <a:gd name="connsiteX1" fmla="*/ 2526447 w 2526447"/>
              <a:gd name="connsiteY1" fmla="*/ 145382 h 797309"/>
              <a:gd name="connsiteX2" fmla="*/ 0 w 2526447"/>
              <a:gd name="connsiteY2" fmla="*/ 7672 h 797309"/>
              <a:gd name="connsiteX0" fmla="*/ 902242 w 902242"/>
              <a:gd name="connsiteY0" fmla="*/ 797309 h 797309"/>
              <a:gd name="connsiteX1" fmla="*/ 785485 w 902242"/>
              <a:gd name="connsiteY1" fmla="*/ 347621 h 797309"/>
              <a:gd name="connsiteX2" fmla="*/ 245059 w 902242"/>
              <a:gd name="connsiteY2" fmla="*/ 7672 h 797309"/>
              <a:gd name="connsiteX0" fmla="*/ 1283240 w 1283240"/>
              <a:gd name="connsiteY0" fmla="*/ 391070 h 391070"/>
              <a:gd name="connsiteX1" fmla="*/ 785485 w 1283240"/>
              <a:gd name="connsiteY1" fmla="*/ 347621 h 391070"/>
              <a:gd name="connsiteX2" fmla="*/ 245059 w 1283240"/>
              <a:gd name="connsiteY2" fmla="*/ 7672 h 391070"/>
              <a:gd name="connsiteX0" fmla="*/ 1038181 w 1038181"/>
              <a:gd name="connsiteY0" fmla="*/ 383398 h 383398"/>
              <a:gd name="connsiteX1" fmla="*/ 540426 w 1038181"/>
              <a:gd name="connsiteY1" fmla="*/ 339949 h 383398"/>
              <a:gd name="connsiteX2" fmla="*/ 0 w 1038181"/>
              <a:gd name="connsiteY2" fmla="*/ 0 h 383398"/>
              <a:gd name="connsiteX0" fmla="*/ 1038181 w 1038181"/>
              <a:gd name="connsiteY0" fmla="*/ 383398 h 383398"/>
              <a:gd name="connsiteX1" fmla="*/ 540426 w 1038181"/>
              <a:gd name="connsiteY1" fmla="*/ 339949 h 383398"/>
              <a:gd name="connsiteX2" fmla="*/ 268370 w 1038181"/>
              <a:gd name="connsiteY2" fmla="*/ 232128 h 383398"/>
              <a:gd name="connsiteX3" fmla="*/ 0 w 1038181"/>
              <a:gd name="connsiteY3" fmla="*/ 0 h 383398"/>
              <a:gd name="connsiteX0" fmla="*/ 974228 w 974228"/>
              <a:gd name="connsiteY0" fmla="*/ 419162 h 419162"/>
              <a:gd name="connsiteX1" fmla="*/ 476473 w 974228"/>
              <a:gd name="connsiteY1" fmla="*/ 375713 h 419162"/>
              <a:gd name="connsiteX2" fmla="*/ 204417 w 974228"/>
              <a:gd name="connsiteY2" fmla="*/ 267892 h 419162"/>
              <a:gd name="connsiteX3" fmla="*/ 0 w 974228"/>
              <a:gd name="connsiteY3" fmla="*/ 0 h 419162"/>
              <a:gd name="connsiteX0" fmla="*/ 1038213 w 1038213"/>
              <a:gd name="connsiteY0" fmla="*/ 419162 h 419162"/>
              <a:gd name="connsiteX1" fmla="*/ 540458 w 1038213"/>
              <a:gd name="connsiteY1" fmla="*/ 375713 h 419162"/>
              <a:gd name="connsiteX2" fmla="*/ 268402 w 1038213"/>
              <a:gd name="connsiteY2" fmla="*/ 267892 h 419162"/>
              <a:gd name="connsiteX3" fmla="*/ 63985 w 1038213"/>
              <a:gd name="connsiteY3" fmla="*/ 0 h 419162"/>
              <a:gd name="connsiteX0" fmla="*/ 837950 w 837950"/>
              <a:gd name="connsiteY0" fmla="*/ 816129 h 816129"/>
              <a:gd name="connsiteX1" fmla="*/ 340195 w 837950"/>
              <a:gd name="connsiteY1" fmla="*/ 772680 h 816129"/>
              <a:gd name="connsiteX2" fmla="*/ 68139 w 837950"/>
              <a:gd name="connsiteY2" fmla="*/ 664859 h 816129"/>
              <a:gd name="connsiteX3" fmla="*/ 153335 w 837950"/>
              <a:gd name="connsiteY3" fmla="*/ 0 h 816129"/>
              <a:gd name="connsiteX0" fmla="*/ 1037217 w 1037217"/>
              <a:gd name="connsiteY0" fmla="*/ 816129 h 816129"/>
              <a:gd name="connsiteX1" fmla="*/ 539462 w 1037217"/>
              <a:gd name="connsiteY1" fmla="*/ 772680 h 816129"/>
              <a:gd name="connsiteX2" fmla="*/ 267406 w 1037217"/>
              <a:gd name="connsiteY2" fmla="*/ 664859 h 816129"/>
              <a:gd name="connsiteX3" fmla="*/ 14199 w 1037217"/>
              <a:gd name="connsiteY3" fmla="*/ 409869 h 816129"/>
              <a:gd name="connsiteX4" fmla="*/ 352602 w 1037217"/>
              <a:gd name="connsiteY4" fmla="*/ 0 h 816129"/>
              <a:gd name="connsiteX0" fmla="*/ 992439 w 992439"/>
              <a:gd name="connsiteY0" fmla="*/ 851278 h 851278"/>
              <a:gd name="connsiteX1" fmla="*/ 539462 w 992439"/>
              <a:gd name="connsiteY1" fmla="*/ 772680 h 851278"/>
              <a:gd name="connsiteX2" fmla="*/ 267406 w 992439"/>
              <a:gd name="connsiteY2" fmla="*/ 664859 h 851278"/>
              <a:gd name="connsiteX3" fmla="*/ 14199 w 992439"/>
              <a:gd name="connsiteY3" fmla="*/ 409869 h 851278"/>
              <a:gd name="connsiteX4" fmla="*/ 352602 w 992439"/>
              <a:gd name="connsiteY4" fmla="*/ 0 h 851278"/>
              <a:gd name="connsiteX0" fmla="*/ 978909 w 978909"/>
              <a:gd name="connsiteY0" fmla="*/ 753238 h 753238"/>
              <a:gd name="connsiteX1" fmla="*/ 525932 w 978909"/>
              <a:gd name="connsiteY1" fmla="*/ 674640 h 753238"/>
              <a:gd name="connsiteX2" fmla="*/ 253876 w 978909"/>
              <a:gd name="connsiteY2" fmla="*/ 566819 h 753238"/>
              <a:gd name="connsiteX3" fmla="*/ 669 w 978909"/>
              <a:gd name="connsiteY3" fmla="*/ 311829 h 753238"/>
              <a:gd name="connsiteX4" fmla="*/ 529619 w 978909"/>
              <a:gd name="connsiteY4" fmla="*/ -1 h 75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8909" h="753238">
                <a:moveTo>
                  <a:pt x="978909" y="753238"/>
                </a:moveTo>
                <a:lnTo>
                  <a:pt x="525932" y="674640"/>
                </a:lnTo>
                <a:lnTo>
                  <a:pt x="253876" y="566819"/>
                </a:lnTo>
                <a:cubicBezTo>
                  <a:pt x="202911" y="503303"/>
                  <a:pt x="-13530" y="422639"/>
                  <a:pt x="669" y="311829"/>
                </a:cubicBezTo>
                <a:cubicBezTo>
                  <a:pt x="14868" y="201019"/>
                  <a:pt x="509797" y="65263"/>
                  <a:pt x="529619" y="-1"/>
                </a:cubicBezTo>
              </a:path>
            </a:pathLst>
          </a:custGeom>
          <a:noFill/>
          <a:ln w="44450" cap="flat" cmpd="sng" algn="ctr">
            <a:solidFill>
              <a:schemeClr val="tx1"/>
            </a:solidFill>
            <a:prstDash val="sysDot"/>
            <a:round/>
            <a:headEnd type="triangl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160" name="Freeform 159"/>
          <p:cNvSpPr/>
          <p:nvPr/>
        </p:nvSpPr>
        <p:spPr bwMode="auto">
          <a:xfrm rot="10988870">
            <a:off x="5764398" y="2522551"/>
            <a:ext cx="1921161" cy="1668139"/>
          </a:xfrm>
          <a:custGeom>
            <a:avLst/>
            <a:gdLst>
              <a:gd name="connsiteX0" fmla="*/ 6246420 w 6246420"/>
              <a:gd name="connsiteY0" fmla="*/ 0 h 47501"/>
              <a:gd name="connsiteX1" fmla="*/ 1211283 w 6246420"/>
              <a:gd name="connsiteY1" fmla="*/ 11875 h 47501"/>
              <a:gd name="connsiteX2" fmla="*/ 0 w 6246420"/>
              <a:gd name="connsiteY2" fmla="*/ 47501 h 47501"/>
              <a:gd name="connsiteX0" fmla="*/ 6412674 w 6412674"/>
              <a:gd name="connsiteY0" fmla="*/ 37606 h 57398"/>
              <a:gd name="connsiteX1" fmla="*/ 1377537 w 6412674"/>
              <a:gd name="connsiteY1" fmla="*/ 49481 h 57398"/>
              <a:gd name="connsiteX2" fmla="*/ 0 w 6412674"/>
              <a:gd name="connsiteY2" fmla="*/ 13855 h 57398"/>
              <a:gd name="connsiteX0" fmla="*/ 6412674 w 6412674"/>
              <a:gd name="connsiteY0" fmla="*/ 37606 h 300842"/>
              <a:gd name="connsiteX1" fmla="*/ 5749635 w 6412674"/>
              <a:gd name="connsiteY1" fmla="*/ 300842 h 300842"/>
              <a:gd name="connsiteX2" fmla="*/ 1377537 w 6412674"/>
              <a:gd name="connsiteY2" fmla="*/ 49481 h 300842"/>
              <a:gd name="connsiteX3" fmla="*/ 0 w 6412674"/>
              <a:gd name="connsiteY3" fmla="*/ 13855 h 300842"/>
              <a:gd name="connsiteX0" fmla="*/ 6008913 w 6008913"/>
              <a:gd name="connsiteY0" fmla="*/ 393865 h 393865"/>
              <a:gd name="connsiteX1" fmla="*/ 5749635 w 6008913"/>
              <a:gd name="connsiteY1" fmla="*/ 300842 h 393865"/>
              <a:gd name="connsiteX2" fmla="*/ 1377537 w 6008913"/>
              <a:gd name="connsiteY2" fmla="*/ 49481 h 393865"/>
              <a:gd name="connsiteX3" fmla="*/ 0 w 6008913"/>
              <a:gd name="connsiteY3" fmla="*/ 13855 h 393865"/>
              <a:gd name="connsiteX0" fmla="*/ 6008913 w 6521531"/>
              <a:gd name="connsiteY0" fmla="*/ 393865 h 393865"/>
              <a:gd name="connsiteX1" fmla="*/ 5749635 w 6521531"/>
              <a:gd name="connsiteY1" fmla="*/ 300842 h 393865"/>
              <a:gd name="connsiteX2" fmla="*/ 1377537 w 6521531"/>
              <a:gd name="connsiteY2" fmla="*/ 49481 h 393865"/>
              <a:gd name="connsiteX3" fmla="*/ 0 w 6521531"/>
              <a:gd name="connsiteY3" fmla="*/ 13855 h 393865"/>
              <a:gd name="connsiteX0" fmla="*/ 6008913 w 6008913"/>
              <a:gd name="connsiteY0" fmla="*/ 393865 h 393865"/>
              <a:gd name="connsiteX1" fmla="*/ 4277095 w 6008913"/>
              <a:gd name="connsiteY1" fmla="*/ 170213 h 393865"/>
              <a:gd name="connsiteX2" fmla="*/ 1377537 w 6008913"/>
              <a:gd name="connsiteY2" fmla="*/ 49481 h 393865"/>
              <a:gd name="connsiteX3" fmla="*/ 0 w 6008913"/>
              <a:gd name="connsiteY3" fmla="*/ 13855 h 393865"/>
              <a:gd name="connsiteX0" fmla="*/ 6008913 w 6008913"/>
              <a:gd name="connsiteY0" fmla="*/ 393865 h 393865"/>
              <a:gd name="connsiteX1" fmla="*/ 4300845 w 6008913"/>
              <a:gd name="connsiteY1" fmla="*/ 110837 h 393865"/>
              <a:gd name="connsiteX2" fmla="*/ 1377537 w 6008913"/>
              <a:gd name="connsiteY2" fmla="*/ 49481 h 393865"/>
              <a:gd name="connsiteX3" fmla="*/ 0 w 6008913"/>
              <a:gd name="connsiteY3" fmla="*/ 13855 h 393865"/>
              <a:gd name="connsiteX0" fmla="*/ 6101163 w 6101163"/>
              <a:gd name="connsiteY0" fmla="*/ 344384 h 344384"/>
              <a:gd name="connsiteX1" fmla="*/ 4393095 w 6101163"/>
              <a:gd name="connsiteY1" fmla="*/ 61356 h 344384"/>
              <a:gd name="connsiteX2" fmla="*/ 1469787 w 6101163"/>
              <a:gd name="connsiteY2" fmla="*/ 0 h 344384"/>
              <a:gd name="connsiteX3" fmla="*/ 0 w 6101163"/>
              <a:gd name="connsiteY3" fmla="*/ 206087 h 344384"/>
              <a:gd name="connsiteX0" fmla="*/ 6101163 w 6101163"/>
              <a:gd name="connsiteY0" fmla="*/ 326592 h 326592"/>
              <a:gd name="connsiteX1" fmla="*/ 4393095 w 6101163"/>
              <a:gd name="connsiteY1" fmla="*/ 43564 h 326592"/>
              <a:gd name="connsiteX2" fmla="*/ 1475806 w 6101163"/>
              <a:gd name="connsiteY2" fmla="*/ 65209 h 326592"/>
              <a:gd name="connsiteX3" fmla="*/ 0 w 6101163"/>
              <a:gd name="connsiteY3" fmla="*/ 188295 h 326592"/>
              <a:gd name="connsiteX0" fmla="*/ 6101163 w 6101163"/>
              <a:gd name="connsiteY0" fmla="*/ 261383 h 538961"/>
              <a:gd name="connsiteX1" fmla="*/ 4258080 w 6101163"/>
              <a:gd name="connsiteY1" fmla="*/ 495397 h 538961"/>
              <a:gd name="connsiteX2" fmla="*/ 1475806 w 6101163"/>
              <a:gd name="connsiteY2" fmla="*/ 0 h 538961"/>
              <a:gd name="connsiteX3" fmla="*/ 0 w 6101163"/>
              <a:gd name="connsiteY3" fmla="*/ 123086 h 538961"/>
              <a:gd name="connsiteX0" fmla="*/ 6050659 w 6050659"/>
              <a:gd name="connsiteY0" fmla="*/ 429995 h 567063"/>
              <a:gd name="connsiteX1" fmla="*/ 4258080 w 6050659"/>
              <a:gd name="connsiteY1" fmla="*/ 495397 h 567063"/>
              <a:gd name="connsiteX2" fmla="*/ 1475806 w 6050659"/>
              <a:gd name="connsiteY2" fmla="*/ 0 h 567063"/>
              <a:gd name="connsiteX3" fmla="*/ 0 w 6050659"/>
              <a:gd name="connsiteY3" fmla="*/ 123086 h 567063"/>
              <a:gd name="connsiteX0" fmla="*/ 6537935 w 6537936"/>
              <a:gd name="connsiteY0" fmla="*/ 445352 h 569622"/>
              <a:gd name="connsiteX1" fmla="*/ 4258080 w 6537936"/>
              <a:gd name="connsiteY1" fmla="*/ 495397 h 569622"/>
              <a:gd name="connsiteX2" fmla="*/ 1475806 w 6537936"/>
              <a:gd name="connsiteY2" fmla="*/ 0 h 569622"/>
              <a:gd name="connsiteX3" fmla="*/ 0 w 6537936"/>
              <a:gd name="connsiteY3" fmla="*/ 123086 h 569622"/>
              <a:gd name="connsiteX0" fmla="*/ 6103199 w 6103198"/>
              <a:gd name="connsiteY0" fmla="*/ 445352 h 696393"/>
              <a:gd name="connsiteX1" fmla="*/ 3823344 w 6103198"/>
              <a:gd name="connsiteY1" fmla="*/ 495397 h 696393"/>
              <a:gd name="connsiteX2" fmla="*/ 1041070 w 6103198"/>
              <a:gd name="connsiteY2" fmla="*/ 0 h 696393"/>
              <a:gd name="connsiteX3" fmla="*/ 77318 w 6103198"/>
              <a:gd name="connsiteY3" fmla="*/ 696393 h 696393"/>
              <a:gd name="connsiteX0" fmla="*/ 6103199 w 6103199"/>
              <a:gd name="connsiteY0" fmla="*/ 621951 h 872992"/>
              <a:gd name="connsiteX1" fmla="*/ 3823344 w 6103199"/>
              <a:gd name="connsiteY1" fmla="*/ 671996 h 872992"/>
              <a:gd name="connsiteX2" fmla="*/ 2344044 w 6103199"/>
              <a:gd name="connsiteY2" fmla="*/ 82566 h 872992"/>
              <a:gd name="connsiteX3" fmla="*/ 1041070 w 6103199"/>
              <a:gd name="connsiteY3" fmla="*/ 176599 h 872992"/>
              <a:gd name="connsiteX4" fmla="*/ 77318 w 6103199"/>
              <a:gd name="connsiteY4" fmla="*/ 872992 h 872992"/>
              <a:gd name="connsiteX0" fmla="*/ 6103198 w 6103198"/>
              <a:gd name="connsiteY0" fmla="*/ 621951 h 872992"/>
              <a:gd name="connsiteX1" fmla="*/ 3823343 w 6103198"/>
              <a:gd name="connsiteY1" fmla="*/ 671996 h 872992"/>
              <a:gd name="connsiteX2" fmla="*/ 2344043 w 6103198"/>
              <a:gd name="connsiteY2" fmla="*/ 82566 h 872992"/>
              <a:gd name="connsiteX3" fmla="*/ 1041070 w 6103198"/>
              <a:gd name="connsiteY3" fmla="*/ 176599 h 872992"/>
              <a:gd name="connsiteX4" fmla="*/ 77317 w 6103198"/>
              <a:gd name="connsiteY4" fmla="*/ 872992 h 872992"/>
              <a:gd name="connsiteX0" fmla="*/ 6025881 w 6025881"/>
              <a:gd name="connsiteY0" fmla="*/ 572884 h 823925"/>
              <a:gd name="connsiteX1" fmla="*/ 3746026 w 6025881"/>
              <a:gd name="connsiteY1" fmla="*/ 622929 h 823925"/>
              <a:gd name="connsiteX2" fmla="*/ 2266726 w 6025881"/>
              <a:gd name="connsiteY2" fmla="*/ 33499 h 823925"/>
              <a:gd name="connsiteX3" fmla="*/ 0 w 6025881"/>
              <a:gd name="connsiteY3" fmla="*/ 823925 h 823925"/>
              <a:gd name="connsiteX0" fmla="*/ 6025881 w 6025881"/>
              <a:gd name="connsiteY0" fmla="*/ 631344 h 882385"/>
              <a:gd name="connsiteX1" fmla="*/ 3746026 w 6025881"/>
              <a:gd name="connsiteY1" fmla="*/ 681389 h 882385"/>
              <a:gd name="connsiteX2" fmla="*/ 2266726 w 6025881"/>
              <a:gd name="connsiteY2" fmla="*/ 91959 h 882385"/>
              <a:gd name="connsiteX3" fmla="*/ 1312971 w 6025881"/>
              <a:gd name="connsiteY3" fmla="*/ 131738 h 882385"/>
              <a:gd name="connsiteX4" fmla="*/ 0 w 6025881"/>
              <a:gd name="connsiteY4" fmla="*/ 882385 h 882385"/>
              <a:gd name="connsiteX0" fmla="*/ 6025881 w 6025881"/>
              <a:gd name="connsiteY0" fmla="*/ 631344 h 882385"/>
              <a:gd name="connsiteX1" fmla="*/ 4215228 w 6025881"/>
              <a:gd name="connsiteY1" fmla="*/ 640304 h 882385"/>
              <a:gd name="connsiteX2" fmla="*/ 2266726 w 6025881"/>
              <a:gd name="connsiteY2" fmla="*/ 91959 h 882385"/>
              <a:gd name="connsiteX3" fmla="*/ 1312971 w 6025881"/>
              <a:gd name="connsiteY3" fmla="*/ 131738 h 882385"/>
              <a:gd name="connsiteX4" fmla="*/ 0 w 6025881"/>
              <a:gd name="connsiteY4" fmla="*/ 882385 h 882385"/>
              <a:gd name="connsiteX0" fmla="*/ 6417541 w 6417541"/>
              <a:gd name="connsiteY0" fmla="*/ 2173246 h 2207764"/>
              <a:gd name="connsiteX1" fmla="*/ 4606888 w 6417541"/>
              <a:gd name="connsiteY1" fmla="*/ 2182206 h 2207764"/>
              <a:gd name="connsiteX2" fmla="*/ 2658386 w 6417541"/>
              <a:gd name="connsiteY2" fmla="*/ 1633861 h 2207764"/>
              <a:gd name="connsiteX3" fmla="*/ 1704631 w 6417541"/>
              <a:gd name="connsiteY3" fmla="*/ 1673640 h 2207764"/>
              <a:gd name="connsiteX4" fmla="*/ 0 w 6417541"/>
              <a:gd name="connsiteY4" fmla="*/ 4028 h 2207764"/>
              <a:gd name="connsiteX0" fmla="*/ 6417541 w 6417541"/>
              <a:gd name="connsiteY0" fmla="*/ 2169218 h 2203736"/>
              <a:gd name="connsiteX1" fmla="*/ 4606888 w 6417541"/>
              <a:gd name="connsiteY1" fmla="*/ 2178178 h 2203736"/>
              <a:gd name="connsiteX2" fmla="*/ 2658386 w 6417541"/>
              <a:gd name="connsiteY2" fmla="*/ 1629833 h 2203736"/>
              <a:gd name="connsiteX3" fmla="*/ 1704631 w 6417541"/>
              <a:gd name="connsiteY3" fmla="*/ 1669612 h 2203736"/>
              <a:gd name="connsiteX4" fmla="*/ 0 w 6417541"/>
              <a:gd name="connsiteY4" fmla="*/ 0 h 2203736"/>
              <a:gd name="connsiteX0" fmla="*/ 6417541 w 6417541"/>
              <a:gd name="connsiteY0" fmla="*/ 2169218 h 2203736"/>
              <a:gd name="connsiteX1" fmla="*/ 4606888 w 6417541"/>
              <a:gd name="connsiteY1" fmla="*/ 2178178 h 2203736"/>
              <a:gd name="connsiteX2" fmla="*/ 2658386 w 6417541"/>
              <a:gd name="connsiteY2" fmla="*/ 1629833 h 2203736"/>
              <a:gd name="connsiteX3" fmla="*/ 1907564 w 6417541"/>
              <a:gd name="connsiteY3" fmla="*/ 1023988 h 2203736"/>
              <a:gd name="connsiteX4" fmla="*/ 0 w 6417541"/>
              <a:gd name="connsiteY4" fmla="*/ 0 h 2203736"/>
              <a:gd name="connsiteX0" fmla="*/ 6417541 w 6417541"/>
              <a:gd name="connsiteY0" fmla="*/ 2169218 h 2203736"/>
              <a:gd name="connsiteX1" fmla="*/ 4606888 w 6417541"/>
              <a:gd name="connsiteY1" fmla="*/ 2178178 h 2203736"/>
              <a:gd name="connsiteX2" fmla="*/ 2658386 w 6417541"/>
              <a:gd name="connsiteY2" fmla="*/ 1629833 h 2203736"/>
              <a:gd name="connsiteX3" fmla="*/ 1907564 w 6417541"/>
              <a:gd name="connsiteY3" fmla="*/ 1023988 h 2203736"/>
              <a:gd name="connsiteX4" fmla="*/ 0 w 6417541"/>
              <a:gd name="connsiteY4" fmla="*/ 0 h 2203736"/>
              <a:gd name="connsiteX0" fmla="*/ 6417541 w 6417541"/>
              <a:gd name="connsiteY0" fmla="*/ 2169218 h 2203736"/>
              <a:gd name="connsiteX1" fmla="*/ 4606888 w 6417541"/>
              <a:gd name="connsiteY1" fmla="*/ 2178178 h 2203736"/>
              <a:gd name="connsiteX2" fmla="*/ 2658386 w 6417541"/>
              <a:gd name="connsiteY2" fmla="*/ 1629833 h 2203736"/>
              <a:gd name="connsiteX3" fmla="*/ 1907564 w 6417541"/>
              <a:gd name="connsiteY3" fmla="*/ 1023988 h 2203736"/>
              <a:gd name="connsiteX4" fmla="*/ 0 w 6417541"/>
              <a:gd name="connsiteY4" fmla="*/ 0 h 2203736"/>
              <a:gd name="connsiteX0" fmla="*/ 6417541 w 6417541"/>
              <a:gd name="connsiteY0" fmla="*/ 2169218 h 2203736"/>
              <a:gd name="connsiteX1" fmla="*/ 4606888 w 6417541"/>
              <a:gd name="connsiteY1" fmla="*/ 2178178 h 2203736"/>
              <a:gd name="connsiteX2" fmla="*/ 2658386 w 6417541"/>
              <a:gd name="connsiteY2" fmla="*/ 1629833 h 2203736"/>
              <a:gd name="connsiteX3" fmla="*/ 1907564 w 6417541"/>
              <a:gd name="connsiteY3" fmla="*/ 1023988 h 2203736"/>
              <a:gd name="connsiteX4" fmla="*/ 0 w 6417541"/>
              <a:gd name="connsiteY4" fmla="*/ 0 h 2203736"/>
              <a:gd name="connsiteX0" fmla="*/ 6417541 w 6417541"/>
              <a:gd name="connsiteY0" fmla="*/ 2169218 h 2203736"/>
              <a:gd name="connsiteX1" fmla="*/ 4606888 w 6417541"/>
              <a:gd name="connsiteY1" fmla="*/ 2178178 h 2203736"/>
              <a:gd name="connsiteX2" fmla="*/ 2658386 w 6417541"/>
              <a:gd name="connsiteY2" fmla="*/ 1629833 h 2203736"/>
              <a:gd name="connsiteX3" fmla="*/ 1745894 w 6417541"/>
              <a:gd name="connsiteY3" fmla="*/ 1086549 h 2203736"/>
              <a:gd name="connsiteX4" fmla="*/ 0 w 6417541"/>
              <a:gd name="connsiteY4" fmla="*/ 0 h 2203736"/>
              <a:gd name="connsiteX0" fmla="*/ 4606888 w 4606888"/>
              <a:gd name="connsiteY0" fmla="*/ 2178178 h 2178178"/>
              <a:gd name="connsiteX1" fmla="*/ 2658386 w 4606888"/>
              <a:gd name="connsiteY1" fmla="*/ 1629833 h 2178178"/>
              <a:gd name="connsiteX2" fmla="*/ 1745894 w 4606888"/>
              <a:gd name="connsiteY2" fmla="*/ 1086549 h 2178178"/>
              <a:gd name="connsiteX3" fmla="*/ 0 w 4606888"/>
              <a:gd name="connsiteY3" fmla="*/ 0 h 2178178"/>
              <a:gd name="connsiteX0" fmla="*/ 2658386 w 2658386"/>
              <a:gd name="connsiteY0" fmla="*/ 1629833 h 1629833"/>
              <a:gd name="connsiteX1" fmla="*/ 1745894 w 2658386"/>
              <a:gd name="connsiteY1" fmla="*/ 1086549 h 1629833"/>
              <a:gd name="connsiteX2" fmla="*/ 0 w 2658386"/>
              <a:gd name="connsiteY2" fmla="*/ 0 h 1629833"/>
              <a:gd name="connsiteX0" fmla="*/ 2505361 w 2505361"/>
              <a:gd name="connsiteY0" fmla="*/ 1668139 h 1668139"/>
              <a:gd name="connsiteX1" fmla="*/ 1745894 w 2505361"/>
              <a:gd name="connsiteY1" fmla="*/ 1086549 h 1668139"/>
              <a:gd name="connsiteX2" fmla="*/ 0 w 2505361"/>
              <a:gd name="connsiteY2" fmla="*/ 0 h 1668139"/>
            </a:gdLst>
            <a:ahLst/>
            <a:cxnLst>
              <a:cxn ang="0">
                <a:pos x="connsiteX0" y="connsiteY0"/>
              </a:cxn>
              <a:cxn ang="0">
                <a:pos x="connsiteX1" y="connsiteY1"/>
              </a:cxn>
              <a:cxn ang="0">
                <a:pos x="connsiteX2" y="connsiteY2"/>
              </a:cxn>
            </a:cxnLst>
            <a:rect l="l" t="t" r="r" b="b"/>
            <a:pathLst>
              <a:path w="2505361" h="1668139">
                <a:moveTo>
                  <a:pt x="2505361" y="1668139"/>
                </a:moveTo>
                <a:cubicBezTo>
                  <a:pt x="2138054" y="1598724"/>
                  <a:pt x="2163454" y="1364572"/>
                  <a:pt x="1745894" y="1086549"/>
                </a:cubicBezTo>
                <a:cubicBezTo>
                  <a:pt x="1328334" y="808526"/>
                  <a:pt x="356941" y="131771"/>
                  <a:pt x="0" y="0"/>
                </a:cubicBezTo>
              </a:path>
            </a:pathLst>
          </a:custGeom>
          <a:noFill/>
          <a:ln w="63500" cap="flat" cmpd="sng" algn="ctr">
            <a:solidFill>
              <a:schemeClr val="tx1"/>
            </a:solidFill>
            <a:prstDash val="sysDot"/>
            <a:round/>
            <a:headEnd type="none" w="med" len="med"/>
            <a:tailEnd type="triangl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161" name="TextBox 160"/>
          <p:cNvSpPr txBox="1"/>
          <p:nvPr/>
        </p:nvSpPr>
        <p:spPr>
          <a:xfrm rot="975662">
            <a:off x="3491184" y="1512407"/>
            <a:ext cx="2082558" cy="307777"/>
          </a:xfrm>
          <a:prstGeom prst="rect">
            <a:avLst/>
          </a:prstGeom>
          <a:noFill/>
        </p:spPr>
        <p:txBody>
          <a:bodyPr wrap="none" rtlCol="0">
            <a:spAutoFit/>
          </a:bodyPr>
          <a:lstStyle/>
          <a:p>
            <a:r>
              <a:rPr lang="en-US" sz="1400" dirty="0" smtClean="0"/>
              <a:t>general R&amp;E traffic path</a:t>
            </a:r>
            <a:endParaRPr lang="en-US" sz="1400" dirty="0"/>
          </a:p>
        </p:txBody>
      </p:sp>
      <p:sp>
        <p:nvSpPr>
          <p:cNvPr id="164" name="TextBox 163"/>
          <p:cNvSpPr txBox="1"/>
          <p:nvPr/>
        </p:nvSpPr>
        <p:spPr>
          <a:xfrm rot="797384">
            <a:off x="3281704" y="2865180"/>
            <a:ext cx="2052100" cy="307777"/>
          </a:xfrm>
          <a:prstGeom prst="rect">
            <a:avLst/>
          </a:prstGeom>
          <a:noFill/>
        </p:spPr>
        <p:txBody>
          <a:bodyPr wrap="none" rtlCol="0">
            <a:spAutoFit/>
          </a:bodyPr>
          <a:lstStyle/>
          <a:p>
            <a:r>
              <a:rPr lang="en-US" sz="1400" dirty="0" smtClean="0"/>
              <a:t>only circuit based traffic</a:t>
            </a:r>
            <a:endParaRPr lang="en-US" sz="1400" dirty="0"/>
          </a:p>
        </p:txBody>
      </p:sp>
      <p:sp>
        <p:nvSpPr>
          <p:cNvPr id="165" name="TextBox 164"/>
          <p:cNvSpPr txBox="1"/>
          <p:nvPr/>
        </p:nvSpPr>
        <p:spPr>
          <a:xfrm rot="20153459">
            <a:off x="3920726" y="5128574"/>
            <a:ext cx="1678666" cy="307777"/>
          </a:xfrm>
          <a:prstGeom prst="rect">
            <a:avLst/>
          </a:prstGeom>
          <a:noFill/>
        </p:spPr>
        <p:txBody>
          <a:bodyPr wrap="none" rtlCol="0">
            <a:spAutoFit/>
          </a:bodyPr>
          <a:lstStyle/>
          <a:p>
            <a:r>
              <a:rPr lang="en-US" sz="1400" dirty="0" smtClean="0"/>
              <a:t>private R&amp;E usage</a:t>
            </a:r>
            <a:endParaRPr lang="en-US" sz="1400" dirty="0"/>
          </a:p>
        </p:txBody>
      </p:sp>
    </p:spTree>
    <p:extLst>
      <p:ext uri="{BB962C8B-B14F-4D97-AF65-F5344CB8AC3E}">
        <p14:creationId xmlns:p14="http://schemas.microsoft.com/office/powerpoint/2010/main" val="3422865190"/>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Response</a:t>
            </a:r>
          </a:p>
        </p:txBody>
      </p:sp>
      <p:sp>
        <p:nvSpPr>
          <p:cNvPr id="3" name="Content Placeholder 2"/>
          <p:cNvSpPr>
            <a:spLocks noGrp="1"/>
          </p:cNvSpPr>
          <p:nvPr>
            <p:ph idx="1"/>
          </p:nvPr>
        </p:nvSpPr>
        <p:spPr/>
        <p:txBody>
          <a:bodyPr/>
          <a:lstStyle/>
          <a:p>
            <a:r>
              <a:rPr lang="en-US" dirty="0" smtClean="0"/>
              <a:t>LHCONE is intended to </a:t>
            </a:r>
            <a:r>
              <a:rPr lang="en-US" dirty="0"/>
              <a:t>p</a:t>
            </a:r>
            <a:r>
              <a:rPr lang="en-US" dirty="0" smtClean="0"/>
              <a:t>rovide </a:t>
            </a:r>
            <a:r>
              <a:rPr lang="en-US" dirty="0" smtClean="0"/>
              <a:t>a private, managed infrastructure designed for LHC Tier 2 traffic (and likely other large-data science projects in the future)</a:t>
            </a:r>
            <a:endParaRPr lang="en-US" dirty="0" smtClean="0"/>
          </a:p>
          <a:p>
            <a:pPr lvl="1"/>
            <a:r>
              <a:rPr lang="en-US" dirty="0" smtClean="0"/>
              <a:t>The LHC traffic will use circuits designated by the network engineers</a:t>
            </a:r>
          </a:p>
          <a:p>
            <a:pPr lvl="2"/>
            <a:r>
              <a:rPr lang="en-US" dirty="0" smtClean="0"/>
              <a:t>To ensure continued good performance for the LHC and to ensure </a:t>
            </a:r>
            <a:r>
              <a:rPr lang="en-US" dirty="0" smtClean="0"/>
              <a:t>that other traffic is not impacted</a:t>
            </a:r>
          </a:p>
          <a:p>
            <a:pPr lvl="3"/>
            <a:r>
              <a:rPr lang="en-US" dirty="0" smtClean="0"/>
              <a:t>The last </a:t>
            </a:r>
            <a:r>
              <a:rPr lang="en-US" dirty="0"/>
              <a:t>point is critical because </a:t>
            </a:r>
            <a:r>
              <a:rPr lang="en-US" dirty="0" smtClean="0"/>
              <a:t>apart from the LHCOPN, the R&amp;E networks are funded </a:t>
            </a:r>
            <a:r>
              <a:rPr lang="en-US" dirty="0"/>
              <a:t>for the benefit of the entire R&amp;E community, not just the </a:t>
            </a:r>
            <a:r>
              <a:rPr lang="en-US" dirty="0" smtClean="0"/>
              <a:t>LHC</a:t>
            </a:r>
          </a:p>
          <a:p>
            <a:r>
              <a:rPr lang="en-US" dirty="0" smtClean="0"/>
              <a:t>This can be done because there is capacity in the R&amp;E community that can be made available for use by the LHC collaboration that cannot be made available for general R&amp;E traffic</a:t>
            </a:r>
          </a:p>
          <a:p>
            <a:r>
              <a:rPr lang="en-US" dirty="0" smtClean="0"/>
              <a:t>See LHCONE.net</a:t>
            </a:r>
          </a:p>
          <a:p>
            <a:pPr lvl="1"/>
            <a:endParaRPr lang="en-US" dirty="0"/>
          </a:p>
          <a:p>
            <a:pPr lvl="1"/>
            <a:endParaRPr lang="en-US" dirty="0"/>
          </a:p>
        </p:txBody>
      </p:sp>
    </p:spTree>
    <p:extLst>
      <p:ext uri="{BB962C8B-B14F-4D97-AF65-F5344CB8AC3E}">
        <p14:creationId xmlns:p14="http://schemas.microsoft.com/office/powerpoint/2010/main" val="123603518"/>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LHCONE Evolved</a:t>
            </a:r>
            <a:endParaRPr lang="en-US" dirty="0"/>
          </a:p>
        </p:txBody>
      </p:sp>
      <p:sp>
        <p:nvSpPr>
          <p:cNvPr id="3" name="Content Placeholder 2"/>
          <p:cNvSpPr>
            <a:spLocks noGrp="1"/>
          </p:cNvSpPr>
          <p:nvPr>
            <p:ph idx="1"/>
          </p:nvPr>
        </p:nvSpPr>
        <p:spPr/>
        <p:txBody>
          <a:bodyPr/>
          <a:lstStyle/>
          <a:p>
            <a:r>
              <a:rPr lang="en-US" dirty="0" smtClean="0"/>
              <a:t>Three things happened that addressed the problem described above:</a:t>
            </a:r>
          </a:p>
          <a:p>
            <a:pPr marL="857250" lvl="1" indent="-457200">
              <a:buFont typeface="+mj-lt"/>
              <a:buAutoNum type="arabicPeriod"/>
            </a:pPr>
            <a:r>
              <a:rPr lang="en-US" dirty="0" smtClean="0"/>
              <a:t>The R&amp;E networking community came together and decided that the problem needed to be addressed</a:t>
            </a:r>
          </a:p>
          <a:p>
            <a:pPr marL="857250" lvl="1" indent="-457200">
              <a:buFont typeface="+mj-lt"/>
              <a:buAutoNum type="arabicPeriod"/>
            </a:pPr>
            <a:r>
              <a:rPr lang="en-US" dirty="0" smtClean="0"/>
              <a:t>The NSF program that funded U.S. to Europe transatlantic circuits was revised so that the focus was more on supporting general R&amp;E research traffic rather than specific computer science / network research projects.</a:t>
            </a:r>
          </a:p>
          <a:p>
            <a:pPr marL="1257300" lvl="2" indent="-457200"/>
            <a:r>
              <a:rPr lang="en-US" dirty="0" smtClean="0"/>
              <a:t>The resulting ACE </a:t>
            </a:r>
            <a:r>
              <a:rPr lang="en-US" dirty="0" smtClean="0"/>
              <a:t>(“America </a:t>
            </a:r>
            <a:r>
              <a:rPr lang="en-US" dirty="0" smtClean="0"/>
              <a:t>Connects to </a:t>
            </a:r>
            <a:r>
              <a:rPr lang="en-US" dirty="0" smtClean="0"/>
              <a:t>Europe”) </a:t>
            </a:r>
            <a:r>
              <a:rPr lang="en-US" dirty="0" smtClean="0"/>
              <a:t>project has funded several new T/A circuits and plans to add capacity each of the next several years, as needed</a:t>
            </a:r>
          </a:p>
          <a:p>
            <a:pPr marL="1257300" lvl="2" indent="-457200"/>
            <a:r>
              <a:rPr lang="en-US" dirty="0" smtClean="0"/>
              <a:t>DANTE/GÉANT provided corresponding circuits</a:t>
            </a:r>
          </a:p>
          <a:p>
            <a:pPr marL="857250" lvl="1" indent="-457200">
              <a:buFont typeface="+mj-lt"/>
              <a:buAutoNum type="arabicPeriod"/>
            </a:pPr>
            <a:r>
              <a:rPr lang="en-US" dirty="0" smtClean="0"/>
              <a:t>Many other circuits have </a:t>
            </a:r>
            <a:r>
              <a:rPr lang="en-US" dirty="0" smtClean="0"/>
              <a:t>also been </a:t>
            </a:r>
            <a:r>
              <a:rPr lang="en-US" dirty="0" smtClean="0"/>
              <a:t>put into the pool that is available (usually shared) to LHCONE</a:t>
            </a:r>
          </a:p>
          <a:p>
            <a:pPr marL="1257300" lvl="2" indent="-457200"/>
            <a:endParaRPr lang="en-US" dirty="0"/>
          </a:p>
        </p:txBody>
      </p:sp>
    </p:spTree>
    <p:extLst>
      <p:ext uri="{BB962C8B-B14F-4D97-AF65-F5344CB8AC3E}">
        <p14:creationId xmlns:p14="http://schemas.microsoft.com/office/powerpoint/2010/main" val="289789150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How LHCONE Evolved</a:t>
            </a:r>
            <a:endParaRPr lang="en-US" dirty="0"/>
          </a:p>
        </p:txBody>
      </p:sp>
      <p:sp>
        <p:nvSpPr>
          <p:cNvPr id="3" name="Content Placeholder 2"/>
          <p:cNvSpPr>
            <a:spLocks noGrp="1"/>
          </p:cNvSpPr>
          <p:nvPr>
            <p:ph idx="1"/>
          </p:nvPr>
        </p:nvSpPr>
        <p:spPr/>
        <p:txBody>
          <a:bodyPr/>
          <a:lstStyle/>
          <a:p>
            <a:r>
              <a:rPr lang="en-US" sz="2000" dirty="0" smtClean="0"/>
              <a:t>The following transoceanic circuits have been made available to support LHCONE:</a:t>
            </a:r>
          </a:p>
        </p:txBody>
      </p:sp>
      <p:graphicFrame>
        <p:nvGraphicFramePr>
          <p:cNvPr id="6" name="Table 5"/>
          <p:cNvGraphicFramePr>
            <a:graphicFrameLocks noGrp="1"/>
          </p:cNvGraphicFramePr>
          <p:nvPr>
            <p:extLst>
              <p:ext uri="{D42A27DB-BD31-4B8C-83A1-F6EECF244321}">
                <p14:modId xmlns:p14="http://schemas.microsoft.com/office/powerpoint/2010/main" val="771430260"/>
              </p:ext>
            </p:extLst>
          </p:nvPr>
        </p:nvGraphicFramePr>
        <p:xfrm>
          <a:off x="166254" y="1397000"/>
          <a:ext cx="8395854" cy="4907280"/>
        </p:xfrm>
        <a:graphic>
          <a:graphicData uri="http://schemas.openxmlformats.org/drawingml/2006/table">
            <a:tbl>
              <a:tblPr firstRow="1" bandRow="1">
                <a:tableStyleId>{F5AB1C69-6EDB-4FF4-983F-18BD219EF322}</a:tableStyleId>
              </a:tblPr>
              <a:tblGrid>
                <a:gridCol w="4197927"/>
                <a:gridCol w="4197927"/>
              </a:tblGrid>
              <a:tr h="2966720">
                <a:tc>
                  <a:txBody>
                    <a:bodyPr/>
                    <a:lstStyle/>
                    <a:p>
                      <a:pPr marL="166688" lvl="0" indent="-166688">
                        <a:buFont typeface="Arial" pitchFamily="34" charset="0"/>
                        <a:buChar char="•"/>
                      </a:pPr>
                      <a:r>
                        <a:rPr lang="en-US" sz="1800" b="0" dirty="0" smtClean="0">
                          <a:solidFill>
                            <a:schemeClr val="tx1"/>
                          </a:solidFill>
                        </a:rPr>
                        <a:t>Taipei, ASGC</a:t>
                      </a:r>
                    </a:p>
                    <a:p>
                      <a:pPr marL="344488" lvl="1" indent="-177800" algn="l" defTabSz="457200" rtl="0" eaLnBrk="1" latinLnBrk="0" hangingPunct="1">
                        <a:buFont typeface="Arial" pitchFamily="34" charset="0"/>
                        <a:buChar char="-"/>
                      </a:pPr>
                      <a:r>
                        <a:rPr lang="en-US" sz="1600" b="0" kern="1200" dirty="0" smtClean="0">
                          <a:solidFill>
                            <a:schemeClr val="tx1"/>
                          </a:solidFill>
                          <a:latin typeface="+mn-lt"/>
                          <a:ea typeface="+mn-ea"/>
                          <a:cs typeface="+mn-cs"/>
                        </a:rPr>
                        <a:t>2.5G to Amsterdam</a:t>
                      </a:r>
                    </a:p>
                    <a:p>
                      <a:pPr marL="344488" lvl="1" indent="-177800" algn="l" defTabSz="457200" rtl="0" eaLnBrk="1" latinLnBrk="0" hangingPunct="1">
                        <a:buFont typeface="Arial" pitchFamily="34" charset="0"/>
                        <a:buChar char="-"/>
                      </a:pPr>
                      <a:r>
                        <a:rPr lang="en-US" sz="1600" b="0" kern="1200" dirty="0" smtClean="0">
                          <a:solidFill>
                            <a:schemeClr val="tx1"/>
                          </a:solidFill>
                          <a:latin typeface="+mn-lt"/>
                          <a:ea typeface="+mn-ea"/>
                          <a:cs typeface="+mn-cs"/>
                        </a:rPr>
                        <a:t>10G to Chicago (</a:t>
                      </a:r>
                      <a:r>
                        <a:rPr lang="en-US" sz="1600" b="0" kern="1200" dirty="0" err="1" smtClean="0">
                          <a:solidFill>
                            <a:schemeClr val="tx1"/>
                          </a:solidFill>
                          <a:latin typeface="+mn-lt"/>
                          <a:ea typeface="+mn-ea"/>
                          <a:cs typeface="+mn-cs"/>
                        </a:rPr>
                        <a:t>StarLight</a:t>
                      </a:r>
                      <a:r>
                        <a:rPr lang="en-US" sz="1600" b="0" kern="1200" dirty="0" smtClean="0">
                          <a:solidFill>
                            <a:schemeClr val="tx1"/>
                          </a:solidFill>
                          <a:latin typeface="+mn-lt"/>
                          <a:ea typeface="+mn-ea"/>
                          <a:cs typeface="+mn-cs"/>
                        </a:rPr>
                        <a:t>)</a:t>
                      </a:r>
                    </a:p>
                    <a:p>
                      <a:pPr marL="166688" lvl="0" indent="-166688" algn="l" defTabSz="457200" rtl="0" eaLnBrk="1" latinLnBrk="0" hangingPunct="1">
                        <a:buFont typeface="Arial" pitchFamily="34" charset="0"/>
                        <a:buChar char="•"/>
                      </a:pPr>
                      <a:r>
                        <a:rPr lang="en-US" sz="1800" b="0" kern="1200" dirty="0" smtClean="0">
                          <a:solidFill>
                            <a:schemeClr val="tx1"/>
                          </a:solidFill>
                          <a:latin typeface="+mn-lt"/>
                          <a:ea typeface="+mn-ea"/>
                          <a:cs typeface="+mn-cs"/>
                        </a:rPr>
                        <a:t>Chicago, </a:t>
                      </a:r>
                      <a:r>
                        <a:rPr lang="en-US" sz="1800" b="0" kern="1200" dirty="0" err="1" smtClean="0">
                          <a:solidFill>
                            <a:schemeClr val="tx1"/>
                          </a:solidFill>
                          <a:latin typeface="+mn-lt"/>
                          <a:ea typeface="+mn-ea"/>
                          <a:cs typeface="+mn-cs"/>
                        </a:rPr>
                        <a:t>StarLight</a:t>
                      </a:r>
                      <a:endParaRPr lang="en-US" sz="1800" b="0" kern="1200" dirty="0" smtClean="0">
                        <a:solidFill>
                          <a:schemeClr val="tx1"/>
                        </a:solidFill>
                        <a:latin typeface="+mn-lt"/>
                        <a:ea typeface="+mn-ea"/>
                        <a:cs typeface="+mn-cs"/>
                      </a:endParaRPr>
                    </a:p>
                    <a:p>
                      <a:pPr marL="344488" lvl="1" indent="-177800" algn="l" defTabSz="457200" rtl="0" eaLnBrk="1" latinLnBrk="0" hangingPunct="1">
                        <a:buFont typeface="Arial" pitchFamily="34" charset="0"/>
                        <a:buChar char="-"/>
                      </a:pPr>
                      <a:r>
                        <a:rPr lang="en-US" sz="1600" b="0" kern="1200" dirty="0" smtClean="0">
                          <a:solidFill>
                            <a:schemeClr val="tx1"/>
                          </a:solidFill>
                          <a:latin typeface="+mn-lt"/>
                          <a:ea typeface="+mn-ea"/>
                          <a:cs typeface="+mn-cs"/>
                        </a:rPr>
                        <a:t>2 x 1G to Mexico City</a:t>
                      </a:r>
                    </a:p>
                    <a:p>
                      <a:pPr marL="166688" lvl="0" indent="-166688" algn="l" defTabSz="457200" rtl="0" eaLnBrk="1" latinLnBrk="0" hangingPunct="1">
                        <a:buFont typeface="Arial" pitchFamily="34" charset="0"/>
                        <a:buChar char="•"/>
                      </a:pPr>
                      <a:r>
                        <a:rPr lang="en-US" sz="1800" b="0" kern="1200" dirty="0" smtClean="0">
                          <a:solidFill>
                            <a:schemeClr val="tx1"/>
                          </a:solidFill>
                          <a:latin typeface="+mn-lt"/>
                          <a:ea typeface="+mn-ea"/>
                          <a:cs typeface="+mn-cs"/>
                        </a:rPr>
                        <a:t>Copenhagen, </a:t>
                      </a:r>
                      <a:r>
                        <a:rPr lang="en-US" sz="1800" b="0" kern="1200" dirty="0" err="1" smtClean="0">
                          <a:solidFill>
                            <a:schemeClr val="tx1"/>
                          </a:solidFill>
                          <a:latin typeface="+mn-lt"/>
                          <a:ea typeface="+mn-ea"/>
                          <a:cs typeface="+mn-cs"/>
                        </a:rPr>
                        <a:t>NORDUnet</a:t>
                      </a:r>
                      <a:endParaRPr lang="en-US" sz="1800" b="0" kern="1200" dirty="0" smtClean="0">
                        <a:solidFill>
                          <a:schemeClr val="tx1"/>
                        </a:solidFill>
                        <a:latin typeface="+mn-lt"/>
                        <a:ea typeface="+mn-ea"/>
                        <a:cs typeface="+mn-cs"/>
                      </a:endParaRPr>
                    </a:p>
                    <a:p>
                      <a:pPr marL="344488" lvl="1" indent="-177800" algn="l" defTabSz="457200" rtl="0" eaLnBrk="1" latinLnBrk="0" hangingPunct="1">
                        <a:buFont typeface="Arial" pitchFamily="34" charset="0"/>
                        <a:buChar char="-"/>
                      </a:pPr>
                      <a:r>
                        <a:rPr lang="en-US" sz="1600" b="0" kern="1200" dirty="0" smtClean="0">
                          <a:solidFill>
                            <a:schemeClr val="tx1"/>
                          </a:solidFill>
                          <a:latin typeface="+mn-lt"/>
                          <a:ea typeface="+mn-ea"/>
                          <a:cs typeface="+mn-cs"/>
                        </a:rPr>
                        <a:t>20G to Amsterdam</a:t>
                      </a:r>
                    </a:p>
                    <a:p>
                      <a:pPr marL="344488" lvl="1" indent="-177800" algn="l" defTabSz="457200" rtl="0" eaLnBrk="1" latinLnBrk="0" hangingPunct="1">
                        <a:buFont typeface="Arial" pitchFamily="34" charset="0"/>
                        <a:buChar char="-"/>
                      </a:pPr>
                      <a:r>
                        <a:rPr lang="en-US" sz="1600" b="0" kern="1200" dirty="0" smtClean="0">
                          <a:solidFill>
                            <a:schemeClr val="tx1"/>
                          </a:solidFill>
                          <a:latin typeface="+mn-lt"/>
                          <a:ea typeface="+mn-ea"/>
                          <a:cs typeface="+mn-cs"/>
                        </a:rPr>
                        <a:t>10G to New York (MAN LAN)</a:t>
                      </a:r>
                    </a:p>
                    <a:p>
                      <a:pPr marL="344488" lvl="1" indent="-177800" algn="l" defTabSz="457200" rtl="0" eaLnBrk="1" latinLnBrk="0" hangingPunct="1">
                        <a:buFont typeface="Arial" pitchFamily="34" charset="0"/>
                        <a:buChar char="-"/>
                      </a:pPr>
                      <a:r>
                        <a:rPr lang="en-US" sz="1600" b="0" kern="1200" dirty="0" smtClean="0">
                          <a:solidFill>
                            <a:schemeClr val="tx1"/>
                          </a:solidFill>
                          <a:latin typeface="+mn-lt"/>
                          <a:ea typeface="+mn-ea"/>
                          <a:cs typeface="+mn-cs"/>
                        </a:rPr>
                        <a:t>10G to Washington, DC (WIX)</a:t>
                      </a:r>
                    </a:p>
                    <a:p>
                      <a:pPr marL="166688" lvl="0" indent="-166688" algn="l" defTabSz="457200" rtl="0" eaLnBrk="1" latinLnBrk="0" hangingPunct="1">
                        <a:buFont typeface="Arial" pitchFamily="34" charset="0"/>
                        <a:buChar char="•"/>
                      </a:pPr>
                      <a:r>
                        <a:rPr lang="en-US" sz="1800" b="0" kern="1200" dirty="0" smtClean="0">
                          <a:solidFill>
                            <a:schemeClr val="tx1"/>
                          </a:solidFill>
                          <a:latin typeface="+mn-lt"/>
                          <a:ea typeface="+mn-ea"/>
                          <a:cs typeface="+mn-cs"/>
                        </a:rPr>
                        <a:t>Amsterdam, </a:t>
                      </a:r>
                      <a:r>
                        <a:rPr lang="en-US" sz="1800" b="0" kern="1200" dirty="0" err="1" smtClean="0">
                          <a:solidFill>
                            <a:schemeClr val="tx1"/>
                          </a:solidFill>
                          <a:latin typeface="+mn-lt"/>
                          <a:ea typeface="+mn-ea"/>
                          <a:cs typeface="+mn-cs"/>
                        </a:rPr>
                        <a:t>NetherLight</a:t>
                      </a:r>
                      <a:r>
                        <a:rPr lang="en-US" sz="1800" b="0" kern="1200" dirty="0" smtClean="0">
                          <a:solidFill>
                            <a:schemeClr val="tx1"/>
                          </a:solidFill>
                          <a:latin typeface="+mn-lt"/>
                          <a:ea typeface="+mn-ea"/>
                          <a:cs typeface="+mn-cs"/>
                        </a:rPr>
                        <a:t> and GÉANT</a:t>
                      </a:r>
                    </a:p>
                    <a:p>
                      <a:pPr marL="344488" lvl="1" indent="-177800" algn="l" defTabSz="457200" rtl="0" eaLnBrk="1" latinLnBrk="0" hangingPunct="1">
                        <a:buFont typeface="Arial" pitchFamily="34" charset="0"/>
                        <a:buChar char="-"/>
                      </a:pPr>
                      <a:r>
                        <a:rPr lang="en-US" sz="1600" b="0" kern="1200" dirty="0" smtClean="0">
                          <a:solidFill>
                            <a:schemeClr val="tx1"/>
                          </a:solidFill>
                          <a:latin typeface="+mn-lt"/>
                          <a:ea typeface="+mn-ea"/>
                          <a:cs typeface="+mn-cs"/>
                        </a:rPr>
                        <a:t>10G to Chicago (GÉANT)</a:t>
                      </a:r>
                    </a:p>
                    <a:p>
                      <a:pPr marL="344488" lvl="1" indent="-177800" algn="l" defTabSz="457200" rtl="0" eaLnBrk="1" latinLnBrk="0" hangingPunct="1">
                        <a:buFont typeface="Arial" pitchFamily="34" charset="0"/>
                        <a:buChar char="-"/>
                      </a:pPr>
                      <a:r>
                        <a:rPr lang="en-US" sz="1600" b="0" kern="1200" dirty="0" smtClean="0">
                          <a:solidFill>
                            <a:schemeClr val="tx1"/>
                          </a:solidFill>
                          <a:latin typeface="+mn-lt"/>
                          <a:ea typeface="+mn-ea"/>
                          <a:cs typeface="+mn-cs"/>
                        </a:rPr>
                        <a:t>10G to Chicago (US NSF/ACE)</a:t>
                      </a:r>
                    </a:p>
                    <a:p>
                      <a:pPr marL="344488" lvl="1" indent="-177800" algn="l" defTabSz="457200" rtl="0" eaLnBrk="1" latinLnBrk="0" hangingPunct="1">
                        <a:buFont typeface="Arial" pitchFamily="34" charset="0"/>
                        <a:buChar char="-"/>
                      </a:pPr>
                      <a:r>
                        <a:rPr lang="en-US" sz="1600" b="0" kern="1200" dirty="0" smtClean="0">
                          <a:solidFill>
                            <a:schemeClr val="tx1"/>
                          </a:solidFill>
                          <a:latin typeface="+mn-lt"/>
                          <a:ea typeface="+mn-ea"/>
                          <a:cs typeface="+mn-cs"/>
                        </a:rPr>
                        <a:t>30G to New York (GÉANT and US NSF/ACE)</a:t>
                      </a:r>
                    </a:p>
                    <a:p>
                      <a:pPr marL="344488" lvl="1" indent="-177800" algn="l" defTabSz="457200" rtl="0" eaLnBrk="1" latinLnBrk="0" hangingPunct="1">
                        <a:buFont typeface="Arial" pitchFamily="34" charset="0"/>
                        <a:buChar char="-"/>
                      </a:pPr>
                      <a:r>
                        <a:rPr lang="en-US" sz="1600" b="0" kern="1200" dirty="0" smtClean="0">
                          <a:solidFill>
                            <a:schemeClr val="tx1"/>
                          </a:solidFill>
                          <a:latin typeface="+mn-lt"/>
                          <a:ea typeface="+mn-ea"/>
                          <a:cs typeface="+mn-cs"/>
                        </a:rPr>
                        <a:t>10G to New York (</a:t>
                      </a:r>
                      <a:r>
                        <a:rPr lang="en-US" sz="1600" b="0" kern="1200" dirty="0" err="1" smtClean="0">
                          <a:solidFill>
                            <a:schemeClr val="tx1"/>
                          </a:solidFill>
                          <a:latin typeface="+mn-lt"/>
                          <a:ea typeface="+mn-ea"/>
                          <a:cs typeface="+mn-cs"/>
                        </a:rPr>
                        <a:t>USLHCnet</a:t>
                      </a:r>
                      <a:r>
                        <a:rPr lang="en-US" sz="1600" b="0" kern="1200" dirty="0" smtClean="0">
                          <a:solidFill>
                            <a:schemeClr val="tx1"/>
                          </a:solidFill>
                          <a:latin typeface="+mn-lt"/>
                          <a:ea typeface="+mn-ea"/>
                          <a:cs typeface="+mn-cs"/>
                        </a:rPr>
                        <a:t>)</a:t>
                      </a:r>
                    </a:p>
                    <a:p>
                      <a:pPr marL="166688" lvl="0" indent="-166688" algn="l" defTabSz="457200" rtl="0" eaLnBrk="1" latinLnBrk="0" hangingPunct="1">
                        <a:buFont typeface="Arial" pitchFamily="34" charset="0"/>
                        <a:buChar char="•"/>
                      </a:pPr>
                      <a:r>
                        <a:rPr lang="en-US" sz="1800" b="0" kern="1200" dirty="0" smtClean="0">
                          <a:solidFill>
                            <a:schemeClr val="tx1"/>
                          </a:solidFill>
                          <a:latin typeface="+mn-lt"/>
                          <a:ea typeface="+mn-ea"/>
                          <a:cs typeface="+mn-cs"/>
                        </a:rPr>
                        <a:t>Frankfurt, GÉANT</a:t>
                      </a:r>
                    </a:p>
                    <a:p>
                      <a:pPr marL="344488" lvl="1" indent="-177800" algn="l" defTabSz="457200" rtl="0" eaLnBrk="1" latinLnBrk="0" hangingPunct="1">
                        <a:buFont typeface="Arial" pitchFamily="34" charset="0"/>
                        <a:buChar char="-"/>
                      </a:pPr>
                      <a:r>
                        <a:rPr lang="en-US" sz="1600" b="0" kern="1200" dirty="0" smtClean="0">
                          <a:solidFill>
                            <a:schemeClr val="tx1"/>
                          </a:solidFill>
                          <a:latin typeface="+mn-lt"/>
                          <a:ea typeface="+mn-ea"/>
                          <a:cs typeface="+mn-cs"/>
                        </a:rPr>
                        <a:t>20G</a:t>
                      </a:r>
                      <a:r>
                        <a:rPr lang="en-US" sz="1600" b="0" kern="1200" baseline="0" dirty="0" smtClean="0">
                          <a:solidFill>
                            <a:schemeClr val="tx1"/>
                          </a:solidFill>
                          <a:latin typeface="+mn-lt"/>
                          <a:ea typeface="+mn-ea"/>
                          <a:cs typeface="+mn-cs"/>
                        </a:rPr>
                        <a:t> to Washington, DC (WIX), </a:t>
                      </a:r>
                      <a:r>
                        <a:rPr lang="en-US" sz="1600" b="0" kern="1200" dirty="0" smtClean="0">
                          <a:solidFill>
                            <a:schemeClr val="tx1"/>
                          </a:solidFill>
                          <a:latin typeface="+mn-lt"/>
                          <a:ea typeface="+mn-ea"/>
                          <a:cs typeface="+mn-cs"/>
                        </a:rPr>
                        <a:t>(GÉANT and US NSF/ACE)</a:t>
                      </a:r>
                    </a:p>
                    <a:p>
                      <a:pPr marL="285750" indent="-285750">
                        <a:buFont typeface="Arial" pitchFamily="34" charset="0"/>
                        <a:buChar char="•"/>
                      </a:pPr>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66688" lvl="0" indent="-166688" algn="l" defTabSz="457200" rtl="0" eaLnBrk="1" latinLnBrk="0" hangingPunct="1">
                        <a:buFont typeface="Arial" pitchFamily="34" charset="0"/>
                        <a:buChar char="•"/>
                      </a:pPr>
                      <a:r>
                        <a:rPr lang="en-US" sz="1800" b="0" kern="1200" dirty="0" smtClean="0">
                          <a:solidFill>
                            <a:schemeClr val="tx1"/>
                          </a:solidFill>
                          <a:latin typeface="+mn-lt"/>
                          <a:ea typeface="+mn-ea"/>
                          <a:cs typeface="+mn-cs"/>
                        </a:rPr>
                        <a:t>Geneva, CERN</a:t>
                      </a:r>
                    </a:p>
                    <a:p>
                      <a:pPr marL="344488" lvl="1" indent="-177800" algn="l" defTabSz="457200" rtl="0" eaLnBrk="1" latinLnBrk="0" hangingPunct="1">
                        <a:buFont typeface="Arial" pitchFamily="34" charset="0"/>
                        <a:buChar char="-"/>
                      </a:pPr>
                      <a:r>
                        <a:rPr lang="en-US" sz="1600" b="0" kern="1200" dirty="0" smtClean="0">
                          <a:solidFill>
                            <a:schemeClr val="tx1"/>
                          </a:solidFill>
                          <a:latin typeface="+mn-lt"/>
                          <a:ea typeface="+mn-ea"/>
                          <a:cs typeface="+mn-cs"/>
                        </a:rPr>
                        <a:t>10G to GÉANT</a:t>
                      </a:r>
                    </a:p>
                    <a:p>
                      <a:pPr marL="344488" lvl="1" indent="-177800" algn="l" defTabSz="457200" rtl="0" eaLnBrk="1" latinLnBrk="0" hangingPunct="1">
                        <a:buFont typeface="Arial" pitchFamily="34" charset="0"/>
                        <a:buChar char="-"/>
                      </a:pPr>
                      <a:r>
                        <a:rPr lang="en-US" sz="1600" b="0" kern="1200" dirty="0" smtClean="0">
                          <a:solidFill>
                            <a:schemeClr val="tx1"/>
                          </a:solidFill>
                          <a:latin typeface="+mn-lt"/>
                          <a:ea typeface="+mn-ea"/>
                          <a:cs typeface="+mn-cs"/>
                        </a:rPr>
                        <a:t>10G to Amsterdam</a:t>
                      </a:r>
                    </a:p>
                    <a:p>
                      <a:pPr marL="344488" lvl="1" indent="-177800" algn="l" defTabSz="457200" rtl="0" eaLnBrk="1" latinLnBrk="0" hangingPunct="1">
                        <a:buFont typeface="Arial" pitchFamily="34" charset="0"/>
                        <a:buChar char="-"/>
                      </a:pPr>
                      <a:r>
                        <a:rPr lang="en-US" sz="1600" b="0" kern="1200" dirty="0" smtClean="0">
                          <a:solidFill>
                            <a:schemeClr val="tx1"/>
                          </a:solidFill>
                          <a:latin typeface="+mn-lt"/>
                          <a:ea typeface="+mn-ea"/>
                          <a:cs typeface="+mn-cs"/>
                        </a:rPr>
                        <a:t>10G to New York (via </a:t>
                      </a:r>
                      <a:r>
                        <a:rPr lang="en-US" sz="1600" b="0" kern="1200" dirty="0" err="1" smtClean="0">
                          <a:solidFill>
                            <a:schemeClr val="tx1"/>
                          </a:solidFill>
                          <a:latin typeface="+mn-lt"/>
                          <a:ea typeface="+mn-ea"/>
                          <a:cs typeface="+mn-cs"/>
                        </a:rPr>
                        <a:t>USLHCnet</a:t>
                      </a:r>
                      <a:r>
                        <a:rPr lang="en-US" sz="1600" b="0" kern="1200" dirty="0" smtClean="0">
                          <a:solidFill>
                            <a:schemeClr val="tx1"/>
                          </a:solidFill>
                          <a:latin typeface="+mn-lt"/>
                          <a:ea typeface="+mn-ea"/>
                          <a:cs typeface="+mn-cs"/>
                        </a:rPr>
                        <a:t>)</a:t>
                      </a:r>
                    </a:p>
                    <a:p>
                      <a:pPr marL="344488" lvl="1" indent="-177800" algn="l" defTabSz="457200" rtl="0" eaLnBrk="1" latinLnBrk="0" hangingPunct="1">
                        <a:buFont typeface="Arial" pitchFamily="34" charset="0"/>
                        <a:buChar char="-"/>
                      </a:pPr>
                      <a:r>
                        <a:rPr lang="en-US" sz="1600" b="0" kern="1200" dirty="0" smtClean="0">
                          <a:solidFill>
                            <a:schemeClr val="tx1"/>
                          </a:solidFill>
                          <a:latin typeface="+mn-lt"/>
                          <a:ea typeface="+mn-ea"/>
                          <a:cs typeface="+mn-cs"/>
                        </a:rPr>
                        <a:t>1G (?) to Korea</a:t>
                      </a:r>
                    </a:p>
                    <a:p>
                      <a:pPr marL="344488" lvl="1" indent="-177800" algn="l" defTabSz="457200" rtl="0" eaLnBrk="1" latinLnBrk="0" hangingPunct="1">
                        <a:buFont typeface="Arial" pitchFamily="34" charset="0"/>
                        <a:buChar char="-"/>
                      </a:pPr>
                      <a:r>
                        <a:rPr lang="en-US" sz="1600" b="0" kern="1200" dirty="0" smtClean="0">
                          <a:solidFill>
                            <a:schemeClr val="tx1"/>
                          </a:solidFill>
                          <a:latin typeface="+mn-lt"/>
                          <a:ea typeface="+mn-ea"/>
                          <a:cs typeface="+mn-cs"/>
                        </a:rPr>
                        <a:t>1G (?) to India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82504260"/>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LHCONE Services</a:t>
            </a:r>
            <a:endParaRPr lang="en-US" dirty="0"/>
          </a:p>
        </p:txBody>
      </p:sp>
      <p:sp>
        <p:nvSpPr>
          <p:cNvPr id="3" name="Content Placeholder 2"/>
          <p:cNvSpPr>
            <a:spLocks noGrp="1"/>
          </p:cNvSpPr>
          <p:nvPr>
            <p:ph idx="1"/>
          </p:nvPr>
        </p:nvSpPr>
        <p:spPr/>
        <p:txBody>
          <a:bodyPr/>
          <a:lstStyle/>
          <a:p>
            <a:r>
              <a:rPr lang="en-US" sz="2300" dirty="0" smtClean="0"/>
              <a:t>An initial attempt to build a global, broadcast Ethernet VLAN that everyone could connect to with an assigned address was declared unworkable given the available engineering resources</a:t>
            </a:r>
          </a:p>
          <a:p>
            <a:r>
              <a:rPr lang="en-US" sz="2300" dirty="0" smtClean="0"/>
              <a:t>The current effort is focused on a multipoint service – essentially a private Internet for the LHC Tier 2 sites that uses circuits designated for the LHC traffic</a:t>
            </a:r>
          </a:p>
          <a:p>
            <a:pPr lvl="1"/>
            <a:r>
              <a:rPr lang="en-US" dirty="0" smtClean="0"/>
              <a:t>Provided as an interconnected set of localized private networks called Virtual Routing and Forwarding (VRF) instances</a:t>
            </a:r>
          </a:p>
          <a:p>
            <a:pPr lvl="2"/>
            <a:r>
              <a:rPr lang="en-US" dirty="0" smtClean="0"/>
              <a:t>Each major R&amp;E network provides the VRF service for its LHC sites</a:t>
            </a:r>
          </a:p>
          <a:p>
            <a:pPr lvl="2"/>
            <a:r>
              <a:rPr lang="en-US" dirty="0"/>
              <a:t>T</a:t>
            </a:r>
            <a:r>
              <a:rPr lang="en-US" dirty="0" smtClean="0"/>
              <a:t>he </a:t>
            </a:r>
            <a:r>
              <a:rPr lang="en-US" dirty="0" smtClean="0"/>
              <a:t>VRFs are connected together and announce all of their sites to each other</a:t>
            </a:r>
          </a:p>
          <a:p>
            <a:pPr lvl="1"/>
            <a:r>
              <a:rPr lang="en-US" dirty="0" smtClean="0"/>
              <a:t>The sites connect to their VRF provider using a virtual circuit (e.g. a VLAN) connection to </a:t>
            </a:r>
            <a:r>
              <a:rPr lang="en-US" dirty="0"/>
              <a:t>establish a </a:t>
            </a:r>
            <a:r>
              <a:rPr lang="en-US" dirty="0" smtClean="0"/>
              <a:t>layer </a:t>
            </a:r>
            <a:r>
              <a:rPr lang="en-US" dirty="0"/>
              <a:t>3 (IP) routed peering </a:t>
            </a:r>
            <a:r>
              <a:rPr lang="en-US" dirty="0" smtClean="0"/>
              <a:t>relationship with the VRF </a:t>
            </a:r>
            <a:r>
              <a:rPr lang="en-US" dirty="0" smtClean="0"/>
              <a:t>that is</a:t>
            </a:r>
            <a:r>
              <a:rPr lang="en-US" dirty="0" smtClean="0"/>
              <a:t> </a:t>
            </a:r>
            <a:r>
              <a:rPr lang="en-US" dirty="0" smtClean="0"/>
              <a:t>separate from their general WAN </a:t>
            </a:r>
            <a:r>
              <a:rPr lang="en-US" dirty="0" smtClean="0"/>
              <a:t>peering</a:t>
            </a:r>
            <a:endParaRPr lang="en-US" dirty="0" smtClean="0"/>
          </a:p>
          <a:p>
            <a:r>
              <a:rPr lang="en-US" sz="2300" dirty="0" smtClean="0"/>
              <a:t>The next LHCONE service being worked on is a guaranteed bandwidth, end-to-end virtual circuit service</a:t>
            </a:r>
            <a:endParaRPr lang="en-US" sz="2300" dirty="0"/>
          </a:p>
        </p:txBody>
      </p:sp>
    </p:spTree>
    <p:extLst>
      <p:ext uri="{BB962C8B-B14F-4D97-AF65-F5344CB8AC3E}">
        <p14:creationId xmlns:p14="http://schemas.microsoft.com/office/powerpoint/2010/main" val="3658332520"/>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LHCONE Multipoint Service </a:t>
            </a:r>
            <a:endParaRPr lang="en-US" dirty="0"/>
          </a:p>
        </p:txBody>
      </p:sp>
      <p:sp>
        <p:nvSpPr>
          <p:cNvPr id="4" name="Rectangle 3"/>
          <p:cNvSpPr/>
          <p:nvPr/>
        </p:nvSpPr>
        <p:spPr>
          <a:xfrm>
            <a:off x="415636" y="997527"/>
            <a:ext cx="475013" cy="475013"/>
          </a:xfrm>
          <a:prstGeom prst="rect">
            <a:avLst/>
          </a:prstGeom>
          <a:ln w="19050">
            <a:solidFill>
              <a:schemeClr val="tx1"/>
            </a:solidFill>
          </a:ln>
        </p:spPr>
        <p:txBody>
          <a:bodyPr vert="horz" wrap="square" lIns="0" tIns="0" rIns="0" bIns="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Site 1</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5" name="Rectangle 4"/>
          <p:cNvSpPr/>
          <p:nvPr/>
        </p:nvSpPr>
        <p:spPr>
          <a:xfrm>
            <a:off x="415636" y="1862446"/>
            <a:ext cx="475013" cy="475013"/>
          </a:xfrm>
          <a:prstGeom prst="rect">
            <a:avLst/>
          </a:prstGeom>
          <a:ln w="19050">
            <a:solidFill>
              <a:schemeClr val="tx1"/>
            </a:solidFill>
          </a:ln>
        </p:spPr>
        <p:txBody>
          <a:bodyPr vert="horz" wrap="square" lIns="0" tIns="0" rIns="0" bIns="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Site 2</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6" name="Rectangle 5"/>
          <p:cNvSpPr/>
          <p:nvPr/>
        </p:nvSpPr>
        <p:spPr>
          <a:xfrm>
            <a:off x="415636" y="2693719"/>
            <a:ext cx="475013" cy="475013"/>
          </a:xfrm>
          <a:prstGeom prst="rect">
            <a:avLst/>
          </a:prstGeom>
          <a:ln w="19050">
            <a:solidFill>
              <a:schemeClr val="tx1"/>
            </a:solidFill>
          </a:ln>
        </p:spPr>
        <p:txBody>
          <a:bodyPr vert="horz" wrap="square" lIns="0" tIns="0" rIns="0" bIns="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Site 3</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7" name="Freeform 7"/>
          <p:cNvSpPr>
            <a:spLocks/>
          </p:cNvSpPr>
          <p:nvPr/>
        </p:nvSpPr>
        <p:spPr bwMode="auto">
          <a:xfrm>
            <a:off x="1713738" y="1721363"/>
            <a:ext cx="1228436" cy="757177"/>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9050">
            <a:solidFill>
              <a:schemeClr val="tx1"/>
            </a:solidFill>
            <a:prstDash val="solid"/>
            <a:round/>
            <a:headEnd/>
            <a:tailEnd/>
          </a:ln>
        </p:spPr>
        <p:txBody>
          <a:bodyPr vert="horz" wrap="square" lIns="91440" tIns="45720" rIns="91440" bIns="45720" numCol="1" anchor="ctr" anchorCtr="0" compatLnSpc="1">
            <a:prstTxWarp prst="textNoShape">
              <a:avLst/>
            </a:prstTxWarp>
          </a:bodyPr>
          <a:lstStyle/>
          <a:p>
            <a:pPr eaLnBrk="0" hangingPunct="0"/>
            <a:r>
              <a:rPr lang="en-US" sz="1400" b="1" dirty="0" smtClean="0">
                <a:solidFill>
                  <a:srgbClr val="000000"/>
                </a:solidFill>
              </a:rPr>
              <a:t>VRF provider 1</a:t>
            </a:r>
            <a:endParaRPr lang="en-US" sz="1400" b="1" dirty="0">
              <a:solidFill>
                <a:srgbClr val="000000"/>
              </a:solidFill>
            </a:endParaRPr>
          </a:p>
        </p:txBody>
      </p:sp>
      <p:cxnSp>
        <p:nvCxnSpPr>
          <p:cNvPr id="9" name="Straight Arrow Connector 8"/>
          <p:cNvCxnSpPr>
            <a:stCxn id="4" idx="3"/>
            <a:endCxn id="7" idx="2"/>
          </p:cNvCxnSpPr>
          <p:nvPr/>
        </p:nvCxnSpPr>
        <p:spPr bwMode="auto">
          <a:xfrm>
            <a:off x="890649" y="1235034"/>
            <a:ext cx="890023" cy="692256"/>
          </a:xfrm>
          <a:prstGeom prst="straightConnector1">
            <a:avLst/>
          </a:prstGeom>
          <a:noFill/>
          <a:ln w="19050" cap="flat" cmpd="sng" algn="ctr">
            <a:solidFill>
              <a:schemeClr val="tx1"/>
            </a:solidFill>
            <a:prstDash val="solid"/>
            <a:round/>
            <a:headEnd type="none" w="med" len="med"/>
            <a:tailEnd type="arrow"/>
          </a:ln>
          <a:effectLst/>
        </p:spPr>
      </p:cxnSp>
      <p:sp>
        <p:nvSpPr>
          <p:cNvPr id="11" name="Rounded Rectangular Callout 10"/>
          <p:cNvSpPr/>
          <p:nvPr/>
        </p:nvSpPr>
        <p:spPr>
          <a:xfrm>
            <a:off x="1448790" y="617517"/>
            <a:ext cx="2579388" cy="844891"/>
          </a:xfrm>
          <a:prstGeom prst="wedgeRoundRectCallout">
            <a:avLst>
              <a:gd name="adj1" fmla="val -50634"/>
              <a:gd name="adj2" fmla="val 72002"/>
              <a:gd name="adj3" fmla="val 16667"/>
            </a:avLst>
          </a:prstGeom>
          <a:ln w="19050">
            <a:solidFill>
              <a:schemeClr val="tx1"/>
            </a:solidFill>
          </a:ln>
        </p:spPr>
        <p:txBody>
          <a:bodyPr rot="0" spcFirstLastPara="0" vertOverflow="overflow" horzOverflow="overflow" vert="horz" wrap="square" lIns="0" tIns="0" rIns="0" bIns="0" numCol="1" spcCol="0" rtlCol="0" fromWordArt="0" anchor="t" anchorCtr="1" forceAA="0" compatLnSpc="1">
            <a:prstTxWarp prst="textNoShape">
              <a:avLst/>
            </a:prstTxWarp>
            <a:noAutofit/>
          </a:bodyPr>
          <a:lstStyle/>
          <a:p>
            <a:pPr eaLnBrk="0" hangingPunct="0"/>
            <a:r>
              <a:rPr lang="en-US" sz="1400" dirty="0" smtClean="0"/>
              <a:t>Sites announce </a:t>
            </a:r>
            <a:r>
              <a:rPr lang="en-US" sz="1400" u="sng" dirty="0"/>
              <a:t>addresses of LHC systems or subnets </a:t>
            </a:r>
            <a:r>
              <a:rPr lang="en-US" sz="1400" dirty="0"/>
              <a:t>devoted to LHC systems </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cxnSp>
        <p:nvCxnSpPr>
          <p:cNvPr id="13" name="Straight Arrow Connector 12"/>
          <p:cNvCxnSpPr>
            <a:stCxn id="5" idx="3"/>
            <a:endCxn id="7" idx="0"/>
          </p:cNvCxnSpPr>
          <p:nvPr/>
        </p:nvCxnSpPr>
        <p:spPr bwMode="auto">
          <a:xfrm flipV="1">
            <a:off x="890649" y="2054014"/>
            <a:ext cx="825901" cy="45939"/>
          </a:xfrm>
          <a:prstGeom prst="straightConnector1">
            <a:avLst/>
          </a:prstGeom>
          <a:noFill/>
          <a:ln w="19050" cap="flat" cmpd="sng" algn="ctr">
            <a:solidFill>
              <a:schemeClr val="tx1"/>
            </a:solidFill>
            <a:prstDash val="solid"/>
            <a:round/>
            <a:headEnd type="none" w="med" len="med"/>
            <a:tailEnd type="arrow"/>
          </a:ln>
          <a:effectLst/>
        </p:spPr>
      </p:cxnSp>
      <p:cxnSp>
        <p:nvCxnSpPr>
          <p:cNvPr id="15" name="Straight Arrow Connector 14"/>
          <p:cNvCxnSpPr>
            <a:stCxn id="6" idx="3"/>
            <a:endCxn id="7" idx="56"/>
          </p:cNvCxnSpPr>
          <p:nvPr/>
        </p:nvCxnSpPr>
        <p:spPr bwMode="auto">
          <a:xfrm flipV="1">
            <a:off x="890649" y="2200275"/>
            <a:ext cx="825901" cy="730951"/>
          </a:xfrm>
          <a:prstGeom prst="straightConnector1">
            <a:avLst/>
          </a:prstGeom>
          <a:noFill/>
          <a:ln w="19050" cap="flat" cmpd="sng" algn="ctr">
            <a:solidFill>
              <a:schemeClr val="tx1"/>
            </a:solidFill>
            <a:prstDash val="solid"/>
            <a:round/>
            <a:headEnd type="none" w="med" len="med"/>
            <a:tailEnd type="arrow"/>
          </a:ln>
          <a:effectLst/>
        </p:spPr>
      </p:cxnSp>
      <p:sp>
        <p:nvSpPr>
          <p:cNvPr id="16" name="Rounded Rectangular Callout 15"/>
          <p:cNvSpPr/>
          <p:nvPr/>
        </p:nvSpPr>
        <p:spPr>
          <a:xfrm>
            <a:off x="176882" y="3524755"/>
            <a:ext cx="3414194" cy="1636663"/>
          </a:xfrm>
          <a:prstGeom prst="wedgeRoundRectCallout">
            <a:avLst>
              <a:gd name="adj1" fmla="val 13212"/>
              <a:gd name="adj2" fmla="val -115198"/>
              <a:gd name="adj3" fmla="val 16667"/>
            </a:avLst>
          </a:prstGeom>
          <a:ln w="19050">
            <a:solidFill>
              <a:schemeClr val="tx1"/>
            </a:solidFill>
          </a:ln>
        </p:spPr>
        <p:txBody>
          <a:bodyPr rot="0" spcFirstLastPara="0" vertOverflow="overflow" horzOverflow="overflow" vert="horz" wrap="square" lIns="0" tIns="0" rIns="0" bIns="0" numCol="1" spcCol="0" rtlCol="0" fromWordArt="0" anchor="t" anchorCtr="1" forceAA="0" compatLnSpc="1">
            <a:prstTxWarp prst="textNoShape">
              <a:avLst/>
            </a:prstTxWarp>
            <a:noAutofit/>
          </a:bodyPr>
          <a:lstStyle/>
          <a:p>
            <a:pPr marL="166688" indent="-166688" algn="l">
              <a:buFont typeface="Arial" pitchFamily="34" charset="0"/>
              <a:buChar char="•"/>
            </a:pPr>
            <a:r>
              <a:rPr lang="en-US" sz="1400" dirty="0"/>
              <a:t>routes between all of the announced addresses </a:t>
            </a:r>
          </a:p>
          <a:p>
            <a:pPr marL="166688" indent="-166688" algn="l">
              <a:buFont typeface="Arial" pitchFamily="34" charset="0"/>
              <a:buChar char="•"/>
            </a:pPr>
            <a:r>
              <a:rPr lang="en-US" sz="1400" dirty="0" smtClean="0"/>
              <a:t>Announces site provided </a:t>
            </a:r>
            <a:r>
              <a:rPr lang="en-US" sz="1400" dirty="0"/>
              <a:t>addresses (“routes”) to other VRF providers</a:t>
            </a:r>
          </a:p>
          <a:p>
            <a:pPr marL="166688" indent="-166688" algn="l">
              <a:buFont typeface="Arial" pitchFamily="34" charset="0"/>
              <a:buChar char="•"/>
            </a:pPr>
            <a:r>
              <a:rPr lang="en-US" sz="1400" dirty="0"/>
              <a:t>accepts route announcements from other VRF providers and makes them available to the sites</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grpSp>
        <p:nvGrpSpPr>
          <p:cNvPr id="24" name="Group 23"/>
          <p:cNvGrpSpPr/>
          <p:nvPr/>
        </p:nvGrpSpPr>
        <p:grpSpPr>
          <a:xfrm flipH="1">
            <a:off x="5971923" y="757477"/>
            <a:ext cx="2526538" cy="2171205"/>
            <a:chOff x="5033158" y="1212706"/>
            <a:chExt cx="2526538" cy="2171205"/>
          </a:xfrm>
        </p:grpSpPr>
        <p:sp>
          <p:nvSpPr>
            <p:cNvPr id="17" name="Rectangle 16"/>
            <p:cNvSpPr/>
            <p:nvPr/>
          </p:nvSpPr>
          <p:spPr>
            <a:xfrm>
              <a:off x="5033158" y="1212706"/>
              <a:ext cx="475013" cy="475013"/>
            </a:xfrm>
            <a:prstGeom prst="rect">
              <a:avLst/>
            </a:prstGeom>
            <a:ln w="19050">
              <a:solidFill>
                <a:schemeClr val="tx1"/>
              </a:solidFill>
            </a:ln>
          </p:spPr>
          <p:txBody>
            <a:bodyPr vert="horz" wrap="square" lIns="0" tIns="0" rIns="0" bIns="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Site 4</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8" name="Rectangle 17"/>
            <p:cNvSpPr/>
            <p:nvPr/>
          </p:nvSpPr>
          <p:spPr>
            <a:xfrm>
              <a:off x="5033158" y="2077625"/>
              <a:ext cx="475013" cy="475013"/>
            </a:xfrm>
            <a:prstGeom prst="rect">
              <a:avLst/>
            </a:prstGeom>
            <a:ln w="19050">
              <a:solidFill>
                <a:schemeClr val="tx1"/>
              </a:solidFill>
            </a:ln>
          </p:spPr>
          <p:txBody>
            <a:bodyPr vert="horz" wrap="square" lIns="0" tIns="0" rIns="0" bIns="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Site 5</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9" name="Rectangle 18"/>
            <p:cNvSpPr/>
            <p:nvPr/>
          </p:nvSpPr>
          <p:spPr>
            <a:xfrm>
              <a:off x="5033158" y="2908898"/>
              <a:ext cx="475013" cy="475013"/>
            </a:xfrm>
            <a:prstGeom prst="rect">
              <a:avLst/>
            </a:prstGeom>
            <a:ln w="19050">
              <a:solidFill>
                <a:schemeClr val="tx1"/>
              </a:solidFill>
            </a:ln>
          </p:spPr>
          <p:txBody>
            <a:bodyPr vert="horz" wrap="square" lIns="0" tIns="0" rIns="0" bIns="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Site 6</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0" name="Freeform 7"/>
            <p:cNvSpPr>
              <a:spLocks/>
            </p:cNvSpPr>
            <p:nvPr/>
          </p:nvSpPr>
          <p:spPr bwMode="auto">
            <a:xfrm>
              <a:off x="6331260" y="1936542"/>
              <a:ext cx="1228436" cy="757177"/>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9050">
              <a:solidFill>
                <a:schemeClr val="tx1"/>
              </a:solidFill>
              <a:prstDash val="solid"/>
              <a:round/>
              <a:headEnd/>
              <a:tailEnd/>
            </a:ln>
          </p:spPr>
          <p:txBody>
            <a:bodyPr vert="horz" wrap="square" lIns="91440" tIns="45720" rIns="91440" bIns="45720" numCol="1" anchor="ctr" anchorCtr="0" compatLnSpc="1">
              <a:prstTxWarp prst="textNoShape">
                <a:avLst/>
              </a:prstTxWarp>
            </a:bodyPr>
            <a:lstStyle/>
            <a:p>
              <a:pPr eaLnBrk="0" hangingPunct="0"/>
              <a:r>
                <a:rPr lang="en-US" sz="1400" b="1" dirty="0" smtClean="0">
                  <a:solidFill>
                    <a:srgbClr val="000000"/>
                  </a:solidFill>
                </a:rPr>
                <a:t>VRF provider 2</a:t>
              </a:r>
              <a:endParaRPr lang="en-US" sz="1400" b="1" dirty="0">
                <a:solidFill>
                  <a:srgbClr val="000000"/>
                </a:solidFill>
              </a:endParaRPr>
            </a:p>
          </p:txBody>
        </p:sp>
        <p:cxnSp>
          <p:nvCxnSpPr>
            <p:cNvPr id="21" name="Straight Arrow Connector 20"/>
            <p:cNvCxnSpPr>
              <a:stCxn id="17" idx="3"/>
              <a:endCxn id="20" idx="2"/>
            </p:cNvCxnSpPr>
            <p:nvPr/>
          </p:nvCxnSpPr>
          <p:spPr bwMode="auto">
            <a:xfrm>
              <a:off x="5508171" y="1450213"/>
              <a:ext cx="890023" cy="692256"/>
            </a:xfrm>
            <a:prstGeom prst="straightConnector1">
              <a:avLst/>
            </a:prstGeom>
            <a:noFill/>
            <a:ln w="19050" cap="flat" cmpd="sng" algn="ctr">
              <a:solidFill>
                <a:schemeClr val="tx1"/>
              </a:solidFill>
              <a:prstDash val="solid"/>
              <a:round/>
              <a:headEnd type="none" w="med" len="med"/>
              <a:tailEnd type="arrow"/>
            </a:ln>
            <a:effectLst/>
          </p:spPr>
        </p:cxnSp>
        <p:cxnSp>
          <p:nvCxnSpPr>
            <p:cNvPr id="22" name="Straight Arrow Connector 21"/>
            <p:cNvCxnSpPr>
              <a:stCxn id="18" idx="3"/>
              <a:endCxn id="20" idx="0"/>
            </p:cNvCxnSpPr>
            <p:nvPr/>
          </p:nvCxnSpPr>
          <p:spPr bwMode="auto">
            <a:xfrm flipV="1">
              <a:off x="5508171" y="2269193"/>
              <a:ext cx="825901" cy="45939"/>
            </a:xfrm>
            <a:prstGeom prst="straightConnector1">
              <a:avLst/>
            </a:prstGeom>
            <a:noFill/>
            <a:ln w="19050" cap="flat" cmpd="sng" algn="ctr">
              <a:solidFill>
                <a:schemeClr val="tx1"/>
              </a:solidFill>
              <a:prstDash val="solid"/>
              <a:round/>
              <a:headEnd type="none" w="med" len="med"/>
              <a:tailEnd type="arrow"/>
            </a:ln>
            <a:effectLst/>
          </p:spPr>
        </p:cxnSp>
        <p:cxnSp>
          <p:nvCxnSpPr>
            <p:cNvPr id="23" name="Straight Arrow Connector 22"/>
            <p:cNvCxnSpPr>
              <a:stCxn id="19" idx="3"/>
              <a:endCxn id="20" idx="56"/>
            </p:cNvCxnSpPr>
            <p:nvPr/>
          </p:nvCxnSpPr>
          <p:spPr bwMode="auto">
            <a:xfrm flipV="1">
              <a:off x="5508171" y="2415454"/>
              <a:ext cx="825901" cy="730951"/>
            </a:xfrm>
            <a:prstGeom prst="straightConnector1">
              <a:avLst/>
            </a:prstGeom>
            <a:noFill/>
            <a:ln w="19050" cap="flat" cmpd="sng" algn="ctr">
              <a:solidFill>
                <a:schemeClr val="tx1"/>
              </a:solidFill>
              <a:prstDash val="solid"/>
              <a:round/>
              <a:headEnd type="none" w="med" len="med"/>
              <a:tailEnd type="arrow"/>
            </a:ln>
            <a:effectLst/>
          </p:spPr>
        </p:cxnSp>
      </p:grpSp>
      <p:grpSp>
        <p:nvGrpSpPr>
          <p:cNvPr id="25" name="Group 24"/>
          <p:cNvGrpSpPr/>
          <p:nvPr/>
        </p:nvGrpSpPr>
        <p:grpSpPr>
          <a:xfrm flipH="1">
            <a:off x="5749648" y="4058992"/>
            <a:ext cx="2526538" cy="2171205"/>
            <a:chOff x="5033158" y="1212706"/>
            <a:chExt cx="2526538" cy="2171205"/>
          </a:xfrm>
        </p:grpSpPr>
        <p:sp>
          <p:nvSpPr>
            <p:cNvPr id="26" name="Rectangle 25"/>
            <p:cNvSpPr/>
            <p:nvPr/>
          </p:nvSpPr>
          <p:spPr>
            <a:xfrm>
              <a:off x="5033158" y="1212706"/>
              <a:ext cx="475013" cy="475013"/>
            </a:xfrm>
            <a:prstGeom prst="rect">
              <a:avLst/>
            </a:prstGeom>
            <a:ln w="19050">
              <a:solidFill>
                <a:schemeClr val="tx1"/>
              </a:solidFill>
            </a:ln>
          </p:spPr>
          <p:txBody>
            <a:bodyPr vert="horz" wrap="square" lIns="0" tIns="0" rIns="0" bIns="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Site 7</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7" name="Rectangle 26"/>
            <p:cNvSpPr/>
            <p:nvPr/>
          </p:nvSpPr>
          <p:spPr>
            <a:xfrm>
              <a:off x="5033158" y="2077625"/>
              <a:ext cx="475013" cy="475013"/>
            </a:xfrm>
            <a:prstGeom prst="rect">
              <a:avLst/>
            </a:prstGeom>
            <a:ln w="19050">
              <a:solidFill>
                <a:schemeClr val="tx1"/>
              </a:solidFill>
            </a:ln>
          </p:spPr>
          <p:txBody>
            <a:bodyPr vert="horz" wrap="square" lIns="0" tIns="0" rIns="0" bIns="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Site 8</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8" name="Rectangle 27"/>
            <p:cNvSpPr/>
            <p:nvPr/>
          </p:nvSpPr>
          <p:spPr>
            <a:xfrm>
              <a:off x="5033158" y="2908898"/>
              <a:ext cx="475013" cy="475013"/>
            </a:xfrm>
            <a:prstGeom prst="rect">
              <a:avLst/>
            </a:prstGeom>
            <a:ln w="19050">
              <a:solidFill>
                <a:schemeClr val="tx1"/>
              </a:solidFill>
            </a:ln>
          </p:spPr>
          <p:txBody>
            <a:bodyPr vert="horz" wrap="square" lIns="0" tIns="0" rIns="0" bIns="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Site 9</a:t>
              </a:r>
              <a:endParaRPr kumimoji="0" lang="en-US" sz="12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9" name="Freeform 7"/>
            <p:cNvSpPr>
              <a:spLocks/>
            </p:cNvSpPr>
            <p:nvPr/>
          </p:nvSpPr>
          <p:spPr bwMode="auto">
            <a:xfrm>
              <a:off x="6331260" y="1936542"/>
              <a:ext cx="1228436" cy="757177"/>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9050">
              <a:solidFill>
                <a:schemeClr val="tx1"/>
              </a:solidFill>
              <a:prstDash val="solid"/>
              <a:round/>
              <a:headEnd/>
              <a:tailEnd/>
            </a:ln>
          </p:spPr>
          <p:txBody>
            <a:bodyPr vert="horz" wrap="square" lIns="91440" tIns="45720" rIns="91440" bIns="45720" numCol="1" anchor="ctr" anchorCtr="0" compatLnSpc="1">
              <a:prstTxWarp prst="textNoShape">
                <a:avLst/>
              </a:prstTxWarp>
            </a:bodyPr>
            <a:lstStyle/>
            <a:p>
              <a:pPr eaLnBrk="0" hangingPunct="0"/>
              <a:r>
                <a:rPr lang="en-US" sz="1400" b="1" dirty="0" smtClean="0">
                  <a:solidFill>
                    <a:srgbClr val="000000"/>
                  </a:solidFill>
                </a:rPr>
                <a:t>VRF provider 3</a:t>
              </a:r>
              <a:endParaRPr lang="en-US" sz="1400" b="1" dirty="0">
                <a:solidFill>
                  <a:srgbClr val="000000"/>
                </a:solidFill>
              </a:endParaRPr>
            </a:p>
          </p:txBody>
        </p:sp>
        <p:cxnSp>
          <p:nvCxnSpPr>
            <p:cNvPr id="30" name="Straight Arrow Connector 29"/>
            <p:cNvCxnSpPr>
              <a:stCxn id="26" idx="3"/>
              <a:endCxn id="29" idx="2"/>
            </p:cNvCxnSpPr>
            <p:nvPr/>
          </p:nvCxnSpPr>
          <p:spPr bwMode="auto">
            <a:xfrm>
              <a:off x="5508171" y="1450213"/>
              <a:ext cx="890023" cy="692256"/>
            </a:xfrm>
            <a:prstGeom prst="straightConnector1">
              <a:avLst/>
            </a:prstGeom>
            <a:noFill/>
            <a:ln w="19050" cap="flat" cmpd="sng" algn="ctr">
              <a:solidFill>
                <a:schemeClr val="tx1"/>
              </a:solidFill>
              <a:prstDash val="solid"/>
              <a:round/>
              <a:headEnd type="none" w="med" len="med"/>
              <a:tailEnd type="arrow"/>
            </a:ln>
            <a:effectLst/>
          </p:spPr>
        </p:cxnSp>
        <p:cxnSp>
          <p:nvCxnSpPr>
            <p:cNvPr id="31" name="Straight Arrow Connector 30"/>
            <p:cNvCxnSpPr>
              <a:stCxn id="27" idx="3"/>
              <a:endCxn id="29" idx="0"/>
            </p:cNvCxnSpPr>
            <p:nvPr/>
          </p:nvCxnSpPr>
          <p:spPr bwMode="auto">
            <a:xfrm flipV="1">
              <a:off x="5508171" y="2269193"/>
              <a:ext cx="825901" cy="45939"/>
            </a:xfrm>
            <a:prstGeom prst="straightConnector1">
              <a:avLst/>
            </a:prstGeom>
            <a:noFill/>
            <a:ln w="19050" cap="flat" cmpd="sng" algn="ctr">
              <a:solidFill>
                <a:schemeClr val="tx1"/>
              </a:solidFill>
              <a:prstDash val="solid"/>
              <a:round/>
              <a:headEnd type="none" w="med" len="med"/>
              <a:tailEnd type="arrow"/>
            </a:ln>
            <a:effectLst/>
          </p:spPr>
        </p:cxnSp>
        <p:cxnSp>
          <p:nvCxnSpPr>
            <p:cNvPr id="32" name="Straight Arrow Connector 31"/>
            <p:cNvCxnSpPr>
              <a:stCxn id="28" idx="3"/>
              <a:endCxn id="29" idx="56"/>
            </p:cNvCxnSpPr>
            <p:nvPr/>
          </p:nvCxnSpPr>
          <p:spPr bwMode="auto">
            <a:xfrm flipV="1">
              <a:off x="5508171" y="2415454"/>
              <a:ext cx="825901" cy="730951"/>
            </a:xfrm>
            <a:prstGeom prst="straightConnector1">
              <a:avLst/>
            </a:prstGeom>
            <a:noFill/>
            <a:ln w="19050" cap="flat" cmpd="sng" algn="ctr">
              <a:solidFill>
                <a:schemeClr val="tx1"/>
              </a:solidFill>
              <a:prstDash val="solid"/>
              <a:round/>
              <a:headEnd type="none" w="med" len="med"/>
              <a:tailEnd type="arrow"/>
            </a:ln>
            <a:effectLst/>
          </p:spPr>
        </p:cxnSp>
      </p:grpSp>
      <p:cxnSp>
        <p:nvCxnSpPr>
          <p:cNvPr id="34" name="Straight Connector 33"/>
          <p:cNvCxnSpPr>
            <a:stCxn id="7" idx="28"/>
            <a:endCxn id="20" idx="28"/>
          </p:cNvCxnSpPr>
          <p:nvPr/>
        </p:nvCxnSpPr>
        <p:spPr bwMode="auto">
          <a:xfrm flipV="1">
            <a:off x="2937674" y="1869406"/>
            <a:ext cx="3038749" cy="240050"/>
          </a:xfrm>
          <a:prstGeom prst="line">
            <a:avLst/>
          </a:prstGeom>
          <a:noFill/>
          <a:ln w="50800" cap="flat" cmpd="sng" algn="ctr">
            <a:solidFill>
              <a:schemeClr val="tx1"/>
            </a:solidFill>
            <a:prstDash val="solid"/>
            <a:round/>
            <a:headEnd type="none" w="med" len="med"/>
            <a:tailEnd type="none" w="med" len="med"/>
          </a:ln>
          <a:effectLst/>
        </p:spPr>
      </p:cxnSp>
      <p:cxnSp>
        <p:nvCxnSpPr>
          <p:cNvPr id="36" name="Straight Connector 35"/>
          <p:cNvCxnSpPr>
            <a:stCxn id="20" idx="44"/>
            <a:endCxn id="29" idx="11"/>
          </p:cNvCxnSpPr>
          <p:nvPr/>
        </p:nvCxnSpPr>
        <p:spPr bwMode="auto">
          <a:xfrm flipH="1">
            <a:off x="6379615" y="2218953"/>
            <a:ext cx="209338" cy="2573379"/>
          </a:xfrm>
          <a:prstGeom prst="line">
            <a:avLst/>
          </a:prstGeom>
          <a:noFill/>
          <a:ln w="50800" cap="flat" cmpd="sng" algn="ctr">
            <a:solidFill>
              <a:schemeClr val="tx1"/>
            </a:solidFill>
            <a:prstDash val="solid"/>
            <a:round/>
            <a:headEnd type="none" w="med" len="med"/>
            <a:tailEnd type="none" w="med" len="med"/>
          </a:ln>
          <a:effectLst/>
        </p:spPr>
      </p:cxnSp>
      <p:cxnSp>
        <p:nvCxnSpPr>
          <p:cNvPr id="38" name="Straight Connector 37"/>
          <p:cNvCxnSpPr>
            <a:stCxn id="7" idx="35"/>
            <a:endCxn id="29" idx="26"/>
          </p:cNvCxnSpPr>
          <p:nvPr/>
        </p:nvCxnSpPr>
        <p:spPr bwMode="auto">
          <a:xfrm>
            <a:off x="2791432" y="2359208"/>
            <a:ext cx="2972278" cy="2768943"/>
          </a:xfrm>
          <a:prstGeom prst="line">
            <a:avLst/>
          </a:prstGeom>
          <a:noFill/>
          <a:ln w="50800" cap="flat" cmpd="sng" algn="ctr">
            <a:solidFill>
              <a:schemeClr val="tx1"/>
            </a:solidFill>
            <a:prstDash val="solid"/>
            <a:round/>
            <a:headEnd type="none" w="med" len="med"/>
            <a:tailEnd type="none" w="med" len="med"/>
          </a:ln>
          <a:effectLst/>
        </p:spPr>
      </p:cxnSp>
      <p:grpSp>
        <p:nvGrpSpPr>
          <p:cNvPr id="59" name="Group 58"/>
          <p:cNvGrpSpPr/>
          <p:nvPr/>
        </p:nvGrpSpPr>
        <p:grpSpPr>
          <a:xfrm rot="21319656">
            <a:off x="3682530" y="1536309"/>
            <a:ext cx="1631060" cy="891528"/>
            <a:chOff x="3350030" y="1690684"/>
            <a:chExt cx="1631060" cy="891528"/>
          </a:xfrm>
        </p:grpSpPr>
        <p:grpSp>
          <p:nvGrpSpPr>
            <p:cNvPr id="43" name="Group 42"/>
            <p:cNvGrpSpPr/>
            <p:nvPr/>
          </p:nvGrpSpPr>
          <p:grpSpPr>
            <a:xfrm>
              <a:off x="3350030" y="1690684"/>
              <a:ext cx="1631060" cy="315830"/>
              <a:chOff x="3350030" y="1738184"/>
              <a:chExt cx="1631060" cy="315830"/>
            </a:xfrm>
          </p:grpSpPr>
          <p:sp>
            <p:nvSpPr>
              <p:cNvPr id="10" name="TextBox 9"/>
              <p:cNvSpPr txBox="1"/>
              <p:nvPr/>
            </p:nvSpPr>
            <p:spPr>
              <a:xfrm>
                <a:off x="3350030" y="1738184"/>
                <a:ext cx="1631060" cy="307777"/>
              </a:xfrm>
              <a:prstGeom prst="rect">
                <a:avLst/>
              </a:prstGeom>
              <a:noFill/>
            </p:spPr>
            <p:txBody>
              <a:bodyPr wrap="square" rtlCol="0">
                <a:spAutoFit/>
              </a:bodyPr>
              <a:lstStyle/>
              <a:p>
                <a:r>
                  <a:rPr lang="en-US" sz="1400" dirty="0" smtClean="0"/>
                  <a:t>announces routes</a:t>
                </a:r>
                <a:endParaRPr lang="en-US" sz="1400" dirty="0"/>
              </a:p>
            </p:txBody>
          </p:sp>
          <p:cxnSp>
            <p:nvCxnSpPr>
              <p:cNvPr id="40" name="Straight Arrow Connector 39"/>
              <p:cNvCxnSpPr/>
              <p:nvPr/>
            </p:nvCxnSpPr>
            <p:spPr bwMode="auto">
              <a:xfrm>
                <a:off x="3420805" y="2054014"/>
                <a:ext cx="1489510" cy="0"/>
              </a:xfrm>
              <a:prstGeom prst="straightConnector1">
                <a:avLst/>
              </a:prstGeom>
              <a:noFill/>
              <a:ln w="19050" cap="flat" cmpd="sng" algn="ctr">
                <a:solidFill>
                  <a:schemeClr val="tx1"/>
                </a:solidFill>
                <a:prstDash val="sysDash"/>
                <a:round/>
                <a:headEnd type="none" w="med" len="med"/>
                <a:tailEnd type="arrow"/>
              </a:ln>
              <a:effectLst/>
            </p:spPr>
          </p:cxnSp>
        </p:grpSp>
        <p:grpSp>
          <p:nvGrpSpPr>
            <p:cNvPr id="44" name="Group 43"/>
            <p:cNvGrpSpPr/>
            <p:nvPr/>
          </p:nvGrpSpPr>
          <p:grpSpPr>
            <a:xfrm>
              <a:off x="3350030" y="2252127"/>
              <a:ext cx="1631060" cy="330085"/>
              <a:chOff x="3350030" y="2299627"/>
              <a:chExt cx="1631060" cy="330085"/>
            </a:xfrm>
          </p:grpSpPr>
          <p:sp>
            <p:nvSpPr>
              <p:cNvPr id="41" name="TextBox 40"/>
              <p:cNvSpPr txBox="1"/>
              <p:nvPr/>
            </p:nvSpPr>
            <p:spPr>
              <a:xfrm>
                <a:off x="3350030" y="2321935"/>
                <a:ext cx="1631060" cy="307777"/>
              </a:xfrm>
              <a:prstGeom prst="rect">
                <a:avLst/>
              </a:prstGeom>
              <a:noFill/>
            </p:spPr>
            <p:txBody>
              <a:bodyPr wrap="square" rtlCol="0">
                <a:spAutoFit/>
              </a:bodyPr>
              <a:lstStyle/>
              <a:p>
                <a:r>
                  <a:rPr lang="en-US" sz="1400" dirty="0" smtClean="0"/>
                  <a:t>accepts routes</a:t>
                </a:r>
                <a:endParaRPr lang="en-US" sz="1400" dirty="0"/>
              </a:p>
            </p:txBody>
          </p:sp>
          <p:cxnSp>
            <p:nvCxnSpPr>
              <p:cNvPr id="42" name="Straight Arrow Connector 41"/>
              <p:cNvCxnSpPr/>
              <p:nvPr/>
            </p:nvCxnSpPr>
            <p:spPr bwMode="auto">
              <a:xfrm flipH="1">
                <a:off x="3420805" y="2299627"/>
                <a:ext cx="1489510" cy="0"/>
              </a:xfrm>
              <a:prstGeom prst="straightConnector1">
                <a:avLst/>
              </a:prstGeom>
              <a:noFill/>
              <a:ln w="19050" cap="flat" cmpd="sng" algn="ctr">
                <a:solidFill>
                  <a:schemeClr val="tx1"/>
                </a:solidFill>
                <a:prstDash val="sysDash"/>
                <a:round/>
                <a:headEnd type="none" w="med" len="med"/>
                <a:tailEnd type="arrow"/>
              </a:ln>
              <a:effectLst/>
            </p:spPr>
          </p:cxnSp>
        </p:grpSp>
      </p:grpSp>
      <p:grpSp>
        <p:nvGrpSpPr>
          <p:cNvPr id="51" name="Group 50"/>
          <p:cNvGrpSpPr/>
          <p:nvPr/>
        </p:nvGrpSpPr>
        <p:grpSpPr>
          <a:xfrm rot="2632899">
            <a:off x="3407419" y="3256149"/>
            <a:ext cx="1631060" cy="891528"/>
            <a:chOff x="3098669" y="2983024"/>
            <a:chExt cx="1631060" cy="891528"/>
          </a:xfrm>
        </p:grpSpPr>
        <p:grpSp>
          <p:nvGrpSpPr>
            <p:cNvPr id="45" name="Group 44"/>
            <p:cNvGrpSpPr/>
            <p:nvPr/>
          </p:nvGrpSpPr>
          <p:grpSpPr>
            <a:xfrm>
              <a:off x="3098669" y="2983024"/>
              <a:ext cx="1631060" cy="315830"/>
              <a:chOff x="3350030" y="1738184"/>
              <a:chExt cx="1631060" cy="315830"/>
            </a:xfrm>
          </p:grpSpPr>
          <p:sp>
            <p:nvSpPr>
              <p:cNvPr id="46" name="TextBox 45"/>
              <p:cNvSpPr txBox="1"/>
              <p:nvPr/>
            </p:nvSpPr>
            <p:spPr>
              <a:xfrm>
                <a:off x="3350030" y="1738184"/>
                <a:ext cx="1631060" cy="307777"/>
              </a:xfrm>
              <a:prstGeom prst="rect">
                <a:avLst/>
              </a:prstGeom>
              <a:noFill/>
            </p:spPr>
            <p:txBody>
              <a:bodyPr wrap="square" rtlCol="0">
                <a:spAutoFit/>
              </a:bodyPr>
              <a:lstStyle/>
              <a:p>
                <a:r>
                  <a:rPr lang="en-US" sz="1400" dirty="0" smtClean="0"/>
                  <a:t>announces routes</a:t>
                </a:r>
                <a:endParaRPr lang="en-US" sz="1400" dirty="0"/>
              </a:p>
            </p:txBody>
          </p:sp>
          <p:cxnSp>
            <p:nvCxnSpPr>
              <p:cNvPr id="47" name="Straight Arrow Connector 46"/>
              <p:cNvCxnSpPr/>
              <p:nvPr/>
            </p:nvCxnSpPr>
            <p:spPr bwMode="auto">
              <a:xfrm>
                <a:off x="3420805" y="2054014"/>
                <a:ext cx="1489510" cy="0"/>
              </a:xfrm>
              <a:prstGeom prst="straightConnector1">
                <a:avLst/>
              </a:prstGeom>
              <a:noFill/>
              <a:ln w="19050" cap="flat" cmpd="sng" algn="ctr">
                <a:solidFill>
                  <a:schemeClr val="tx1"/>
                </a:solidFill>
                <a:prstDash val="sysDash"/>
                <a:round/>
                <a:headEnd type="none" w="med" len="med"/>
                <a:tailEnd type="arrow"/>
              </a:ln>
              <a:effectLst/>
            </p:spPr>
          </p:cxnSp>
        </p:grpSp>
        <p:grpSp>
          <p:nvGrpSpPr>
            <p:cNvPr id="48" name="Group 47"/>
            <p:cNvGrpSpPr/>
            <p:nvPr/>
          </p:nvGrpSpPr>
          <p:grpSpPr>
            <a:xfrm>
              <a:off x="3098669" y="3544467"/>
              <a:ext cx="1631060" cy="330085"/>
              <a:chOff x="3350030" y="2299627"/>
              <a:chExt cx="1631060" cy="330085"/>
            </a:xfrm>
          </p:grpSpPr>
          <p:sp>
            <p:nvSpPr>
              <p:cNvPr id="49" name="TextBox 48"/>
              <p:cNvSpPr txBox="1"/>
              <p:nvPr/>
            </p:nvSpPr>
            <p:spPr>
              <a:xfrm>
                <a:off x="3350030" y="2321935"/>
                <a:ext cx="1631060" cy="307777"/>
              </a:xfrm>
              <a:prstGeom prst="rect">
                <a:avLst/>
              </a:prstGeom>
              <a:noFill/>
            </p:spPr>
            <p:txBody>
              <a:bodyPr wrap="square" rtlCol="0">
                <a:spAutoFit/>
              </a:bodyPr>
              <a:lstStyle/>
              <a:p>
                <a:r>
                  <a:rPr lang="en-US" sz="1400" dirty="0" smtClean="0"/>
                  <a:t>accepts routes</a:t>
                </a:r>
                <a:endParaRPr lang="en-US" sz="1400" dirty="0"/>
              </a:p>
            </p:txBody>
          </p:sp>
          <p:cxnSp>
            <p:nvCxnSpPr>
              <p:cNvPr id="50" name="Straight Arrow Connector 49"/>
              <p:cNvCxnSpPr/>
              <p:nvPr/>
            </p:nvCxnSpPr>
            <p:spPr bwMode="auto">
              <a:xfrm flipH="1">
                <a:off x="3420805" y="2299627"/>
                <a:ext cx="1489510" cy="0"/>
              </a:xfrm>
              <a:prstGeom prst="straightConnector1">
                <a:avLst/>
              </a:prstGeom>
              <a:noFill/>
              <a:ln w="19050" cap="flat" cmpd="sng" algn="ctr">
                <a:solidFill>
                  <a:schemeClr val="tx1"/>
                </a:solidFill>
                <a:prstDash val="sysDash"/>
                <a:round/>
                <a:headEnd type="none" w="med" len="med"/>
                <a:tailEnd type="arrow"/>
              </a:ln>
              <a:effectLst/>
            </p:spPr>
          </p:cxnSp>
        </p:grpSp>
      </p:grpSp>
      <p:grpSp>
        <p:nvGrpSpPr>
          <p:cNvPr id="52" name="Group 51"/>
          <p:cNvGrpSpPr/>
          <p:nvPr/>
        </p:nvGrpSpPr>
        <p:grpSpPr>
          <a:xfrm rot="16443055">
            <a:off x="5682995" y="2886252"/>
            <a:ext cx="1631060" cy="891528"/>
            <a:chOff x="3098669" y="2983024"/>
            <a:chExt cx="1631060" cy="891528"/>
          </a:xfrm>
        </p:grpSpPr>
        <p:grpSp>
          <p:nvGrpSpPr>
            <p:cNvPr id="53" name="Group 52"/>
            <p:cNvGrpSpPr/>
            <p:nvPr/>
          </p:nvGrpSpPr>
          <p:grpSpPr>
            <a:xfrm>
              <a:off x="3098669" y="2983024"/>
              <a:ext cx="1631060" cy="315830"/>
              <a:chOff x="3350030" y="1738184"/>
              <a:chExt cx="1631060" cy="315830"/>
            </a:xfrm>
          </p:grpSpPr>
          <p:sp>
            <p:nvSpPr>
              <p:cNvPr id="57" name="TextBox 56"/>
              <p:cNvSpPr txBox="1"/>
              <p:nvPr/>
            </p:nvSpPr>
            <p:spPr>
              <a:xfrm>
                <a:off x="3350030" y="1738184"/>
                <a:ext cx="1631060" cy="307777"/>
              </a:xfrm>
              <a:prstGeom prst="rect">
                <a:avLst/>
              </a:prstGeom>
              <a:noFill/>
            </p:spPr>
            <p:txBody>
              <a:bodyPr wrap="square" rtlCol="0">
                <a:spAutoFit/>
              </a:bodyPr>
              <a:lstStyle/>
              <a:p>
                <a:r>
                  <a:rPr lang="en-US" sz="1400" dirty="0" smtClean="0"/>
                  <a:t>announces routes</a:t>
                </a:r>
                <a:endParaRPr lang="en-US" sz="1400" dirty="0"/>
              </a:p>
            </p:txBody>
          </p:sp>
          <p:cxnSp>
            <p:nvCxnSpPr>
              <p:cNvPr id="58" name="Straight Arrow Connector 57"/>
              <p:cNvCxnSpPr/>
              <p:nvPr/>
            </p:nvCxnSpPr>
            <p:spPr bwMode="auto">
              <a:xfrm>
                <a:off x="3420805" y="2054014"/>
                <a:ext cx="1489510" cy="0"/>
              </a:xfrm>
              <a:prstGeom prst="straightConnector1">
                <a:avLst/>
              </a:prstGeom>
              <a:noFill/>
              <a:ln w="19050" cap="flat" cmpd="sng" algn="ctr">
                <a:solidFill>
                  <a:schemeClr val="tx1"/>
                </a:solidFill>
                <a:prstDash val="sysDash"/>
                <a:round/>
                <a:headEnd type="none" w="med" len="med"/>
                <a:tailEnd type="arrow"/>
              </a:ln>
              <a:effectLst/>
            </p:spPr>
          </p:cxnSp>
        </p:grpSp>
        <p:grpSp>
          <p:nvGrpSpPr>
            <p:cNvPr id="54" name="Group 53"/>
            <p:cNvGrpSpPr/>
            <p:nvPr/>
          </p:nvGrpSpPr>
          <p:grpSpPr>
            <a:xfrm>
              <a:off x="3098669" y="3544467"/>
              <a:ext cx="1631060" cy="330085"/>
              <a:chOff x="3350030" y="2299627"/>
              <a:chExt cx="1631060" cy="330085"/>
            </a:xfrm>
          </p:grpSpPr>
          <p:sp>
            <p:nvSpPr>
              <p:cNvPr id="55" name="TextBox 54"/>
              <p:cNvSpPr txBox="1"/>
              <p:nvPr/>
            </p:nvSpPr>
            <p:spPr>
              <a:xfrm>
                <a:off x="3350030" y="2321935"/>
                <a:ext cx="1631060" cy="307777"/>
              </a:xfrm>
              <a:prstGeom prst="rect">
                <a:avLst/>
              </a:prstGeom>
              <a:noFill/>
            </p:spPr>
            <p:txBody>
              <a:bodyPr wrap="square" rtlCol="0">
                <a:spAutoFit/>
              </a:bodyPr>
              <a:lstStyle/>
              <a:p>
                <a:r>
                  <a:rPr lang="en-US" sz="1400" dirty="0" smtClean="0"/>
                  <a:t>accepts routes</a:t>
                </a:r>
                <a:endParaRPr lang="en-US" sz="1400" dirty="0"/>
              </a:p>
            </p:txBody>
          </p:sp>
          <p:cxnSp>
            <p:nvCxnSpPr>
              <p:cNvPr id="56" name="Straight Arrow Connector 55"/>
              <p:cNvCxnSpPr/>
              <p:nvPr/>
            </p:nvCxnSpPr>
            <p:spPr bwMode="auto">
              <a:xfrm flipH="1">
                <a:off x="3420805" y="2299627"/>
                <a:ext cx="1489510" cy="0"/>
              </a:xfrm>
              <a:prstGeom prst="straightConnector1">
                <a:avLst/>
              </a:prstGeom>
              <a:noFill/>
              <a:ln w="19050" cap="flat" cmpd="sng" algn="ctr">
                <a:solidFill>
                  <a:schemeClr val="tx1"/>
                </a:solidFill>
                <a:prstDash val="sysDash"/>
                <a:round/>
                <a:headEnd type="none" w="med" len="med"/>
                <a:tailEnd type="arrow"/>
              </a:ln>
              <a:effectLst/>
            </p:spPr>
          </p:cxnSp>
        </p:grpSp>
      </p:grpSp>
      <p:sp>
        <p:nvSpPr>
          <p:cNvPr id="60" name="TextBox 59"/>
          <p:cNvSpPr txBox="1"/>
          <p:nvPr/>
        </p:nvSpPr>
        <p:spPr>
          <a:xfrm>
            <a:off x="298456" y="5755184"/>
            <a:ext cx="6357858" cy="830997"/>
          </a:xfrm>
          <a:prstGeom prst="rect">
            <a:avLst/>
          </a:prstGeom>
          <a:noFill/>
        </p:spPr>
        <p:txBody>
          <a:bodyPr wrap="square" rtlCol="0">
            <a:spAutoFit/>
          </a:bodyPr>
          <a:lstStyle/>
          <a:p>
            <a:r>
              <a:rPr lang="en-US" sz="1600" dirty="0" smtClean="0"/>
              <a:t>The result is that sites 1-9 can all communicate with each other and the VRF providers can put this traffic onto links between themselves that are designed for LHC traffic.</a:t>
            </a:r>
            <a:endParaRPr lang="en-US" sz="1600" dirty="0"/>
          </a:p>
        </p:txBody>
      </p:sp>
      <p:sp>
        <p:nvSpPr>
          <p:cNvPr id="61" name="Rounded Rectangular Callout 60"/>
          <p:cNvSpPr/>
          <p:nvPr/>
        </p:nvSpPr>
        <p:spPr>
          <a:xfrm>
            <a:off x="3732095" y="5006734"/>
            <a:ext cx="1679236" cy="555773"/>
          </a:xfrm>
          <a:prstGeom prst="wedgeRoundRectCallout">
            <a:avLst>
              <a:gd name="adj1" fmla="val 32107"/>
              <a:gd name="adj2" fmla="val -135458"/>
              <a:gd name="adj3" fmla="val 16667"/>
            </a:avLst>
          </a:prstGeom>
          <a:ln w="19050">
            <a:solidFill>
              <a:schemeClr val="tx1"/>
            </a:solidFill>
          </a:ln>
        </p:spPr>
        <p:txBody>
          <a:bodyPr rot="0" spcFirstLastPara="0" vertOverflow="overflow" horzOverflow="overflow" vert="horz" wrap="square" lIns="0" tIns="0" rIns="0" bIns="0" numCol="1" spcCol="0" rtlCol="0" fromWordArt="0" anchor="t" anchorCtr="1" forceAA="0" compatLnSpc="1">
            <a:prstTxWarp prst="textNoShape">
              <a:avLst/>
            </a:prstTxWarp>
            <a:noAutofit/>
          </a:bodyPr>
          <a:lstStyle/>
          <a:p>
            <a:pPr eaLnBrk="0" hangingPunct="0"/>
            <a:r>
              <a:rPr lang="en-US" sz="1400" dirty="0" smtClean="0"/>
              <a:t>Links suitable for LHC traffic</a:t>
            </a:r>
            <a:endParaRPr lang="en-US" sz="1400" dirty="0"/>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Tree>
    <p:extLst>
      <p:ext uri="{BB962C8B-B14F-4D97-AF65-F5344CB8AC3E}">
        <p14:creationId xmlns:p14="http://schemas.microsoft.com/office/powerpoint/2010/main" val="3272954621"/>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LHCONE Multipoint Service </a:t>
            </a:r>
          </a:p>
        </p:txBody>
      </p:sp>
      <p:sp>
        <p:nvSpPr>
          <p:cNvPr id="3" name="Content Placeholder 2"/>
          <p:cNvSpPr>
            <a:spLocks noGrp="1"/>
          </p:cNvSpPr>
          <p:nvPr>
            <p:ph idx="1"/>
          </p:nvPr>
        </p:nvSpPr>
        <p:spPr>
          <a:xfrm>
            <a:off x="0" y="516836"/>
            <a:ext cx="9250326" cy="6110978"/>
          </a:xfrm>
        </p:spPr>
        <p:txBody>
          <a:bodyPr/>
          <a:lstStyle/>
          <a:p>
            <a:r>
              <a:rPr lang="en-US" dirty="0" smtClean="0"/>
              <a:t>Sites have to do some configuration work</a:t>
            </a:r>
          </a:p>
          <a:p>
            <a:pPr lvl="1"/>
            <a:r>
              <a:rPr lang="en-US" dirty="0" smtClean="0"/>
              <a:t>A v</a:t>
            </a:r>
            <a:r>
              <a:rPr lang="en-US" dirty="0" smtClean="0"/>
              <a:t>irtual circuit (e.g. VLAN</a:t>
            </a:r>
            <a:r>
              <a:rPr lang="en-US" dirty="0"/>
              <a:t> </a:t>
            </a:r>
            <a:r>
              <a:rPr lang="en-US" dirty="0" smtClean="0"/>
              <a:t>or</a:t>
            </a:r>
            <a:r>
              <a:rPr lang="en-US" dirty="0" smtClean="0"/>
              <a:t> MPLS) or physical circuit has </a:t>
            </a:r>
            <a:r>
              <a:rPr lang="en-US" dirty="0" smtClean="0"/>
              <a:t>to be set up from the site to the VRF provider</a:t>
            </a:r>
          </a:p>
          <a:p>
            <a:pPr lvl="1"/>
            <a:r>
              <a:rPr lang="en-US" dirty="0" smtClean="0"/>
              <a:t>Site router has to be configured to announce the LHC systems to the VRF</a:t>
            </a:r>
          </a:p>
          <a:p>
            <a:r>
              <a:rPr lang="en-US" dirty="0" smtClean="0"/>
              <a:t>LHCONE is separate from LHCOPN</a:t>
            </a:r>
          </a:p>
          <a:p>
            <a:r>
              <a:rPr lang="en-US" dirty="0" smtClean="0"/>
              <a:t>Recent </a:t>
            </a:r>
            <a:r>
              <a:rPr lang="en-US" dirty="0" smtClean="0"/>
              <a:t>implementation discussions have indicated that some policy is necessary for the LHCONE multipoint service to work as intended</a:t>
            </a:r>
          </a:p>
          <a:p>
            <a:pPr lvl="1"/>
            <a:r>
              <a:rPr lang="en-US" dirty="0" smtClean="0"/>
              <a:t>Sites may only announce LHC-related </a:t>
            </a:r>
            <a:r>
              <a:rPr lang="en-US" dirty="0" smtClean="0"/>
              <a:t>systems to LHCONE</a:t>
            </a:r>
            <a:endParaRPr lang="en-US" dirty="0" smtClean="0"/>
          </a:p>
          <a:p>
            <a:pPr lvl="1"/>
            <a:r>
              <a:rPr lang="en-US" dirty="0" smtClean="0"/>
              <a:t>Sites must accept all routes provided by their </a:t>
            </a:r>
            <a:r>
              <a:rPr lang="en-US" dirty="0" smtClean="0"/>
              <a:t>LHCONE VRF </a:t>
            </a:r>
            <a:r>
              <a:rPr lang="en-US" dirty="0" smtClean="0"/>
              <a:t>(as the way to reach other LHC sites)</a:t>
            </a:r>
          </a:p>
          <a:p>
            <a:pPr lvl="2"/>
            <a:r>
              <a:rPr lang="en-US" dirty="0" smtClean="0"/>
              <a:t>Otherwise highly asymmetric routes are likely to result, with, e.g., inbound traffic from another LHC site coming over LHCONE and outbound traffic to that site using the general R&amp;E infrastructure</a:t>
            </a:r>
          </a:p>
          <a:p>
            <a:r>
              <a:rPr lang="en-US" dirty="0" smtClean="0"/>
              <a:t>The current state of the multipoint service implementation is fairly well advanced</a:t>
            </a:r>
            <a:endParaRPr lang="en-US" dirty="0"/>
          </a:p>
        </p:txBody>
      </p:sp>
    </p:spTree>
    <p:extLst>
      <p:ext uri="{BB962C8B-B14F-4D97-AF65-F5344CB8AC3E}">
        <p14:creationId xmlns:p14="http://schemas.microsoft.com/office/powerpoint/2010/main" val="289991129"/>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Freeform 168"/>
          <p:cNvSpPr/>
          <p:nvPr/>
        </p:nvSpPr>
        <p:spPr bwMode="auto">
          <a:xfrm>
            <a:off x="5781359" y="1870730"/>
            <a:ext cx="939186" cy="1671855"/>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1153235"/>
              <a:gd name="connsiteY0" fmla="*/ 0 h 1644556"/>
              <a:gd name="connsiteX1" fmla="*/ 620972 w 1153235"/>
              <a:gd name="connsiteY1" fmla="*/ 477672 h 1644556"/>
              <a:gd name="connsiteX2" fmla="*/ 1153235 w 1153235"/>
              <a:gd name="connsiteY2"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Lst>
            <a:ahLst/>
            <a:cxnLst>
              <a:cxn ang="0">
                <a:pos x="connsiteX0" y="connsiteY0"/>
              </a:cxn>
              <a:cxn ang="0">
                <a:pos x="connsiteX1" y="connsiteY1"/>
              </a:cxn>
            </a:cxnLst>
            <a:rect l="l" t="t" r="r" b="b"/>
            <a:pathLst>
              <a:path w="1153235" h="1644556">
                <a:moveTo>
                  <a:pt x="0" y="0"/>
                </a:moveTo>
                <a:cubicBezTo>
                  <a:pt x="991737" y="479946"/>
                  <a:pt x="823414" y="1041780"/>
                  <a:pt x="1153235" y="1644556"/>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72" name="Freeform 171"/>
          <p:cNvSpPr/>
          <p:nvPr/>
        </p:nvSpPr>
        <p:spPr bwMode="auto">
          <a:xfrm>
            <a:off x="3851102" y="1138206"/>
            <a:ext cx="939186" cy="1671855"/>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1153235"/>
              <a:gd name="connsiteY0" fmla="*/ 0 h 1644556"/>
              <a:gd name="connsiteX1" fmla="*/ 620972 w 1153235"/>
              <a:gd name="connsiteY1" fmla="*/ 477672 h 1644556"/>
              <a:gd name="connsiteX2" fmla="*/ 1153235 w 1153235"/>
              <a:gd name="connsiteY2"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Lst>
            <a:ahLst/>
            <a:cxnLst>
              <a:cxn ang="0">
                <a:pos x="connsiteX0" y="connsiteY0"/>
              </a:cxn>
              <a:cxn ang="0">
                <a:pos x="connsiteX1" y="connsiteY1"/>
              </a:cxn>
            </a:cxnLst>
            <a:rect l="l" t="t" r="r" b="b"/>
            <a:pathLst>
              <a:path w="1153235" h="1644556">
                <a:moveTo>
                  <a:pt x="0" y="0"/>
                </a:moveTo>
                <a:cubicBezTo>
                  <a:pt x="991737" y="479946"/>
                  <a:pt x="823414" y="1041780"/>
                  <a:pt x="1153235" y="1644556"/>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71" name="Freeform 170"/>
          <p:cNvSpPr/>
          <p:nvPr/>
        </p:nvSpPr>
        <p:spPr bwMode="auto">
          <a:xfrm flipV="1">
            <a:off x="2790820" y="1631579"/>
            <a:ext cx="466507" cy="225246"/>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589899 w 589899"/>
              <a:gd name="connsiteY0" fmla="*/ 0 h 709684"/>
              <a:gd name="connsiteX1" fmla="*/ 310119 w 589899"/>
              <a:gd name="connsiteY1" fmla="*/ 709684 h 709684"/>
              <a:gd name="connsiteX0" fmla="*/ 564216 w 564216"/>
              <a:gd name="connsiteY0" fmla="*/ 0 h 805218"/>
              <a:gd name="connsiteX1" fmla="*/ 332204 w 564216"/>
              <a:gd name="connsiteY1" fmla="*/ 805218 h 805218"/>
              <a:gd name="connsiteX0" fmla="*/ 456397 w 456397"/>
              <a:gd name="connsiteY0" fmla="*/ 0 h 805218"/>
              <a:gd name="connsiteX1" fmla="*/ 224385 w 456397"/>
              <a:gd name="connsiteY1" fmla="*/ 805218 h 805218"/>
              <a:gd name="connsiteX0" fmla="*/ 268060 w 268060"/>
              <a:gd name="connsiteY0" fmla="*/ 0 h 805218"/>
              <a:gd name="connsiteX1" fmla="*/ 36048 w 268060"/>
              <a:gd name="connsiteY1" fmla="*/ 805218 h 805218"/>
              <a:gd name="connsiteX0" fmla="*/ 262105 w 262105"/>
              <a:gd name="connsiteY0" fmla="*/ 0 h 452514"/>
              <a:gd name="connsiteX1" fmla="*/ 37148 w 262105"/>
              <a:gd name="connsiteY1" fmla="*/ 452514 h 452514"/>
              <a:gd name="connsiteX0" fmla="*/ 224957 w 224957"/>
              <a:gd name="connsiteY0" fmla="*/ 0 h 452514"/>
              <a:gd name="connsiteX1" fmla="*/ 0 w 224957"/>
              <a:gd name="connsiteY1" fmla="*/ 452514 h 452514"/>
              <a:gd name="connsiteX0" fmla="*/ 224957 w 224957"/>
              <a:gd name="connsiteY0" fmla="*/ 0 h 452514"/>
              <a:gd name="connsiteX1" fmla="*/ 0 w 224957"/>
              <a:gd name="connsiteY1" fmla="*/ 452514 h 452514"/>
            </a:gdLst>
            <a:ahLst/>
            <a:cxnLst>
              <a:cxn ang="0">
                <a:pos x="connsiteX0" y="connsiteY0"/>
              </a:cxn>
              <a:cxn ang="0">
                <a:pos x="connsiteX1" y="connsiteY1"/>
              </a:cxn>
            </a:cxnLst>
            <a:rect l="l" t="t" r="r" b="b"/>
            <a:pathLst>
              <a:path w="224957" h="452514">
                <a:moveTo>
                  <a:pt x="224957" y="0"/>
                </a:moveTo>
                <a:cubicBezTo>
                  <a:pt x="131077" y="29751"/>
                  <a:pt x="65708" y="-110012"/>
                  <a:pt x="0" y="452514"/>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65" name="Freeform 164"/>
          <p:cNvSpPr/>
          <p:nvPr/>
        </p:nvSpPr>
        <p:spPr bwMode="auto">
          <a:xfrm flipH="1">
            <a:off x="1472497" y="2032621"/>
            <a:ext cx="2583496" cy="3746107"/>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475639"/>
              <a:gd name="connsiteY0" fmla="*/ 9999 h 426105"/>
              <a:gd name="connsiteX1" fmla="*/ 12475639 w 12475639"/>
              <a:gd name="connsiteY1" fmla="*/ 426105 h 426105"/>
              <a:gd name="connsiteX0" fmla="*/ 0 w 12475639"/>
              <a:gd name="connsiteY0" fmla="*/ 11827 h 427933"/>
              <a:gd name="connsiteX1" fmla="*/ 12475639 w 12475639"/>
              <a:gd name="connsiteY1" fmla="*/ 427933 h 427933"/>
              <a:gd name="connsiteX0" fmla="*/ 0 w 11954274"/>
              <a:gd name="connsiteY0" fmla="*/ 11235 h 444857"/>
              <a:gd name="connsiteX1" fmla="*/ 11954274 w 11954274"/>
              <a:gd name="connsiteY1" fmla="*/ 444857 h 444857"/>
              <a:gd name="connsiteX0" fmla="*/ 0 w 11954274"/>
              <a:gd name="connsiteY0" fmla="*/ 2922 h 436544"/>
              <a:gd name="connsiteX1" fmla="*/ 11954274 w 11954274"/>
              <a:gd name="connsiteY1" fmla="*/ 436544 h 436544"/>
              <a:gd name="connsiteX0" fmla="*/ 0 w 12811263"/>
              <a:gd name="connsiteY0" fmla="*/ 3913 h 367435"/>
              <a:gd name="connsiteX1" fmla="*/ 12811263 w 12811263"/>
              <a:gd name="connsiteY1" fmla="*/ 367435 h 367435"/>
              <a:gd name="connsiteX0" fmla="*/ 0 w 12811263"/>
              <a:gd name="connsiteY0" fmla="*/ 4573 h 368095"/>
              <a:gd name="connsiteX1" fmla="*/ 12811263 w 12811263"/>
              <a:gd name="connsiteY1" fmla="*/ 368095 h 368095"/>
              <a:gd name="connsiteX0" fmla="*/ 4252420 w 8117462"/>
              <a:gd name="connsiteY0" fmla="*/ 1774 h 642817"/>
              <a:gd name="connsiteX1" fmla="*/ 278978 w 8117462"/>
              <a:gd name="connsiteY1" fmla="*/ 642817 h 642817"/>
              <a:gd name="connsiteX0" fmla="*/ 3973442 w 8769680"/>
              <a:gd name="connsiteY0" fmla="*/ 1343 h 642386"/>
              <a:gd name="connsiteX1" fmla="*/ 0 w 8769680"/>
              <a:gd name="connsiteY1" fmla="*/ 642386 h 642386"/>
              <a:gd name="connsiteX0" fmla="*/ 3973442 w 12823631"/>
              <a:gd name="connsiteY0" fmla="*/ 0 h 641043"/>
              <a:gd name="connsiteX1" fmla="*/ 10023573 w 12823631"/>
              <a:gd name="connsiteY1" fmla="*/ 469973 h 641043"/>
              <a:gd name="connsiteX2" fmla="*/ 0 w 12823631"/>
              <a:gd name="connsiteY2" fmla="*/ 641043 h 641043"/>
              <a:gd name="connsiteX0" fmla="*/ 3973442 w 12823631"/>
              <a:gd name="connsiteY0" fmla="*/ 0 h 641043"/>
              <a:gd name="connsiteX1" fmla="*/ 10023573 w 12823631"/>
              <a:gd name="connsiteY1" fmla="*/ 469973 h 641043"/>
              <a:gd name="connsiteX2" fmla="*/ 0 w 12823631"/>
              <a:gd name="connsiteY2" fmla="*/ 641043 h 641043"/>
              <a:gd name="connsiteX0" fmla="*/ 3973442 w 12824232"/>
              <a:gd name="connsiteY0" fmla="*/ 0 h 641043"/>
              <a:gd name="connsiteX1" fmla="*/ 10023573 w 12824232"/>
              <a:gd name="connsiteY1" fmla="*/ 469973 h 641043"/>
              <a:gd name="connsiteX2" fmla="*/ 0 w 12824232"/>
              <a:gd name="connsiteY2" fmla="*/ 641043 h 641043"/>
              <a:gd name="connsiteX0" fmla="*/ 3973442 w 10134994"/>
              <a:gd name="connsiteY0" fmla="*/ 0 h 641043"/>
              <a:gd name="connsiteX1" fmla="*/ 10023573 w 10134994"/>
              <a:gd name="connsiteY1" fmla="*/ 469973 h 641043"/>
              <a:gd name="connsiteX2" fmla="*/ 0 w 10134994"/>
              <a:gd name="connsiteY2" fmla="*/ 641043 h 641043"/>
              <a:gd name="connsiteX0" fmla="*/ 3973442 w 10134989"/>
              <a:gd name="connsiteY0" fmla="*/ 0 h 641043"/>
              <a:gd name="connsiteX1" fmla="*/ 10023573 w 10134989"/>
              <a:gd name="connsiteY1" fmla="*/ 469973 h 641043"/>
              <a:gd name="connsiteX2" fmla="*/ 0 w 10134989"/>
              <a:gd name="connsiteY2" fmla="*/ 641043 h 641043"/>
              <a:gd name="connsiteX0" fmla="*/ 3973442 w 10264864"/>
              <a:gd name="connsiteY0" fmla="*/ 0 h 641043"/>
              <a:gd name="connsiteX1" fmla="*/ 10155389 w 10264864"/>
              <a:gd name="connsiteY1" fmla="*/ 511306 h 641043"/>
              <a:gd name="connsiteX2" fmla="*/ 0 w 10264864"/>
              <a:gd name="connsiteY2" fmla="*/ 641043 h 641043"/>
              <a:gd name="connsiteX0" fmla="*/ 3973442 w 10523514"/>
              <a:gd name="connsiteY0" fmla="*/ 0 h 641043"/>
              <a:gd name="connsiteX1" fmla="*/ 10155389 w 10523514"/>
              <a:gd name="connsiteY1" fmla="*/ 511306 h 641043"/>
              <a:gd name="connsiteX2" fmla="*/ 0 w 10523514"/>
              <a:gd name="connsiteY2" fmla="*/ 641043 h 641043"/>
              <a:gd name="connsiteX0" fmla="*/ 3973442 w 10607996"/>
              <a:gd name="connsiteY0" fmla="*/ 0 h 641043"/>
              <a:gd name="connsiteX1" fmla="*/ 10243267 w 10607996"/>
              <a:gd name="connsiteY1" fmla="*/ 452259 h 641043"/>
              <a:gd name="connsiteX2" fmla="*/ 0 w 10607996"/>
              <a:gd name="connsiteY2" fmla="*/ 641043 h 641043"/>
              <a:gd name="connsiteX0" fmla="*/ 3973442 w 10607996"/>
              <a:gd name="connsiteY0" fmla="*/ 0 h 641043"/>
              <a:gd name="connsiteX1" fmla="*/ 10243267 w 10607996"/>
              <a:gd name="connsiteY1" fmla="*/ 452259 h 641043"/>
              <a:gd name="connsiteX2" fmla="*/ 0 w 10607996"/>
              <a:gd name="connsiteY2" fmla="*/ 641043 h 641043"/>
              <a:gd name="connsiteX0" fmla="*/ 3973442 w 10607996"/>
              <a:gd name="connsiteY0" fmla="*/ 0 h 641043"/>
              <a:gd name="connsiteX1" fmla="*/ 10243267 w 10607996"/>
              <a:gd name="connsiteY1" fmla="*/ 452259 h 641043"/>
              <a:gd name="connsiteX2" fmla="*/ 0 w 10607996"/>
              <a:gd name="connsiteY2" fmla="*/ 641043 h 641043"/>
              <a:gd name="connsiteX0" fmla="*/ 3973442 w 10607996"/>
              <a:gd name="connsiteY0" fmla="*/ 0 h 641043"/>
              <a:gd name="connsiteX1" fmla="*/ 10243267 w 10607996"/>
              <a:gd name="connsiteY1" fmla="*/ 452259 h 641043"/>
              <a:gd name="connsiteX2" fmla="*/ 0 w 10607996"/>
              <a:gd name="connsiteY2" fmla="*/ 641043 h 641043"/>
              <a:gd name="connsiteX0" fmla="*/ 3973442 w 10607996"/>
              <a:gd name="connsiteY0" fmla="*/ 0 h 641043"/>
              <a:gd name="connsiteX1" fmla="*/ 10243267 w 10607996"/>
              <a:gd name="connsiteY1" fmla="*/ 452259 h 641043"/>
              <a:gd name="connsiteX2" fmla="*/ 0 w 10607996"/>
              <a:gd name="connsiteY2" fmla="*/ 641043 h 641043"/>
              <a:gd name="connsiteX0" fmla="*/ 3973442 w 10607996"/>
              <a:gd name="connsiteY0" fmla="*/ 0 h 661349"/>
              <a:gd name="connsiteX1" fmla="*/ 10243267 w 10607996"/>
              <a:gd name="connsiteY1" fmla="*/ 452259 h 661349"/>
              <a:gd name="connsiteX2" fmla="*/ 0 w 10607996"/>
              <a:gd name="connsiteY2" fmla="*/ 641043 h 661349"/>
              <a:gd name="connsiteX0" fmla="*/ 3973442 w 10607996"/>
              <a:gd name="connsiteY0" fmla="*/ 0 h 641043"/>
              <a:gd name="connsiteX1" fmla="*/ 10243267 w 10607996"/>
              <a:gd name="connsiteY1" fmla="*/ 452259 h 641043"/>
              <a:gd name="connsiteX2" fmla="*/ 0 w 10607996"/>
              <a:gd name="connsiteY2" fmla="*/ 641043 h 641043"/>
              <a:gd name="connsiteX0" fmla="*/ 3973442 w 10565750"/>
              <a:gd name="connsiteY0" fmla="*/ 0 h 641043"/>
              <a:gd name="connsiteX1" fmla="*/ 10199331 w 10565750"/>
              <a:gd name="connsiteY1" fmla="*/ 467021 h 641043"/>
              <a:gd name="connsiteX2" fmla="*/ 0 w 10565750"/>
              <a:gd name="connsiteY2" fmla="*/ 641043 h 641043"/>
              <a:gd name="connsiteX0" fmla="*/ 3973442 w 10220866"/>
              <a:gd name="connsiteY0" fmla="*/ 0 h 641043"/>
              <a:gd name="connsiteX1" fmla="*/ 10199331 w 10220866"/>
              <a:gd name="connsiteY1" fmla="*/ 467021 h 641043"/>
              <a:gd name="connsiteX2" fmla="*/ 1367591 w 10220866"/>
              <a:gd name="connsiteY2" fmla="*/ 568877 h 641043"/>
              <a:gd name="connsiteX3" fmla="*/ 0 w 10220866"/>
              <a:gd name="connsiteY3" fmla="*/ 641043 h 641043"/>
              <a:gd name="connsiteX0" fmla="*/ 3973442 w 11886185"/>
              <a:gd name="connsiteY0" fmla="*/ 0 h 641043"/>
              <a:gd name="connsiteX1" fmla="*/ 11869014 w 11886185"/>
              <a:gd name="connsiteY1" fmla="*/ 378451 h 641043"/>
              <a:gd name="connsiteX2" fmla="*/ 1367591 w 11886185"/>
              <a:gd name="connsiteY2" fmla="*/ 568877 h 641043"/>
              <a:gd name="connsiteX3" fmla="*/ 0 w 11886185"/>
              <a:gd name="connsiteY3" fmla="*/ 641043 h 641043"/>
              <a:gd name="connsiteX0" fmla="*/ 3973442 w 12898909"/>
              <a:gd name="connsiteY0" fmla="*/ 0 h 641043"/>
              <a:gd name="connsiteX1" fmla="*/ 11869014 w 12898909"/>
              <a:gd name="connsiteY1" fmla="*/ 378451 h 641043"/>
              <a:gd name="connsiteX2" fmla="*/ 1367591 w 12898909"/>
              <a:gd name="connsiteY2" fmla="*/ 568877 h 641043"/>
              <a:gd name="connsiteX3" fmla="*/ 0 w 12898909"/>
              <a:gd name="connsiteY3" fmla="*/ 641043 h 641043"/>
              <a:gd name="connsiteX0" fmla="*/ 3973442 w 13142319"/>
              <a:gd name="connsiteY0" fmla="*/ 0 h 641043"/>
              <a:gd name="connsiteX1" fmla="*/ 11869014 w 13142319"/>
              <a:gd name="connsiteY1" fmla="*/ 378451 h 641043"/>
              <a:gd name="connsiteX2" fmla="*/ 1367591 w 13142319"/>
              <a:gd name="connsiteY2" fmla="*/ 568877 h 641043"/>
              <a:gd name="connsiteX3" fmla="*/ 0 w 13142319"/>
              <a:gd name="connsiteY3" fmla="*/ 641043 h 641043"/>
              <a:gd name="connsiteX0" fmla="*/ 3973442 w 12902653"/>
              <a:gd name="connsiteY0" fmla="*/ 0 h 641043"/>
              <a:gd name="connsiteX1" fmla="*/ 11869014 w 12902653"/>
              <a:gd name="connsiteY1" fmla="*/ 378451 h 641043"/>
              <a:gd name="connsiteX2" fmla="*/ 1367591 w 12902653"/>
              <a:gd name="connsiteY2" fmla="*/ 568877 h 641043"/>
              <a:gd name="connsiteX3" fmla="*/ 0 w 12902653"/>
              <a:gd name="connsiteY3" fmla="*/ 641043 h 641043"/>
              <a:gd name="connsiteX0" fmla="*/ 3973442 w 12902653"/>
              <a:gd name="connsiteY0" fmla="*/ 0 h 641043"/>
              <a:gd name="connsiteX1" fmla="*/ 11869014 w 12902653"/>
              <a:gd name="connsiteY1" fmla="*/ 378451 h 641043"/>
              <a:gd name="connsiteX2" fmla="*/ 1367591 w 12902653"/>
              <a:gd name="connsiteY2" fmla="*/ 568877 h 641043"/>
              <a:gd name="connsiteX3" fmla="*/ 0 w 12902653"/>
              <a:gd name="connsiteY3" fmla="*/ 641043 h 641043"/>
              <a:gd name="connsiteX0" fmla="*/ 3973442 w 12902653"/>
              <a:gd name="connsiteY0" fmla="*/ 0 h 641043"/>
              <a:gd name="connsiteX1" fmla="*/ 11869014 w 12902653"/>
              <a:gd name="connsiteY1" fmla="*/ 378451 h 641043"/>
              <a:gd name="connsiteX2" fmla="*/ 1367591 w 12902653"/>
              <a:gd name="connsiteY2" fmla="*/ 568877 h 641043"/>
              <a:gd name="connsiteX3" fmla="*/ 0 w 12902653"/>
              <a:gd name="connsiteY3" fmla="*/ 641043 h 641043"/>
              <a:gd name="connsiteX0" fmla="*/ 4101687 w 13030898"/>
              <a:gd name="connsiteY0" fmla="*/ 0 h 641043"/>
              <a:gd name="connsiteX1" fmla="*/ 11997259 w 13030898"/>
              <a:gd name="connsiteY1" fmla="*/ 378451 h 641043"/>
              <a:gd name="connsiteX2" fmla="*/ 1495836 w 13030898"/>
              <a:gd name="connsiteY2" fmla="*/ 568877 h 641043"/>
              <a:gd name="connsiteX3" fmla="*/ 128245 w 13030898"/>
              <a:gd name="connsiteY3" fmla="*/ 641043 h 641043"/>
              <a:gd name="connsiteX0" fmla="*/ 4348143 w 13277354"/>
              <a:gd name="connsiteY0" fmla="*/ 0 h 641043"/>
              <a:gd name="connsiteX1" fmla="*/ 12243715 w 13277354"/>
              <a:gd name="connsiteY1" fmla="*/ 378451 h 641043"/>
              <a:gd name="connsiteX2" fmla="*/ 1742292 w 13277354"/>
              <a:gd name="connsiteY2" fmla="*/ 568877 h 641043"/>
              <a:gd name="connsiteX3" fmla="*/ 374701 w 13277354"/>
              <a:gd name="connsiteY3" fmla="*/ 641043 h 641043"/>
              <a:gd name="connsiteX0" fmla="*/ 4348143 w 13277354"/>
              <a:gd name="connsiteY0" fmla="*/ 0 h 641043"/>
              <a:gd name="connsiteX1" fmla="*/ 12243715 w 13277354"/>
              <a:gd name="connsiteY1" fmla="*/ 378451 h 641043"/>
              <a:gd name="connsiteX2" fmla="*/ 1742292 w 13277354"/>
              <a:gd name="connsiteY2" fmla="*/ 568877 h 641043"/>
              <a:gd name="connsiteX3" fmla="*/ 374701 w 13277354"/>
              <a:gd name="connsiteY3" fmla="*/ 641043 h 641043"/>
              <a:gd name="connsiteX0" fmla="*/ 4348143 w 13277481"/>
              <a:gd name="connsiteY0" fmla="*/ 0 h 641043"/>
              <a:gd name="connsiteX1" fmla="*/ 12243715 w 13277481"/>
              <a:gd name="connsiteY1" fmla="*/ 378451 h 641043"/>
              <a:gd name="connsiteX2" fmla="*/ 1742292 w 13277481"/>
              <a:gd name="connsiteY2" fmla="*/ 568877 h 641043"/>
              <a:gd name="connsiteX3" fmla="*/ 374701 w 13277481"/>
              <a:gd name="connsiteY3" fmla="*/ 641043 h 641043"/>
              <a:gd name="connsiteX0" fmla="*/ 4348143 w 13445812"/>
              <a:gd name="connsiteY0" fmla="*/ 0 h 641043"/>
              <a:gd name="connsiteX1" fmla="*/ 12243715 w 13445812"/>
              <a:gd name="connsiteY1" fmla="*/ 378451 h 641043"/>
              <a:gd name="connsiteX2" fmla="*/ 1742292 w 13445812"/>
              <a:gd name="connsiteY2" fmla="*/ 568877 h 641043"/>
              <a:gd name="connsiteX3" fmla="*/ 374701 w 13445812"/>
              <a:gd name="connsiteY3" fmla="*/ 641043 h 641043"/>
              <a:gd name="connsiteX0" fmla="*/ 4035909 w 12876884"/>
              <a:gd name="connsiteY0" fmla="*/ 0 h 641043"/>
              <a:gd name="connsiteX1" fmla="*/ 11931481 w 12876884"/>
              <a:gd name="connsiteY1" fmla="*/ 378451 h 641043"/>
              <a:gd name="connsiteX2" fmla="*/ 2626786 w 12876884"/>
              <a:gd name="connsiteY2" fmla="*/ 550404 h 641043"/>
              <a:gd name="connsiteX3" fmla="*/ 62467 w 12876884"/>
              <a:gd name="connsiteY3" fmla="*/ 641043 h 641043"/>
              <a:gd name="connsiteX0" fmla="*/ 4035909 w 12883664"/>
              <a:gd name="connsiteY0" fmla="*/ 0 h 641043"/>
              <a:gd name="connsiteX1" fmla="*/ 11931481 w 12883664"/>
              <a:gd name="connsiteY1" fmla="*/ 378451 h 641043"/>
              <a:gd name="connsiteX2" fmla="*/ 2626786 w 12883664"/>
              <a:gd name="connsiteY2" fmla="*/ 550404 h 641043"/>
              <a:gd name="connsiteX3" fmla="*/ 62467 w 12883664"/>
              <a:gd name="connsiteY3" fmla="*/ 641043 h 641043"/>
              <a:gd name="connsiteX0" fmla="*/ 4035909 w 12952167"/>
              <a:gd name="connsiteY0" fmla="*/ 0 h 641043"/>
              <a:gd name="connsiteX1" fmla="*/ 11931481 w 12952167"/>
              <a:gd name="connsiteY1" fmla="*/ 378451 h 641043"/>
              <a:gd name="connsiteX2" fmla="*/ 2626786 w 12952167"/>
              <a:gd name="connsiteY2" fmla="*/ 550404 h 641043"/>
              <a:gd name="connsiteX3" fmla="*/ 62467 w 12952167"/>
              <a:gd name="connsiteY3" fmla="*/ 641043 h 641043"/>
              <a:gd name="connsiteX0" fmla="*/ 4035909 w 12953547"/>
              <a:gd name="connsiteY0" fmla="*/ 0 h 641043"/>
              <a:gd name="connsiteX1" fmla="*/ 11931481 w 12953547"/>
              <a:gd name="connsiteY1" fmla="*/ 378451 h 641043"/>
              <a:gd name="connsiteX2" fmla="*/ 2626786 w 12953547"/>
              <a:gd name="connsiteY2" fmla="*/ 550404 h 641043"/>
              <a:gd name="connsiteX3" fmla="*/ 62467 w 12953547"/>
              <a:gd name="connsiteY3" fmla="*/ 641043 h 641043"/>
              <a:gd name="connsiteX0" fmla="*/ 4035909 w 12953547"/>
              <a:gd name="connsiteY0" fmla="*/ 0 h 641043"/>
              <a:gd name="connsiteX1" fmla="*/ 11931482 w 12953547"/>
              <a:gd name="connsiteY1" fmla="*/ 414753 h 641043"/>
              <a:gd name="connsiteX2" fmla="*/ 2626786 w 12953547"/>
              <a:gd name="connsiteY2" fmla="*/ 550404 h 641043"/>
              <a:gd name="connsiteX3" fmla="*/ 62467 w 12953547"/>
              <a:gd name="connsiteY3" fmla="*/ 641043 h 641043"/>
              <a:gd name="connsiteX0" fmla="*/ 4019951 w 12845177"/>
              <a:gd name="connsiteY0" fmla="*/ 0 h 641043"/>
              <a:gd name="connsiteX1" fmla="*/ 11915524 w 12845177"/>
              <a:gd name="connsiteY1" fmla="*/ 414753 h 641043"/>
              <a:gd name="connsiteX2" fmla="*/ 2834389 w 12845177"/>
              <a:gd name="connsiteY2" fmla="*/ 554160 h 641043"/>
              <a:gd name="connsiteX3" fmla="*/ 46509 w 12845177"/>
              <a:gd name="connsiteY3" fmla="*/ 641043 h 641043"/>
              <a:gd name="connsiteX0" fmla="*/ 4019951 w 12829438"/>
              <a:gd name="connsiteY0" fmla="*/ 0 h 641043"/>
              <a:gd name="connsiteX1" fmla="*/ 11915524 w 12829438"/>
              <a:gd name="connsiteY1" fmla="*/ 414753 h 641043"/>
              <a:gd name="connsiteX2" fmla="*/ 2834389 w 12829438"/>
              <a:gd name="connsiteY2" fmla="*/ 554160 h 641043"/>
              <a:gd name="connsiteX3" fmla="*/ 46509 w 12829438"/>
              <a:gd name="connsiteY3" fmla="*/ 641043 h 641043"/>
              <a:gd name="connsiteX0" fmla="*/ 4019951 w 12842350"/>
              <a:gd name="connsiteY0" fmla="*/ 0 h 641043"/>
              <a:gd name="connsiteX1" fmla="*/ 11915524 w 12842350"/>
              <a:gd name="connsiteY1" fmla="*/ 414753 h 641043"/>
              <a:gd name="connsiteX2" fmla="*/ 2834389 w 12842350"/>
              <a:gd name="connsiteY2" fmla="*/ 554160 h 641043"/>
              <a:gd name="connsiteX3" fmla="*/ 46509 w 12842350"/>
              <a:gd name="connsiteY3" fmla="*/ 641043 h 641043"/>
              <a:gd name="connsiteX0" fmla="*/ 4019951 w 13159148"/>
              <a:gd name="connsiteY0" fmla="*/ 0 h 641043"/>
              <a:gd name="connsiteX1" fmla="*/ 11915524 w 13159148"/>
              <a:gd name="connsiteY1" fmla="*/ 414753 h 641043"/>
              <a:gd name="connsiteX2" fmla="*/ 2834389 w 13159148"/>
              <a:gd name="connsiteY2" fmla="*/ 554160 h 641043"/>
              <a:gd name="connsiteX3" fmla="*/ 46509 w 13159148"/>
              <a:gd name="connsiteY3" fmla="*/ 641043 h 641043"/>
            </a:gdLst>
            <a:ahLst/>
            <a:cxnLst>
              <a:cxn ang="0">
                <a:pos x="connsiteX0" y="connsiteY0"/>
              </a:cxn>
              <a:cxn ang="0">
                <a:pos x="connsiteX1" y="connsiteY1"/>
              </a:cxn>
              <a:cxn ang="0">
                <a:pos x="connsiteX2" y="connsiteY2"/>
              </a:cxn>
              <a:cxn ang="0">
                <a:pos x="connsiteX3" y="connsiteY3"/>
              </a:cxn>
            </a:cxnLst>
            <a:rect l="l" t="t" r="r" b="b"/>
            <a:pathLst>
              <a:path w="13159148" h="641043">
                <a:moveTo>
                  <a:pt x="4019951" y="0"/>
                </a:moveTo>
                <a:cubicBezTo>
                  <a:pt x="16576946" y="67995"/>
                  <a:pt x="12851631" y="320521"/>
                  <a:pt x="11915524" y="414753"/>
                </a:cubicBezTo>
                <a:cubicBezTo>
                  <a:pt x="10979417" y="508985"/>
                  <a:pt x="7020497" y="529666"/>
                  <a:pt x="2834389" y="554160"/>
                </a:cubicBezTo>
                <a:cubicBezTo>
                  <a:pt x="224900" y="569429"/>
                  <a:pt x="-156718" y="599274"/>
                  <a:pt x="46509" y="641043"/>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56" name="Rectangle 155"/>
          <p:cNvSpPr/>
          <p:nvPr/>
        </p:nvSpPr>
        <p:spPr bwMode="auto">
          <a:xfrm>
            <a:off x="28162" y="5263580"/>
            <a:ext cx="2724780" cy="1576692"/>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a:solidFill>
                <a:srgbClr val="000000"/>
              </a:solidFill>
              <a:latin typeface="Arial" pitchFamily="-65" charset="0"/>
              <a:ea typeface="Arial" pitchFamily="-65" charset="0"/>
              <a:cs typeface="Arial" pitchFamily="-65" charset="0"/>
            </a:endParaRPr>
          </a:p>
        </p:txBody>
      </p:sp>
      <p:sp>
        <p:nvSpPr>
          <p:cNvPr id="153" name="Freeform 152"/>
          <p:cNvSpPr/>
          <p:nvPr/>
        </p:nvSpPr>
        <p:spPr bwMode="auto">
          <a:xfrm>
            <a:off x="4940844" y="1707845"/>
            <a:ext cx="2424745" cy="1243655"/>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 name="connsiteX0" fmla="*/ 3510287 w 3510287"/>
              <a:gd name="connsiteY0" fmla="*/ 0 h 80269"/>
              <a:gd name="connsiteX1" fmla="*/ 0 w 3510287"/>
              <a:gd name="connsiteY1" fmla="*/ 80269 h 80269"/>
              <a:gd name="connsiteX0" fmla="*/ 3510287 w 3510287"/>
              <a:gd name="connsiteY0" fmla="*/ 1744 h 82013"/>
              <a:gd name="connsiteX1" fmla="*/ 0 w 3510287"/>
              <a:gd name="connsiteY1" fmla="*/ 82013 h 82013"/>
              <a:gd name="connsiteX0" fmla="*/ 3458123 w 3458123"/>
              <a:gd name="connsiteY0" fmla="*/ 1562 h 90923"/>
              <a:gd name="connsiteX1" fmla="*/ 0 w 3458123"/>
              <a:gd name="connsiteY1" fmla="*/ 90923 h 90923"/>
            </a:gdLst>
            <a:ahLst/>
            <a:cxnLst>
              <a:cxn ang="0">
                <a:pos x="connsiteX0" y="connsiteY0"/>
              </a:cxn>
              <a:cxn ang="0">
                <a:pos x="connsiteX1" y="connsiteY1"/>
              </a:cxn>
            </a:cxnLst>
            <a:rect l="l" t="t" r="r" b="b"/>
            <a:pathLst>
              <a:path w="3458123" h="90923">
                <a:moveTo>
                  <a:pt x="3458123" y="1562"/>
                </a:moveTo>
                <a:cubicBezTo>
                  <a:pt x="2100237" y="-11793"/>
                  <a:pt x="1170096" y="64167"/>
                  <a:pt x="0" y="90923"/>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32" name="Freeform 131"/>
          <p:cNvSpPr/>
          <p:nvPr/>
        </p:nvSpPr>
        <p:spPr bwMode="auto">
          <a:xfrm rot="19460531">
            <a:off x="4613713" y="2162835"/>
            <a:ext cx="1379177" cy="32095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Lst>
            <a:ahLst/>
            <a:cxnLst>
              <a:cxn ang="0">
                <a:pos x="connsiteX0" y="connsiteY0"/>
              </a:cxn>
              <a:cxn ang="0">
                <a:pos x="connsiteX1" y="connsiteY1"/>
              </a:cxn>
            </a:cxnLst>
            <a:rect l="l" t="t" r="r" b="b"/>
            <a:pathLst>
              <a:path w="3468556" h="55527">
                <a:moveTo>
                  <a:pt x="3468556" y="16438"/>
                </a:moveTo>
                <a:cubicBezTo>
                  <a:pt x="2072104" y="-26807"/>
                  <a:pt x="1121862" y="25576"/>
                  <a:pt x="0" y="55527"/>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64" name="Freeform 163"/>
          <p:cNvSpPr/>
          <p:nvPr/>
        </p:nvSpPr>
        <p:spPr bwMode="auto">
          <a:xfrm rot="17513220">
            <a:off x="8261874" y="1542789"/>
            <a:ext cx="868672" cy="87526"/>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 name="connsiteX0" fmla="*/ 1468847 w 1468847"/>
              <a:gd name="connsiteY0" fmla="*/ 41105 h 41105"/>
              <a:gd name="connsiteX1" fmla="*/ 0 w 1468847"/>
              <a:gd name="connsiteY1" fmla="*/ 16915 h 41105"/>
              <a:gd name="connsiteX0" fmla="*/ 1468847 w 1468847"/>
              <a:gd name="connsiteY0" fmla="*/ 33949 h 33949"/>
              <a:gd name="connsiteX1" fmla="*/ 0 w 1468847"/>
              <a:gd name="connsiteY1" fmla="*/ 9759 h 33949"/>
              <a:gd name="connsiteX0" fmla="*/ 1468847 w 1468847"/>
              <a:gd name="connsiteY0" fmla="*/ 34366 h 34366"/>
              <a:gd name="connsiteX1" fmla="*/ 0 w 1468847"/>
              <a:gd name="connsiteY1" fmla="*/ 10176 h 34366"/>
              <a:gd name="connsiteX0" fmla="*/ 2274036 w 2274035"/>
              <a:gd name="connsiteY0" fmla="*/ 21906 h 25898"/>
              <a:gd name="connsiteX1" fmla="*/ 0 w 2274035"/>
              <a:gd name="connsiteY1" fmla="*/ 25898 h 25898"/>
              <a:gd name="connsiteX0" fmla="*/ 2274036 w 2274035"/>
              <a:gd name="connsiteY0" fmla="*/ 0 h 3992"/>
              <a:gd name="connsiteX1" fmla="*/ 0 w 2274035"/>
              <a:gd name="connsiteY1" fmla="*/ 3992 h 3992"/>
              <a:gd name="connsiteX0" fmla="*/ 10245 w 10245"/>
              <a:gd name="connsiteY0" fmla="*/ 0 h 13854"/>
              <a:gd name="connsiteX1" fmla="*/ 0 w 10245"/>
              <a:gd name="connsiteY1" fmla="*/ 13854 h 13854"/>
              <a:gd name="connsiteX0" fmla="*/ 10245 w 10245"/>
              <a:gd name="connsiteY0" fmla="*/ 18456 h 32310"/>
              <a:gd name="connsiteX1" fmla="*/ 0 w 10245"/>
              <a:gd name="connsiteY1" fmla="*/ 32310 h 32310"/>
              <a:gd name="connsiteX0" fmla="*/ 10293 w 10293"/>
              <a:gd name="connsiteY0" fmla="*/ 14685 h 51578"/>
              <a:gd name="connsiteX1" fmla="*/ 0 w 10293"/>
              <a:gd name="connsiteY1" fmla="*/ 51578 h 51578"/>
              <a:gd name="connsiteX0" fmla="*/ 10293 w 10293"/>
              <a:gd name="connsiteY0" fmla="*/ 7405 h 44298"/>
              <a:gd name="connsiteX1" fmla="*/ 0 w 10293"/>
              <a:gd name="connsiteY1" fmla="*/ 44298 h 44298"/>
              <a:gd name="connsiteX0" fmla="*/ 9607 w 9607"/>
              <a:gd name="connsiteY0" fmla="*/ 8118 h 37932"/>
              <a:gd name="connsiteX1" fmla="*/ 0 w 9607"/>
              <a:gd name="connsiteY1" fmla="*/ 37932 h 37932"/>
            </a:gdLst>
            <a:ahLst/>
            <a:cxnLst>
              <a:cxn ang="0">
                <a:pos x="connsiteX0" y="connsiteY0"/>
              </a:cxn>
              <a:cxn ang="0">
                <a:pos x="connsiteX1" y="connsiteY1"/>
              </a:cxn>
            </a:cxnLst>
            <a:rect l="l" t="t" r="r" b="b"/>
            <a:pathLst>
              <a:path w="9607" h="37932">
                <a:moveTo>
                  <a:pt x="9607" y="8118"/>
                </a:moveTo>
                <a:cubicBezTo>
                  <a:pt x="6615" y="-19924"/>
                  <a:pt x="3415" y="33314"/>
                  <a:pt x="0" y="37932"/>
                </a:cubicBezTo>
              </a:path>
            </a:pathLst>
          </a:custGeom>
          <a:noFill/>
          <a:ln w="19050" cap="flat" cmpd="sng" algn="ctr">
            <a:solidFill>
              <a:schemeClr val="tx1">
                <a:lumMod val="65000"/>
                <a:lumOff val="35000"/>
              </a:schemeClr>
            </a:solidFill>
            <a:prstDash val="solid"/>
            <a:round/>
            <a:headEnd type="triangl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61" name="Freeform 160"/>
          <p:cNvSpPr/>
          <p:nvPr/>
        </p:nvSpPr>
        <p:spPr bwMode="auto">
          <a:xfrm rot="4086780" flipV="1">
            <a:off x="8199620" y="2353723"/>
            <a:ext cx="930701" cy="102215"/>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 name="connsiteX0" fmla="*/ 1468847 w 1468847"/>
              <a:gd name="connsiteY0" fmla="*/ 41105 h 41105"/>
              <a:gd name="connsiteX1" fmla="*/ 0 w 1468847"/>
              <a:gd name="connsiteY1" fmla="*/ 16915 h 41105"/>
              <a:gd name="connsiteX0" fmla="*/ 1468847 w 1468847"/>
              <a:gd name="connsiteY0" fmla="*/ 33949 h 33949"/>
              <a:gd name="connsiteX1" fmla="*/ 0 w 1468847"/>
              <a:gd name="connsiteY1" fmla="*/ 9759 h 33949"/>
              <a:gd name="connsiteX0" fmla="*/ 1468847 w 1468847"/>
              <a:gd name="connsiteY0" fmla="*/ 34366 h 34366"/>
              <a:gd name="connsiteX1" fmla="*/ 0 w 1468847"/>
              <a:gd name="connsiteY1" fmla="*/ 10176 h 34366"/>
              <a:gd name="connsiteX0" fmla="*/ 2274036 w 2274035"/>
              <a:gd name="connsiteY0" fmla="*/ 21906 h 25898"/>
              <a:gd name="connsiteX1" fmla="*/ 0 w 2274035"/>
              <a:gd name="connsiteY1" fmla="*/ 25898 h 25898"/>
              <a:gd name="connsiteX0" fmla="*/ 2274036 w 2274035"/>
              <a:gd name="connsiteY0" fmla="*/ 0 h 3992"/>
              <a:gd name="connsiteX1" fmla="*/ 0 w 2274035"/>
              <a:gd name="connsiteY1" fmla="*/ 3992 h 3992"/>
              <a:gd name="connsiteX0" fmla="*/ 10245 w 10245"/>
              <a:gd name="connsiteY0" fmla="*/ 0 h 13854"/>
              <a:gd name="connsiteX1" fmla="*/ 0 w 10245"/>
              <a:gd name="connsiteY1" fmla="*/ 13854 h 13854"/>
              <a:gd name="connsiteX0" fmla="*/ 10245 w 10245"/>
              <a:gd name="connsiteY0" fmla="*/ 18456 h 32310"/>
              <a:gd name="connsiteX1" fmla="*/ 0 w 10245"/>
              <a:gd name="connsiteY1" fmla="*/ 32310 h 32310"/>
              <a:gd name="connsiteX0" fmla="*/ 10293 w 10293"/>
              <a:gd name="connsiteY0" fmla="*/ 14685 h 51578"/>
              <a:gd name="connsiteX1" fmla="*/ 0 w 10293"/>
              <a:gd name="connsiteY1" fmla="*/ 51578 h 51578"/>
              <a:gd name="connsiteX0" fmla="*/ 10293 w 10293"/>
              <a:gd name="connsiteY0" fmla="*/ 7405 h 44298"/>
              <a:gd name="connsiteX1" fmla="*/ 0 w 10293"/>
              <a:gd name="connsiteY1" fmla="*/ 44298 h 44298"/>
            </a:gdLst>
            <a:ahLst/>
            <a:cxnLst>
              <a:cxn ang="0">
                <a:pos x="connsiteX0" y="connsiteY0"/>
              </a:cxn>
              <a:cxn ang="0">
                <a:pos x="connsiteX1" y="connsiteY1"/>
              </a:cxn>
            </a:cxnLst>
            <a:rect l="l" t="t" r="r" b="b"/>
            <a:pathLst>
              <a:path w="10293" h="44298">
                <a:moveTo>
                  <a:pt x="10293" y="7405"/>
                </a:moveTo>
                <a:cubicBezTo>
                  <a:pt x="7301" y="-20637"/>
                  <a:pt x="3415" y="39680"/>
                  <a:pt x="0" y="44298"/>
                </a:cubicBezTo>
              </a:path>
            </a:pathLst>
          </a:custGeom>
          <a:noFill/>
          <a:ln w="19050" cap="flat" cmpd="sng" algn="ctr">
            <a:solidFill>
              <a:schemeClr val="tx1">
                <a:lumMod val="65000"/>
                <a:lumOff val="35000"/>
              </a:schemeClr>
            </a:solidFill>
            <a:prstDash val="solid"/>
            <a:round/>
            <a:headEnd type="triangl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60" name="Freeform 159"/>
          <p:cNvSpPr/>
          <p:nvPr/>
        </p:nvSpPr>
        <p:spPr bwMode="auto">
          <a:xfrm>
            <a:off x="8005085" y="1508671"/>
            <a:ext cx="584047" cy="198639"/>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 name="connsiteX0" fmla="*/ 1468847 w 1468847"/>
              <a:gd name="connsiteY0" fmla="*/ 41105 h 41105"/>
              <a:gd name="connsiteX1" fmla="*/ 0 w 1468847"/>
              <a:gd name="connsiteY1" fmla="*/ 16915 h 41105"/>
              <a:gd name="connsiteX0" fmla="*/ 1468847 w 1468847"/>
              <a:gd name="connsiteY0" fmla="*/ 33949 h 33949"/>
              <a:gd name="connsiteX1" fmla="*/ 0 w 1468847"/>
              <a:gd name="connsiteY1" fmla="*/ 9759 h 33949"/>
              <a:gd name="connsiteX0" fmla="*/ 1468847 w 1468847"/>
              <a:gd name="connsiteY0" fmla="*/ 34366 h 34366"/>
              <a:gd name="connsiteX1" fmla="*/ 0 w 1468847"/>
              <a:gd name="connsiteY1" fmla="*/ 10176 h 34366"/>
            </a:gdLst>
            <a:ahLst/>
            <a:cxnLst>
              <a:cxn ang="0">
                <a:pos x="connsiteX0" y="connsiteY0"/>
              </a:cxn>
              <a:cxn ang="0">
                <a:pos x="connsiteX1" y="connsiteY1"/>
              </a:cxn>
            </a:cxnLst>
            <a:rect l="l" t="t" r="r" b="b"/>
            <a:pathLst>
              <a:path w="1468847" h="34366">
                <a:moveTo>
                  <a:pt x="1468847" y="34366"/>
                </a:moveTo>
                <a:cubicBezTo>
                  <a:pt x="1432199" y="-10255"/>
                  <a:pt x="501951" y="-3267"/>
                  <a:pt x="0" y="10176"/>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4" name="Freeform 3"/>
          <p:cNvSpPr/>
          <p:nvPr/>
        </p:nvSpPr>
        <p:spPr bwMode="auto">
          <a:xfrm>
            <a:off x="1951839" y="3124901"/>
            <a:ext cx="692776" cy="1201440"/>
          </a:xfrm>
          <a:custGeom>
            <a:avLst/>
            <a:gdLst>
              <a:gd name="connsiteX0" fmla="*/ 0 w 1037229"/>
              <a:gd name="connsiteY0" fmla="*/ 0 h 1160059"/>
              <a:gd name="connsiteX1" fmla="*/ 388961 w 1037229"/>
              <a:gd name="connsiteY1" fmla="*/ 777922 h 1160059"/>
              <a:gd name="connsiteX2" fmla="*/ 1037229 w 1037229"/>
              <a:gd name="connsiteY2" fmla="*/ 1160059 h 1160059"/>
            </a:gdLst>
            <a:ahLst/>
            <a:cxnLst>
              <a:cxn ang="0">
                <a:pos x="connsiteX0" y="connsiteY0"/>
              </a:cxn>
              <a:cxn ang="0">
                <a:pos x="connsiteX1" y="connsiteY1"/>
              </a:cxn>
              <a:cxn ang="0">
                <a:pos x="connsiteX2" y="connsiteY2"/>
              </a:cxn>
            </a:cxnLst>
            <a:rect l="l" t="t" r="r" b="b"/>
            <a:pathLst>
              <a:path w="1037229" h="1160059">
                <a:moveTo>
                  <a:pt x="0" y="0"/>
                </a:moveTo>
                <a:cubicBezTo>
                  <a:pt x="108045" y="292289"/>
                  <a:pt x="216090" y="584579"/>
                  <a:pt x="388961" y="777922"/>
                </a:cubicBezTo>
                <a:cubicBezTo>
                  <a:pt x="561832" y="971265"/>
                  <a:pt x="799530" y="1065662"/>
                  <a:pt x="1037229" y="1160059"/>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a:solidFill>
                <a:srgbClr val="000000"/>
              </a:solidFill>
              <a:latin typeface="Arial" pitchFamily="-65" charset="0"/>
              <a:ea typeface="Arial" pitchFamily="-65" charset="0"/>
              <a:cs typeface="Arial" pitchFamily="-65" charset="0"/>
            </a:endParaRPr>
          </a:p>
        </p:txBody>
      </p:sp>
      <p:sp>
        <p:nvSpPr>
          <p:cNvPr id="3" name="Rectangle 2"/>
          <p:cNvSpPr/>
          <p:nvPr/>
        </p:nvSpPr>
        <p:spPr bwMode="auto">
          <a:xfrm>
            <a:off x="5581498" y="5834531"/>
            <a:ext cx="3524028" cy="1005742"/>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a:solidFill>
                <a:srgbClr val="000000"/>
              </a:solidFill>
              <a:latin typeface="Arial" pitchFamily="-65" charset="0"/>
              <a:ea typeface="Arial" pitchFamily="-65" charset="0"/>
              <a:cs typeface="Arial" pitchFamily="-65" charset="0"/>
            </a:endParaRPr>
          </a:p>
        </p:txBody>
      </p:sp>
      <p:sp>
        <p:nvSpPr>
          <p:cNvPr id="2" name="Freeform 1"/>
          <p:cNvSpPr/>
          <p:nvPr/>
        </p:nvSpPr>
        <p:spPr bwMode="auto">
          <a:xfrm>
            <a:off x="6491188" y="3473353"/>
            <a:ext cx="2253186" cy="2217966"/>
          </a:xfrm>
          <a:custGeom>
            <a:avLst/>
            <a:gdLst>
              <a:gd name="connsiteX0" fmla="*/ 1630908 w 2140216"/>
              <a:gd name="connsiteY0" fmla="*/ 0 h 3065084"/>
              <a:gd name="connsiteX1" fmla="*/ 2129051 w 2140216"/>
              <a:gd name="connsiteY1" fmla="*/ 1671851 h 3065084"/>
              <a:gd name="connsiteX2" fmla="*/ 1856096 w 2140216"/>
              <a:gd name="connsiteY2" fmla="*/ 2906974 h 3065084"/>
              <a:gd name="connsiteX3" fmla="*/ 559558 w 2140216"/>
              <a:gd name="connsiteY3" fmla="*/ 3043451 h 3065084"/>
              <a:gd name="connsiteX4" fmla="*/ 0 w 2140216"/>
              <a:gd name="connsiteY4" fmla="*/ 2859206 h 3065084"/>
              <a:gd name="connsiteX0" fmla="*/ 1630908 w 2140216"/>
              <a:gd name="connsiteY0" fmla="*/ 999 h 3066083"/>
              <a:gd name="connsiteX1" fmla="*/ 2129051 w 2140216"/>
              <a:gd name="connsiteY1" fmla="*/ 1672850 h 3066083"/>
              <a:gd name="connsiteX2" fmla="*/ 1856096 w 2140216"/>
              <a:gd name="connsiteY2" fmla="*/ 2907973 h 3066083"/>
              <a:gd name="connsiteX3" fmla="*/ 559558 w 2140216"/>
              <a:gd name="connsiteY3" fmla="*/ 3044450 h 3066083"/>
              <a:gd name="connsiteX4" fmla="*/ 0 w 2140216"/>
              <a:gd name="connsiteY4" fmla="*/ 2860205 h 3066083"/>
              <a:gd name="connsiteX0" fmla="*/ 1630908 w 2140216"/>
              <a:gd name="connsiteY0" fmla="*/ 2156 h 2255199"/>
              <a:gd name="connsiteX1" fmla="*/ 2129051 w 2140216"/>
              <a:gd name="connsiteY1" fmla="*/ 861966 h 2255199"/>
              <a:gd name="connsiteX2" fmla="*/ 1856096 w 2140216"/>
              <a:gd name="connsiteY2" fmla="*/ 2097089 h 2255199"/>
              <a:gd name="connsiteX3" fmla="*/ 559558 w 2140216"/>
              <a:gd name="connsiteY3" fmla="*/ 2233566 h 2255199"/>
              <a:gd name="connsiteX4" fmla="*/ 0 w 2140216"/>
              <a:gd name="connsiteY4" fmla="*/ 2049321 h 2255199"/>
              <a:gd name="connsiteX0" fmla="*/ 1630908 w 2139155"/>
              <a:gd name="connsiteY0" fmla="*/ 1820 h 2254863"/>
              <a:gd name="connsiteX1" fmla="*/ 2129051 w 2139155"/>
              <a:gd name="connsiteY1" fmla="*/ 861630 h 2254863"/>
              <a:gd name="connsiteX2" fmla="*/ 1856096 w 2139155"/>
              <a:gd name="connsiteY2" fmla="*/ 2096753 h 2254863"/>
              <a:gd name="connsiteX3" fmla="*/ 559558 w 2139155"/>
              <a:gd name="connsiteY3" fmla="*/ 2233230 h 2254863"/>
              <a:gd name="connsiteX4" fmla="*/ 0 w 2139155"/>
              <a:gd name="connsiteY4" fmla="*/ 2048985 h 2254863"/>
              <a:gd name="connsiteX0" fmla="*/ 1630908 w 2177180"/>
              <a:gd name="connsiteY0" fmla="*/ 1838 h 2255277"/>
              <a:gd name="connsiteX1" fmla="*/ 2172942 w 2177180"/>
              <a:gd name="connsiteY1" fmla="*/ 854332 h 2255277"/>
              <a:gd name="connsiteX2" fmla="*/ 1856096 w 2177180"/>
              <a:gd name="connsiteY2" fmla="*/ 2096771 h 2255277"/>
              <a:gd name="connsiteX3" fmla="*/ 559558 w 2177180"/>
              <a:gd name="connsiteY3" fmla="*/ 2233248 h 2255277"/>
              <a:gd name="connsiteX4" fmla="*/ 0 w 2177180"/>
              <a:gd name="connsiteY4" fmla="*/ 2049003 h 2255277"/>
              <a:gd name="connsiteX0" fmla="*/ 1630908 w 2177180"/>
              <a:gd name="connsiteY0" fmla="*/ 1838 h 2246190"/>
              <a:gd name="connsiteX1" fmla="*/ 2172942 w 2177180"/>
              <a:gd name="connsiteY1" fmla="*/ 854332 h 2246190"/>
              <a:gd name="connsiteX2" fmla="*/ 1856096 w 2177180"/>
              <a:gd name="connsiteY2" fmla="*/ 2096771 h 2246190"/>
              <a:gd name="connsiteX3" fmla="*/ 983839 w 2177180"/>
              <a:gd name="connsiteY3" fmla="*/ 2218618 h 2246190"/>
              <a:gd name="connsiteX4" fmla="*/ 0 w 2177180"/>
              <a:gd name="connsiteY4" fmla="*/ 2049003 h 2246190"/>
              <a:gd name="connsiteX0" fmla="*/ 1630908 w 2188182"/>
              <a:gd name="connsiteY0" fmla="*/ 2108 h 2220074"/>
              <a:gd name="connsiteX1" fmla="*/ 2172942 w 2188182"/>
              <a:gd name="connsiteY1" fmla="*/ 854602 h 2220074"/>
              <a:gd name="connsiteX2" fmla="*/ 1943878 w 2188182"/>
              <a:gd name="connsiteY2" fmla="*/ 1972683 h 2220074"/>
              <a:gd name="connsiteX3" fmla="*/ 983839 w 2188182"/>
              <a:gd name="connsiteY3" fmla="*/ 2218888 h 2220074"/>
              <a:gd name="connsiteX4" fmla="*/ 0 w 2188182"/>
              <a:gd name="connsiteY4" fmla="*/ 2049273 h 2220074"/>
              <a:gd name="connsiteX0" fmla="*/ 1630908 w 1964096"/>
              <a:gd name="connsiteY0" fmla="*/ 0 h 2217966"/>
              <a:gd name="connsiteX1" fmla="*/ 1943878 w 1964096"/>
              <a:gd name="connsiteY1" fmla="*/ 1970575 h 2217966"/>
              <a:gd name="connsiteX2" fmla="*/ 983839 w 1964096"/>
              <a:gd name="connsiteY2" fmla="*/ 2216780 h 2217966"/>
              <a:gd name="connsiteX3" fmla="*/ 0 w 1964096"/>
              <a:gd name="connsiteY3" fmla="*/ 2047165 h 2217966"/>
              <a:gd name="connsiteX0" fmla="*/ 1630908 w 2203078"/>
              <a:gd name="connsiteY0" fmla="*/ 0 h 2217966"/>
              <a:gd name="connsiteX1" fmla="*/ 1943878 w 2203078"/>
              <a:gd name="connsiteY1" fmla="*/ 1970575 h 2217966"/>
              <a:gd name="connsiteX2" fmla="*/ 983839 w 2203078"/>
              <a:gd name="connsiteY2" fmla="*/ 2216780 h 2217966"/>
              <a:gd name="connsiteX3" fmla="*/ 0 w 2203078"/>
              <a:gd name="connsiteY3" fmla="*/ 2047165 h 2217966"/>
              <a:gd name="connsiteX0" fmla="*/ 1630908 w 2253186"/>
              <a:gd name="connsiteY0" fmla="*/ 0 h 2217966"/>
              <a:gd name="connsiteX1" fmla="*/ 1943878 w 2253186"/>
              <a:gd name="connsiteY1" fmla="*/ 1970575 h 2217966"/>
              <a:gd name="connsiteX2" fmla="*/ 983839 w 2253186"/>
              <a:gd name="connsiteY2" fmla="*/ 2216780 h 2217966"/>
              <a:gd name="connsiteX3" fmla="*/ 0 w 2253186"/>
              <a:gd name="connsiteY3" fmla="*/ 2047165 h 2217966"/>
            </a:gdLst>
            <a:ahLst/>
            <a:cxnLst>
              <a:cxn ang="0">
                <a:pos x="connsiteX0" y="connsiteY0"/>
              </a:cxn>
              <a:cxn ang="0">
                <a:pos x="connsiteX1" y="connsiteY1"/>
              </a:cxn>
              <a:cxn ang="0">
                <a:pos x="connsiteX2" y="connsiteY2"/>
              </a:cxn>
              <a:cxn ang="0">
                <a:pos x="connsiteX3" y="connsiteY3"/>
              </a:cxn>
            </a:cxnLst>
            <a:rect l="l" t="t" r="r" b="b"/>
            <a:pathLst>
              <a:path w="2253186" h="2217966">
                <a:moveTo>
                  <a:pt x="1630908" y="0"/>
                </a:moveTo>
                <a:cubicBezTo>
                  <a:pt x="2617825" y="308123"/>
                  <a:pt x="2196764" y="1680433"/>
                  <a:pt x="1943878" y="1970575"/>
                </a:cubicBezTo>
                <a:cubicBezTo>
                  <a:pt x="1745694" y="2197956"/>
                  <a:pt x="1293188" y="2224741"/>
                  <a:pt x="983839" y="2216780"/>
                </a:cubicBezTo>
                <a:cubicBezTo>
                  <a:pt x="674490" y="2208819"/>
                  <a:pt x="125104" y="2135307"/>
                  <a:pt x="0" y="2047165"/>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a:solidFill>
                <a:srgbClr val="000000"/>
              </a:solidFill>
              <a:latin typeface="Arial" pitchFamily="-65" charset="0"/>
              <a:ea typeface="Arial" pitchFamily="-65" charset="0"/>
              <a:cs typeface="Arial" pitchFamily="-65" charset="0"/>
            </a:endParaRPr>
          </a:p>
        </p:txBody>
      </p:sp>
      <p:sp>
        <p:nvSpPr>
          <p:cNvPr id="141" name="Freeform 140"/>
          <p:cNvSpPr/>
          <p:nvPr/>
        </p:nvSpPr>
        <p:spPr bwMode="auto">
          <a:xfrm rot="2330860" flipH="1" flipV="1">
            <a:off x="3880935" y="3400423"/>
            <a:ext cx="1205185" cy="21097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4 w 19993757"/>
              <a:gd name="connsiteY0" fmla="*/ 387986 h 1039692"/>
              <a:gd name="connsiteX1" fmla="*/ 19993757 w 19993757"/>
              <a:gd name="connsiteY1" fmla="*/ 1039692 h 1039692"/>
              <a:gd name="connsiteX0" fmla="*/ -4 w 19993757"/>
              <a:gd name="connsiteY0" fmla="*/ 192141 h 1090754"/>
              <a:gd name="connsiteX1" fmla="*/ 19993757 w 19993757"/>
              <a:gd name="connsiteY1" fmla="*/ 843847 h 1090754"/>
              <a:gd name="connsiteX0" fmla="*/ -4 w 19993757"/>
              <a:gd name="connsiteY0" fmla="*/ 0 h 1342082"/>
              <a:gd name="connsiteX1" fmla="*/ 19993757 w 19993757"/>
              <a:gd name="connsiteY1" fmla="*/ 651706 h 1342082"/>
              <a:gd name="connsiteX0" fmla="*/ 1 w 20256625"/>
              <a:gd name="connsiteY0" fmla="*/ -2 h 1218214"/>
              <a:gd name="connsiteX1" fmla="*/ 20256625 w 20256625"/>
              <a:gd name="connsiteY1" fmla="*/ 433588 h 1218214"/>
              <a:gd name="connsiteX0" fmla="*/ 1 w 20256625"/>
              <a:gd name="connsiteY0" fmla="*/ 1 h 995372"/>
              <a:gd name="connsiteX1" fmla="*/ 20256625 w 20256625"/>
              <a:gd name="connsiteY1" fmla="*/ 433591 h 995372"/>
              <a:gd name="connsiteX0" fmla="*/ 1 w 20256625"/>
              <a:gd name="connsiteY0" fmla="*/ 1 h 699167"/>
              <a:gd name="connsiteX1" fmla="*/ 20256625 w 20256625"/>
              <a:gd name="connsiteY1" fmla="*/ 433591 h 699167"/>
            </a:gdLst>
            <a:ahLst/>
            <a:cxnLst>
              <a:cxn ang="0">
                <a:pos x="connsiteX0" y="connsiteY0"/>
              </a:cxn>
              <a:cxn ang="0">
                <a:pos x="connsiteX1" y="connsiteY1"/>
              </a:cxn>
            </a:cxnLst>
            <a:rect l="l" t="t" r="r" b="b"/>
            <a:pathLst>
              <a:path w="20256625" h="699167">
                <a:moveTo>
                  <a:pt x="1" y="1"/>
                </a:moveTo>
                <a:cubicBezTo>
                  <a:pt x="5564903" y="811741"/>
                  <a:pt x="12486294" y="860488"/>
                  <a:pt x="20256625" y="433591"/>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42" name="Freeform 141"/>
          <p:cNvSpPr/>
          <p:nvPr/>
        </p:nvSpPr>
        <p:spPr bwMode="auto">
          <a:xfrm rot="20502170" flipH="1" flipV="1">
            <a:off x="4147650" y="4128330"/>
            <a:ext cx="738931" cy="119570"/>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0 w 14388942"/>
              <a:gd name="connsiteY0" fmla="*/ 653327 h 653328"/>
              <a:gd name="connsiteX1" fmla="*/ 14388949 w 14388942"/>
              <a:gd name="connsiteY1" fmla="*/ 549527 h 653328"/>
              <a:gd name="connsiteX0" fmla="*/ 0 w 14388942"/>
              <a:gd name="connsiteY0" fmla="*/ 531090 h 531091"/>
              <a:gd name="connsiteX1" fmla="*/ 14388949 w 14388942"/>
              <a:gd name="connsiteY1" fmla="*/ 427290 h 531091"/>
              <a:gd name="connsiteX0" fmla="*/ 0 w 14388942"/>
              <a:gd name="connsiteY0" fmla="*/ 331064 h 331065"/>
              <a:gd name="connsiteX1" fmla="*/ 14388949 w 14388942"/>
              <a:gd name="connsiteY1" fmla="*/ 227264 h 331065"/>
              <a:gd name="connsiteX0" fmla="*/ -2 w 11832249"/>
              <a:gd name="connsiteY0" fmla="*/ 217731 h 347012"/>
              <a:gd name="connsiteX1" fmla="*/ 11832256 w 11832249"/>
              <a:gd name="connsiteY1" fmla="*/ 347013 h 347012"/>
            </a:gdLst>
            <a:ahLst/>
            <a:cxnLst>
              <a:cxn ang="0">
                <a:pos x="connsiteX0" y="connsiteY0"/>
              </a:cxn>
              <a:cxn ang="0">
                <a:pos x="connsiteX1" y="connsiteY1"/>
              </a:cxn>
            </a:cxnLst>
            <a:rect l="l" t="t" r="r" b="b"/>
            <a:pathLst>
              <a:path w="11832249" h="347012">
                <a:moveTo>
                  <a:pt x="-2" y="217731"/>
                </a:moveTo>
                <a:cubicBezTo>
                  <a:pt x="3453229" y="-148483"/>
                  <a:pt x="6084505" y="-16954"/>
                  <a:pt x="11832256" y="347013"/>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44" name="Freeform 143"/>
          <p:cNvSpPr/>
          <p:nvPr/>
        </p:nvSpPr>
        <p:spPr bwMode="auto">
          <a:xfrm rot="4500648" flipH="1" flipV="1">
            <a:off x="1989141" y="2508879"/>
            <a:ext cx="1830903" cy="1195256"/>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0 w 18608820"/>
              <a:gd name="connsiteY0" fmla="*/ 178641 h 2710695"/>
              <a:gd name="connsiteX1" fmla="*/ 18608816 w 18608820"/>
              <a:gd name="connsiteY1" fmla="*/ 2710696 h 2710695"/>
              <a:gd name="connsiteX0" fmla="*/ 0 w 18608820"/>
              <a:gd name="connsiteY0" fmla="*/ 625810 h 3157864"/>
              <a:gd name="connsiteX1" fmla="*/ 18608816 w 18608820"/>
              <a:gd name="connsiteY1" fmla="*/ 3157865 h 3157864"/>
              <a:gd name="connsiteX0" fmla="*/ 0 w 18608820"/>
              <a:gd name="connsiteY0" fmla="*/ 822949 h 3355003"/>
              <a:gd name="connsiteX1" fmla="*/ 311241 w 18608820"/>
              <a:gd name="connsiteY1" fmla="*/ 541762 h 3355003"/>
              <a:gd name="connsiteX2" fmla="*/ 18608816 w 18608820"/>
              <a:gd name="connsiteY2" fmla="*/ 3355004 h 3355003"/>
            </a:gdLst>
            <a:ahLst/>
            <a:cxnLst>
              <a:cxn ang="0">
                <a:pos x="connsiteX0" y="connsiteY0"/>
              </a:cxn>
              <a:cxn ang="0">
                <a:pos x="connsiteX1" y="connsiteY1"/>
              </a:cxn>
              <a:cxn ang="0">
                <a:pos x="connsiteX2" y="connsiteY2"/>
              </a:cxn>
            </a:cxnLst>
            <a:rect l="l" t="t" r="r" b="b"/>
            <a:pathLst>
              <a:path w="18608820" h="3355003">
                <a:moveTo>
                  <a:pt x="0" y="822949"/>
                </a:moveTo>
                <a:cubicBezTo>
                  <a:pt x="27349" y="823416"/>
                  <a:pt x="277055" y="541178"/>
                  <a:pt x="311241" y="541762"/>
                </a:cubicBezTo>
                <a:cubicBezTo>
                  <a:pt x="9390555" y="-355124"/>
                  <a:pt x="17431658" y="-565456"/>
                  <a:pt x="18608816" y="3355004"/>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39" name="Freeform 138"/>
          <p:cNvSpPr/>
          <p:nvPr/>
        </p:nvSpPr>
        <p:spPr bwMode="auto">
          <a:xfrm rot="17015922" flipH="1" flipV="1">
            <a:off x="2884788" y="2380853"/>
            <a:ext cx="836407" cy="144794"/>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Lst>
            <a:ahLst/>
            <a:cxnLst>
              <a:cxn ang="0">
                <a:pos x="connsiteX0" y="connsiteY0"/>
              </a:cxn>
              <a:cxn ang="0">
                <a:pos x="connsiteX1" y="connsiteY1"/>
              </a:cxn>
            </a:cxnLst>
            <a:rect l="l" t="t" r="r" b="b"/>
            <a:pathLst>
              <a:path w="16388683" h="748278">
                <a:moveTo>
                  <a:pt x="0" y="504994"/>
                </a:moveTo>
                <a:cubicBezTo>
                  <a:pt x="9243408" y="-389090"/>
                  <a:pt x="13214963" y="38641"/>
                  <a:pt x="16388683" y="748278"/>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40" name="Freeform 139"/>
          <p:cNvSpPr/>
          <p:nvPr/>
        </p:nvSpPr>
        <p:spPr bwMode="auto">
          <a:xfrm rot="10800000" flipH="1" flipV="1">
            <a:off x="4004065" y="2785978"/>
            <a:ext cx="836407" cy="144794"/>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Lst>
            <a:ahLst/>
            <a:cxnLst>
              <a:cxn ang="0">
                <a:pos x="connsiteX0" y="connsiteY0"/>
              </a:cxn>
              <a:cxn ang="0">
                <a:pos x="connsiteX1" y="connsiteY1"/>
              </a:cxn>
            </a:cxnLst>
            <a:rect l="l" t="t" r="r" b="b"/>
            <a:pathLst>
              <a:path w="16388683" h="748278">
                <a:moveTo>
                  <a:pt x="0" y="504994"/>
                </a:moveTo>
                <a:cubicBezTo>
                  <a:pt x="9243408" y="-389090"/>
                  <a:pt x="13214963" y="38641"/>
                  <a:pt x="16388683" y="748278"/>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43" name="Freeform 142"/>
          <p:cNvSpPr/>
          <p:nvPr/>
        </p:nvSpPr>
        <p:spPr bwMode="auto">
          <a:xfrm rot="20502170" flipH="1" flipV="1">
            <a:off x="3682655" y="3222211"/>
            <a:ext cx="1305115" cy="569208"/>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0 w 16388683"/>
              <a:gd name="connsiteY0" fmla="*/ 383780 h 627064"/>
              <a:gd name="connsiteX1" fmla="*/ 16388683 w 16388683"/>
              <a:gd name="connsiteY1" fmla="*/ 627064 h 627064"/>
              <a:gd name="connsiteX0" fmla="*/ 0 w 15674292"/>
              <a:gd name="connsiteY0" fmla="*/ 604611 h 604610"/>
              <a:gd name="connsiteX1" fmla="*/ 15674287 w 15674292"/>
              <a:gd name="connsiteY1" fmla="*/ 230656 h 604610"/>
              <a:gd name="connsiteX0" fmla="*/ 1 w 15796863"/>
              <a:gd name="connsiteY0" fmla="*/ 746317 h 746317"/>
              <a:gd name="connsiteX1" fmla="*/ 15796858 w 15796863"/>
              <a:gd name="connsiteY1" fmla="*/ 139987 h 746317"/>
              <a:gd name="connsiteX0" fmla="*/ 1 w 15796863"/>
              <a:gd name="connsiteY0" fmla="*/ 606330 h 606330"/>
              <a:gd name="connsiteX1" fmla="*/ 15796858 w 15796863"/>
              <a:gd name="connsiteY1" fmla="*/ 0 h 606330"/>
              <a:gd name="connsiteX0" fmla="*/ 1 w 15796863"/>
              <a:gd name="connsiteY0" fmla="*/ 606330 h 606330"/>
              <a:gd name="connsiteX1" fmla="*/ 15796858 w 15796863"/>
              <a:gd name="connsiteY1" fmla="*/ 0 h 606330"/>
              <a:gd name="connsiteX0" fmla="*/ -4 w 15902481"/>
              <a:gd name="connsiteY0" fmla="*/ 522263 h 522262"/>
              <a:gd name="connsiteX1" fmla="*/ 15902476 w 15902481"/>
              <a:gd name="connsiteY1" fmla="*/ 0 h 522262"/>
              <a:gd name="connsiteX0" fmla="*/ -4 w 15902481"/>
              <a:gd name="connsiteY0" fmla="*/ 522263 h 522263"/>
              <a:gd name="connsiteX1" fmla="*/ 15902476 w 15902481"/>
              <a:gd name="connsiteY1" fmla="*/ 0 h 522263"/>
              <a:gd name="connsiteX0" fmla="*/ -4 w 15902481"/>
              <a:gd name="connsiteY0" fmla="*/ 522263 h 522263"/>
              <a:gd name="connsiteX1" fmla="*/ 15902476 w 15902481"/>
              <a:gd name="connsiteY1" fmla="*/ 0 h 522263"/>
              <a:gd name="connsiteX0" fmla="*/ -4 w 15902481"/>
              <a:gd name="connsiteY0" fmla="*/ 522263 h 522263"/>
              <a:gd name="connsiteX1" fmla="*/ 15902476 w 15902481"/>
              <a:gd name="connsiteY1" fmla="*/ 0 h 522263"/>
              <a:gd name="connsiteX0" fmla="*/ -4 w 15902481"/>
              <a:gd name="connsiteY0" fmla="*/ 522263 h 522263"/>
              <a:gd name="connsiteX1" fmla="*/ 15902476 w 15902481"/>
              <a:gd name="connsiteY1" fmla="*/ 0 h 522263"/>
            </a:gdLst>
            <a:ahLst/>
            <a:cxnLst>
              <a:cxn ang="0">
                <a:pos x="connsiteX0" y="connsiteY0"/>
              </a:cxn>
              <a:cxn ang="0">
                <a:pos x="connsiteX1" y="connsiteY1"/>
              </a:cxn>
            </a:cxnLst>
            <a:rect l="l" t="t" r="r" b="b"/>
            <a:pathLst>
              <a:path w="15902481" h="522263">
                <a:moveTo>
                  <a:pt x="-4" y="522263"/>
                </a:moveTo>
                <a:cubicBezTo>
                  <a:pt x="1253810" y="116653"/>
                  <a:pt x="6346263" y="8645"/>
                  <a:pt x="15902476" y="0"/>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37" name="Freeform 136"/>
          <p:cNvSpPr/>
          <p:nvPr/>
        </p:nvSpPr>
        <p:spPr bwMode="auto">
          <a:xfrm>
            <a:off x="5877897" y="1435763"/>
            <a:ext cx="1379177" cy="32095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Lst>
            <a:ahLst/>
            <a:cxnLst>
              <a:cxn ang="0">
                <a:pos x="connsiteX0" y="connsiteY0"/>
              </a:cxn>
              <a:cxn ang="0">
                <a:pos x="connsiteX1" y="connsiteY1"/>
              </a:cxn>
            </a:cxnLst>
            <a:rect l="l" t="t" r="r" b="b"/>
            <a:pathLst>
              <a:path w="3468556" h="55527">
                <a:moveTo>
                  <a:pt x="3468556" y="16438"/>
                </a:moveTo>
                <a:cubicBezTo>
                  <a:pt x="2072104" y="-26807"/>
                  <a:pt x="1121862" y="25576"/>
                  <a:pt x="0" y="55527"/>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38" name="Freeform 137"/>
          <p:cNvSpPr/>
          <p:nvPr/>
        </p:nvSpPr>
        <p:spPr bwMode="auto">
          <a:xfrm flipH="1">
            <a:off x="6874247" y="1790505"/>
            <a:ext cx="483145" cy="1283721"/>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127464 w 575772"/>
              <a:gd name="connsiteY0" fmla="*/ 0 h 138969"/>
              <a:gd name="connsiteX1" fmla="*/ 0 w 575772"/>
              <a:gd name="connsiteY1" fmla="*/ 138969 h 138969"/>
              <a:gd name="connsiteX0" fmla="*/ 127464 w 685075"/>
              <a:gd name="connsiteY0" fmla="*/ 0 h 138969"/>
              <a:gd name="connsiteX1" fmla="*/ 0 w 685075"/>
              <a:gd name="connsiteY1" fmla="*/ 138969 h 138969"/>
              <a:gd name="connsiteX0" fmla="*/ 0 w 940108"/>
              <a:gd name="connsiteY0" fmla="*/ 0 h 140946"/>
              <a:gd name="connsiteX1" fmla="*/ 472280 w 940108"/>
              <a:gd name="connsiteY1" fmla="*/ 140946 h 140946"/>
              <a:gd name="connsiteX0" fmla="*/ 0 w 651403"/>
              <a:gd name="connsiteY0" fmla="*/ 0 h 140946"/>
              <a:gd name="connsiteX1" fmla="*/ 472280 w 651403"/>
              <a:gd name="connsiteY1" fmla="*/ 140946 h 140946"/>
              <a:gd name="connsiteX0" fmla="*/ 0 w 707718"/>
              <a:gd name="connsiteY0" fmla="*/ 0 h 123989"/>
              <a:gd name="connsiteX1" fmla="*/ 547287 w 707718"/>
              <a:gd name="connsiteY1" fmla="*/ 123989 h 123989"/>
            </a:gdLst>
            <a:ahLst/>
            <a:cxnLst>
              <a:cxn ang="0">
                <a:pos x="connsiteX0" y="connsiteY0"/>
              </a:cxn>
              <a:cxn ang="0">
                <a:pos x="connsiteX1" y="connsiteY1"/>
              </a:cxn>
            </a:cxnLst>
            <a:rect l="l" t="t" r="r" b="b"/>
            <a:pathLst>
              <a:path w="707718" h="123989">
                <a:moveTo>
                  <a:pt x="0" y="0"/>
                </a:moveTo>
                <a:cubicBezTo>
                  <a:pt x="655387" y="39239"/>
                  <a:pt x="897874" y="78983"/>
                  <a:pt x="547287" y="123989"/>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33" name="Freeform 132"/>
          <p:cNvSpPr/>
          <p:nvPr/>
        </p:nvSpPr>
        <p:spPr bwMode="auto">
          <a:xfrm>
            <a:off x="5773353" y="1107811"/>
            <a:ext cx="53793" cy="540434"/>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0 w 3112742"/>
              <a:gd name="connsiteY0" fmla="*/ 0 h 144057"/>
              <a:gd name="connsiteX1" fmla="*/ 2277083 w 3112742"/>
              <a:gd name="connsiteY1" fmla="*/ 144057 h 144057"/>
              <a:gd name="connsiteX0" fmla="*/ 0 w 2356826"/>
              <a:gd name="connsiteY0" fmla="*/ 0 h 144057"/>
              <a:gd name="connsiteX1" fmla="*/ 2277083 w 2356826"/>
              <a:gd name="connsiteY1" fmla="*/ 144057 h 144057"/>
              <a:gd name="connsiteX0" fmla="*/ 0 w 949850"/>
              <a:gd name="connsiteY0" fmla="*/ 0 h 115013"/>
              <a:gd name="connsiteX1" fmla="*/ 44608 w 949850"/>
              <a:gd name="connsiteY1" fmla="*/ 115013 h 115013"/>
              <a:gd name="connsiteX0" fmla="*/ 0 w 311895"/>
              <a:gd name="connsiteY0" fmla="*/ 0 h 115013"/>
              <a:gd name="connsiteX1" fmla="*/ 44608 w 311895"/>
              <a:gd name="connsiteY1" fmla="*/ 115013 h 115013"/>
              <a:gd name="connsiteX0" fmla="*/ 0 w 345072"/>
              <a:gd name="connsiteY0" fmla="*/ 0 h 115013"/>
              <a:gd name="connsiteX1" fmla="*/ 44608 w 345072"/>
              <a:gd name="connsiteY1" fmla="*/ 115013 h 115013"/>
            </a:gdLst>
            <a:ahLst/>
            <a:cxnLst>
              <a:cxn ang="0">
                <a:pos x="connsiteX0" y="connsiteY0"/>
              </a:cxn>
              <a:cxn ang="0">
                <a:pos x="connsiteX1" y="connsiteY1"/>
              </a:cxn>
            </a:cxnLst>
            <a:rect l="l" t="t" r="r" b="b"/>
            <a:pathLst>
              <a:path w="345072" h="115013">
                <a:moveTo>
                  <a:pt x="0" y="0"/>
                </a:moveTo>
                <a:cubicBezTo>
                  <a:pt x="443245" y="59960"/>
                  <a:pt x="460950" y="67465"/>
                  <a:pt x="44608" y="115013"/>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31" name="Freeform 130"/>
          <p:cNvSpPr/>
          <p:nvPr/>
        </p:nvSpPr>
        <p:spPr bwMode="auto">
          <a:xfrm>
            <a:off x="7809871" y="3466364"/>
            <a:ext cx="662239" cy="1817271"/>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Lst>
            <a:ahLst/>
            <a:cxnLst>
              <a:cxn ang="0">
                <a:pos x="connsiteX0" y="connsiteY0"/>
              </a:cxn>
              <a:cxn ang="0">
                <a:pos x="connsiteX1" y="connsiteY1"/>
              </a:cxn>
            </a:cxnLst>
            <a:rect l="l" t="t" r="r" b="b"/>
            <a:pathLst>
              <a:path w="4248145" h="386744">
                <a:moveTo>
                  <a:pt x="830876" y="0"/>
                </a:moveTo>
                <a:cubicBezTo>
                  <a:pt x="6176803" y="30915"/>
                  <a:pt x="4749974" y="440686"/>
                  <a:pt x="3" y="380770"/>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30" name="Freeform 129"/>
          <p:cNvSpPr/>
          <p:nvPr/>
        </p:nvSpPr>
        <p:spPr bwMode="auto">
          <a:xfrm>
            <a:off x="7628179" y="2418990"/>
            <a:ext cx="753813" cy="1047374"/>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Lst>
            <a:ahLst/>
            <a:cxnLst>
              <a:cxn ang="0">
                <a:pos x="connsiteX0" y="connsiteY0"/>
              </a:cxn>
              <a:cxn ang="0">
                <a:pos x="connsiteX1" y="connsiteY1"/>
              </a:cxn>
            </a:cxnLst>
            <a:rect l="l" t="t" r="r" b="b"/>
            <a:pathLst>
              <a:path w="4248145" h="386744">
                <a:moveTo>
                  <a:pt x="830876" y="0"/>
                </a:moveTo>
                <a:cubicBezTo>
                  <a:pt x="6176803" y="30915"/>
                  <a:pt x="4749974" y="440686"/>
                  <a:pt x="3" y="380770"/>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29" name="Freeform 128"/>
          <p:cNvSpPr/>
          <p:nvPr/>
        </p:nvSpPr>
        <p:spPr bwMode="auto">
          <a:xfrm flipV="1">
            <a:off x="7944205" y="3630324"/>
            <a:ext cx="337875" cy="808748"/>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764275 w 764275"/>
              <a:gd name="connsiteY1" fmla="*/ 1862920 h 1862920"/>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9809 w 859809"/>
              <a:gd name="connsiteY0" fmla="*/ 0 h 900753"/>
              <a:gd name="connsiteX1" fmla="*/ 0 w 859809"/>
              <a:gd name="connsiteY1" fmla="*/ 900753 h 900753"/>
              <a:gd name="connsiteX0" fmla="*/ 928048 w 928048"/>
              <a:gd name="connsiteY0" fmla="*/ 0 h 982640"/>
              <a:gd name="connsiteX1" fmla="*/ 0 w 928048"/>
              <a:gd name="connsiteY1" fmla="*/ 982640 h 982640"/>
              <a:gd name="connsiteX0" fmla="*/ 928048 w 928048"/>
              <a:gd name="connsiteY0" fmla="*/ 0 h 1023584"/>
              <a:gd name="connsiteX1" fmla="*/ 0 w 928048"/>
              <a:gd name="connsiteY1" fmla="*/ 1023584 h 1023584"/>
              <a:gd name="connsiteX0" fmla="*/ 249 w 3660824"/>
              <a:gd name="connsiteY0" fmla="*/ 0 h 1125942"/>
              <a:gd name="connsiteX1" fmla="*/ 3532051 w 3660824"/>
              <a:gd name="connsiteY1" fmla="*/ 1125942 h 1125942"/>
              <a:gd name="connsiteX0" fmla="*/ 636 w 3532439"/>
              <a:gd name="connsiteY0" fmla="*/ 0 h 1125942"/>
              <a:gd name="connsiteX1" fmla="*/ 3532438 w 3532439"/>
              <a:gd name="connsiteY1" fmla="*/ 1125942 h 1125942"/>
              <a:gd name="connsiteX0" fmla="*/ 608 w 3610652"/>
              <a:gd name="connsiteY0" fmla="*/ 0 h 1146414"/>
              <a:gd name="connsiteX1" fmla="*/ 3610651 w 3610652"/>
              <a:gd name="connsiteY1" fmla="*/ 1146414 h 1146414"/>
              <a:gd name="connsiteX0" fmla="*/ 502 w 4001759"/>
              <a:gd name="connsiteY0" fmla="*/ 0 h 1125943"/>
              <a:gd name="connsiteX1" fmla="*/ 4001759 w 4001759"/>
              <a:gd name="connsiteY1" fmla="*/ 1125943 h 1125943"/>
              <a:gd name="connsiteX0" fmla="*/ 470 w 4158213"/>
              <a:gd name="connsiteY0" fmla="*/ 0 h 1132767"/>
              <a:gd name="connsiteX1" fmla="*/ 4158213 w 4158213"/>
              <a:gd name="connsiteY1" fmla="*/ 1132767 h 1132767"/>
              <a:gd name="connsiteX0" fmla="*/ 296 w 5537591"/>
              <a:gd name="connsiteY0" fmla="*/ 0 h 989879"/>
              <a:gd name="connsiteX1" fmla="*/ 5537591 w 5537591"/>
              <a:gd name="connsiteY1" fmla="*/ 989879 h 989879"/>
              <a:gd name="connsiteX0" fmla="*/ 1 w 5537296"/>
              <a:gd name="connsiteY0" fmla="*/ 0 h 989879"/>
              <a:gd name="connsiteX1" fmla="*/ 5537296 w 5537296"/>
              <a:gd name="connsiteY1" fmla="*/ 989879 h 989879"/>
              <a:gd name="connsiteX0" fmla="*/ 1 w 5537296"/>
              <a:gd name="connsiteY0" fmla="*/ 0 h 989879"/>
              <a:gd name="connsiteX1" fmla="*/ 5537296 w 5537296"/>
              <a:gd name="connsiteY1" fmla="*/ 989879 h 989879"/>
              <a:gd name="connsiteX0" fmla="*/ 1 w 6768281"/>
              <a:gd name="connsiteY0" fmla="*/ 0 h 1157983"/>
              <a:gd name="connsiteX1" fmla="*/ 6768281 w 6768281"/>
              <a:gd name="connsiteY1" fmla="*/ 1157983 h 1157983"/>
              <a:gd name="connsiteX0" fmla="*/ 1 w 12116554"/>
              <a:gd name="connsiteY0" fmla="*/ 0 h 1157983"/>
              <a:gd name="connsiteX1" fmla="*/ 6768281 w 12116554"/>
              <a:gd name="connsiteY1" fmla="*/ 1157983 h 1157983"/>
              <a:gd name="connsiteX0" fmla="*/ 1 w 18502445"/>
              <a:gd name="connsiteY0" fmla="*/ 0 h 1157983"/>
              <a:gd name="connsiteX1" fmla="*/ 6768281 w 18502445"/>
              <a:gd name="connsiteY1" fmla="*/ 1157983 h 1157983"/>
            </a:gdLst>
            <a:ahLst/>
            <a:cxnLst>
              <a:cxn ang="0">
                <a:pos x="connsiteX0" y="connsiteY0"/>
              </a:cxn>
              <a:cxn ang="0">
                <a:pos x="connsiteX1" y="connsiteY1"/>
              </a:cxn>
            </a:cxnLst>
            <a:rect l="l" t="t" r="r" b="b"/>
            <a:pathLst>
              <a:path w="18502445" h="1157983">
                <a:moveTo>
                  <a:pt x="1" y="0"/>
                </a:moveTo>
                <a:cubicBezTo>
                  <a:pt x="23782027" y="343845"/>
                  <a:pt x="23071431" y="845482"/>
                  <a:pt x="6768281" y="1157983"/>
                </a:cubicBezTo>
              </a:path>
            </a:pathLst>
          </a:custGeom>
          <a:noFill/>
          <a:ln w="762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25" name="Freeform 124"/>
          <p:cNvSpPr/>
          <p:nvPr/>
        </p:nvSpPr>
        <p:spPr bwMode="auto">
          <a:xfrm flipV="1">
            <a:off x="4958437" y="790175"/>
            <a:ext cx="2288328" cy="2050941"/>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857 w 812899"/>
              <a:gd name="connsiteY0" fmla="*/ 0 h 1564648"/>
              <a:gd name="connsiteX1" fmla="*/ 812899 w 812899"/>
              <a:gd name="connsiteY1" fmla="*/ 1564648 h 1564648"/>
              <a:gd name="connsiteX0" fmla="*/ 843 w 819708"/>
              <a:gd name="connsiteY0" fmla="*/ 0 h 1618577"/>
              <a:gd name="connsiteX1" fmla="*/ 819708 w 819708"/>
              <a:gd name="connsiteY1" fmla="*/ 1618577 h 1618577"/>
              <a:gd name="connsiteX0" fmla="*/ 210 w 2204322"/>
              <a:gd name="connsiteY0" fmla="*/ 0 h 1650935"/>
              <a:gd name="connsiteX1" fmla="*/ 2204322 w 2204322"/>
              <a:gd name="connsiteY1" fmla="*/ 1650935 h 1650935"/>
              <a:gd name="connsiteX0" fmla="*/ 0 w 2204112"/>
              <a:gd name="connsiteY0" fmla="*/ 0 h 1650935"/>
              <a:gd name="connsiteX1" fmla="*/ 2204112 w 2204112"/>
              <a:gd name="connsiteY1" fmla="*/ 1650935 h 1650935"/>
              <a:gd name="connsiteX0" fmla="*/ 0 w 1806069"/>
              <a:gd name="connsiteY0" fmla="*/ 0 h 1765914"/>
              <a:gd name="connsiteX1" fmla="*/ 1806069 w 1806069"/>
              <a:gd name="connsiteY1" fmla="*/ 1765914 h 1765914"/>
              <a:gd name="connsiteX0" fmla="*/ 0 w 1806069"/>
              <a:gd name="connsiteY0" fmla="*/ 0 h 1653837"/>
              <a:gd name="connsiteX1" fmla="*/ 1806069 w 1806069"/>
              <a:gd name="connsiteY1" fmla="*/ 1653837 h 1653837"/>
              <a:gd name="connsiteX0" fmla="*/ 0 w 1806069"/>
              <a:gd name="connsiteY0" fmla="*/ 0 h 1653837"/>
              <a:gd name="connsiteX1" fmla="*/ 1806069 w 1806069"/>
              <a:gd name="connsiteY1" fmla="*/ 1653837 h 1653837"/>
            </a:gdLst>
            <a:ahLst/>
            <a:cxnLst>
              <a:cxn ang="0">
                <a:pos x="connsiteX0" y="connsiteY0"/>
              </a:cxn>
              <a:cxn ang="0">
                <a:pos x="connsiteX1" y="connsiteY1"/>
              </a:cxn>
            </a:cxnLst>
            <a:rect l="l" t="t" r="r" b="b"/>
            <a:pathLst>
              <a:path w="1806069" h="1653837">
                <a:moveTo>
                  <a:pt x="0" y="0"/>
                </a:moveTo>
                <a:cubicBezTo>
                  <a:pt x="1250135" y="782994"/>
                  <a:pt x="1405734" y="1430923"/>
                  <a:pt x="1806069" y="1653837"/>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26" name="Freeform 125"/>
          <p:cNvSpPr/>
          <p:nvPr/>
        </p:nvSpPr>
        <p:spPr bwMode="auto">
          <a:xfrm flipV="1">
            <a:off x="5044128" y="830664"/>
            <a:ext cx="2359226" cy="3204033"/>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857 w 812899"/>
              <a:gd name="connsiteY0" fmla="*/ 0 h 1564648"/>
              <a:gd name="connsiteX1" fmla="*/ 812899 w 812899"/>
              <a:gd name="connsiteY1" fmla="*/ 1564648 h 1564648"/>
              <a:gd name="connsiteX0" fmla="*/ 843 w 819708"/>
              <a:gd name="connsiteY0" fmla="*/ 0 h 1618577"/>
              <a:gd name="connsiteX1" fmla="*/ 819708 w 819708"/>
              <a:gd name="connsiteY1" fmla="*/ 1618577 h 1618577"/>
              <a:gd name="connsiteX0" fmla="*/ 210 w 2204322"/>
              <a:gd name="connsiteY0" fmla="*/ 0 h 1650935"/>
              <a:gd name="connsiteX1" fmla="*/ 2204322 w 2204322"/>
              <a:gd name="connsiteY1" fmla="*/ 1650935 h 1650935"/>
              <a:gd name="connsiteX0" fmla="*/ 0 w 2204112"/>
              <a:gd name="connsiteY0" fmla="*/ 0 h 1650935"/>
              <a:gd name="connsiteX1" fmla="*/ 2204112 w 2204112"/>
              <a:gd name="connsiteY1" fmla="*/ 1650935 h 1650935"/>
              <a:gd name="connsiteX0" fmla="*/ 0 w 1762969"/>
              <a:gd name="connsiteY0" fmla="*/ 0 h 1713297"/>
              <a:gd name="connsiteX1" fmla="*/ 1762969 w 1762969"/>
              <a:gd name="connsiteY1" fmla="*/ 1713297 h 1713297"/>
              <a:gd name="connsiteX0" fmla="*/ 0 w 1702887"/>
              <a:gd name="connsiteY0" fmla="*/ 0 h 1882134"/>
              <a:gd name="connsiteX1" fmla="*/ 1702887 w 1702887"/>
              <a:gd name="connsiteY1" fmla="*/ 1882134 h 1882134"/>
            </a:gdLst>
            <a:ahLst/>
            <a:cxnLst>
              <a:cxn ang="0">
                <a:pos x="connsiteX0" y="connsiteY0"/>
              </a:cxn>
              <a:cxn ang="0">
                <a:pos x="connsiteX1" y="connsiteY1"/>
              </a:cxn>
            </a:cxnLst>
            <a:rect l="l" t="t" r="r" b="b"/>
            <a:pathLst>
              <a:path w="1702887" h="1882134">
                <a:moveTo>
                  <a:pt x="0" y="0"/>
                </a:moveTo>
                <a:cubicBezTo>
                  <a:pt x="857534" y="33843"/>
                  <a:pt x="1302552" y="1659220"/>
                  <a:pt x="1702887" y="1882134"/>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24" name="Freeform 123"/>
          <p:cNvSpPr/>
          <p:nvPr/>
        </p:nvSpPr>
        <p:spPr bwMode="auto">
          <a:xfrm flipV="1">
            <a:off x="5857422" y="705286"/>
            <a:ext cx="1429493" cy="981509"/>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764275 w 764275"/>
              <a:gd name="connsiteY1" fmla="*/ 1862920 h 1862920"/>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9809 w 859809"/>
              <a:gd name="connsiteY0" fmla="*/ 0 h 900753"/>
              <a:gd name="connsiteX1" fmla="*/ 0 w 859809"/>
              <a:gd name="connsiteY1" fmla="*/ 900753 h 900753"/>
              <a:gd name="connsiteX0" fmla="*/ 928048 w 928048"/>
              <a:gd name="connsiteY0" fmla="*/ 0 h 982640"/>
              <a:gd name="connsiteX1" fmla="*/ 0 w 928048"/>
              <a:gd name="connsiteY1" fmla="*/ 982640 h 982640"/>
              <a:gd name="connsiteX0" fmla="*/ 928048 w 928048"/>
              <a:gd name="connsiteY0" fmla="*/ 0 h 1023584"/>
              <a:gd name="connsiteX1" fmla="*/ 0 w 928048"/>
              <a:gd name="connsiteY1" fmla="*/ 1023584 h 1023584"/>
              <a:gd name="connsiteX0" fmla="*/ 249 w 3660824"/>
              <a:gd name="connsiteY0" fmla="*/ 0 h 1125942"/>
              <a:gd name="connsiteX1" fmla="*/ 3532051 w 3660824"/>
              <a:gd name="connsiteY1" fmla="*/ 1125942 h 1125942"/>
              <a:gd name="connsiteX0" fmla="*/ 636 w 3532439"/>
              <a:gd name="connsiteY0" fmla="*/ 0 h 1125942"/>
              <a:gd name="connsiteX1" fmla="*/ 3532438 w 3532439"/>
              <a:gd name="connsiteY1" fmla="*/ 1125942 h 1125942"/>
              <a:gd name="connsiteX0" fmla="*/ 608 w 3610652"/>
              <a:gd name="connsiteY0" fmla="*/ 0 h 1146414"/>
              <a:gd name="connsiteX1" fmla="*/ 3610651 w 3610652"/>
              <a:gd name="connsiteY1" fmla="*/ 1146414 h 1146414"/>
              <a:gd name="connsiteX0" fmla="*/ 502 w 4001759"/>
              <a:gd name="connsiteY0" fmla="*/ 0 h 1125943"/>
              <a:gd name="connsiteX1" fmla="*/ 4001759 w 4001759"/>
              <a:gd name="connsiteY1" fmla="*/ 1125943 h 1125943"/>
              <a:gd name="connsiteX0" fmla="*/ 470 w 4158213"/>
              <a:gd name="connsiteY0" fmla="*/ 0 h 1132767"/>
              <a:gd name="connsiteX1" fmla="*/ 4158213 w 4158213"/>
              <a:gd name="connsiteY1" fmla="*/ 1132767 h 1132767"/>
              <a:gd name="connsiteX0" fmla="*/ 296 w 5537591"/>
              <a:gd name="connsiteY0" fmla="*/ 0 h 989879"/>
              <a:gd name="connsiteX1" fmla="*/ 5537591 w 5537591"/>
              <a:gd name="connsiteY1" fmla="*/ 989879 h 989879"/>
              <a:gd name="connsiteX0" fmla="*/ 1 w 5537296"/>
              <a:gd name="connsiteY0" fmla="*/ 0 h 989879"/>
              <a:gd name="connsiteX1" fmla="*/ 5537296 w 5537296"/>
              <a:gd name="connsiteY1" fmla="*/ 989879 h 989879"/>
              <a:gd name="connsiteX0" fmla="*/ 1 w 5537296"/>
              <a:gd name="connsiteY0" fmla="*/ 0 h 989879"/>
              <a:gd name="connsiteX1" fmla="*/ 5537296 w 5537296"/>
              <a:gd name="connsiteY1" fmla="*/ 989879 h 989879"/>
              <a:gd name="connsiteX0" fmla="*/ 1 w 6768281"/>
              <a:gd name="connsiteY0" fmla="*/ 0 h 1157983"/>
              <a:gd name="connsiteX1" fmla="*/ 6768281 w 6768281"/>
              <a:gd name="connsiteY1" fmla="*/ 1157983 h 1157983"/>
              <a:gd name="connsiteX0" fmla="*/ 1 w 5984433"/>
              <a:gd name="connsiteY0" fmla="*/ 0 h 1229336"/>
              <a:gd name="connsiteX1" fmla="*/ 5984433 w 5984433"/>
              <a:gd name="connsiteY1" fmla="*/ 1229336 h 1229336"/>
              <a:gd name="connsiteX0" fmla="*/ 1 w 5984433"/>
              <a:gd name="connsiteY0" fmla="*/ 0 h 1239565"/>
              <a:gd name="connsiteX1" fmla="*/ 5984433 w 5984433"/>
              <a:gd name="connsiteY1" fmla="*/ 1229336 h 1239565"/>
              <a:gd name="connsiteX0" fmla="*/ 1 w 5984433"/>
              <a:gd name="connsiteY0" fmla="*/ 0 h 1253268"/>
              <a:gd name="connsiteX1" fmla="*/ 5984433 w 5984433"/>
              <a:gd name="connsiteY1" fmla="*/ 1229336 h 1253268"/>
              <a:gd name="connsiteX0" fmla="*/ 1 w 5984433"/>
              <a:gd name="connsiteY0" fmla="*/ 0 h 1229336"/>
              <a:gd name="connsiteX1" fmla="*/ 5984433 w 5984433"/>
              <a:gd name="connsiteY1" fmla="*/ 1229336 h 1229336"/>
              <a:gd name="connsiteX0" fmla="*/ 1 w 5984433"/>
              <a:gd name="connsiteY0" fmla="*/ 0 h 1229336"/>
              <a:gd name="connsiteX1" fmla="*/ 5984433 w 5984433"/>
              <a:gd name="connsiteY1" fmla="*/ 1229336 h 1229336"/>
              <a:gd name="connsiteX0" fmla="*/ 0 w 4437926"/>
              <a:gd name="connsiteY0" fmla="*/ 0 h 1282851"/>
              <a:gd name="connsiteX1" fmla="*/ 4437926 w 4437926"/>
              <a:gd name="connsiteY1" fmla="*/ 1282851 h 1282851"/>
              <a:gd name="connsiteX0" fmla="*/ 0 w 4437926"/>
              <a:gd name="connsiteY0" fmla="*/ 0 h 1282851"/>
              <a:gd name="connsiteX1" fmla="*/ 4437926 w 4437926"/>
              <a:gd name="connsiteY1" fmla="*/ 1282851 h 1282851"/>
              <a:gd name="connsiteX0" fmla="*/ 0 w 4437926"/>
              <a:gd name="connsiteY0" fmla="*/ 0 h 1282851"/>
              <a:gd name="connsiteX1" fmla="*/ 4437926 w 4437926"/>
              <a:gd name="connsiteY1" fmla="*/ 1282851 h 1282851"/>
              <a:gd name="connsiteX0" fmla="*/ 0 w 4437926"/>
              <a:gd name="connsiteY0" fmla="*/ 0 h 1282851"/>
              <a:gd name="connsiteX1" fmla="*/ 4437926 w 4437926"/>
              <a:gd name="connsiteY1" fmla="*/ 1282851 h 1282851"/>
            </a:gdLst>
            <a:ahLst/>
            <a:cxnLst>
              <a:cxn ang="0">
                <a:pos x="connsiteX0" y="connsiteY0"/>
              </a:cxn>
              <a:cxn ang="0">
                <a:pos x="connsiteX1" y="connsiteY1"/>
              </a:cxn>
            </a:cxnLst>
            <a:rect l="l" t="t" r="r" b="b"/>
            <a:pathLst>
              <a:path w="4437926" h="1282851">
                <a:moveTo>
                  <a:pt x="0" y="0"/>
                </a:moveTo>
                <a:cubicBezTo>
                  <a:pt x="1113799" y="643474"/>
                  <a:pt x="2747942" y="1101455"/>
                  <a:pt x="4437926" y="1282851"/>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23" name="Freeform 122"/>
          <p:cNvSpPr/>
          <p:nvPr/>
        </p:nvSpPr>
        <p:spPr bwMode="auto">
          <a:xfrm>
            <a:off x="3578156" y="1766809"/>
            <a:ext cx="2306293" cy="194911"/>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1651379"/>
              <a:gd name="connsiteY0" fmla="*/ 428282 h 774811"/>
              <a:gd name="connsiteX1" fmla="*/ 941695 w 1651379"/>
              <a:gd name="connsiteY1" fmla="*/ 769476 h 774811"/>
              <a:gd name="connsiteX2" fmla="*/ 1651379 w 1651379"/>
              <a:gd name="connsiteY2" fmla="*/ 114384 h 774811"/>
              <a:gd name="connsiteX0" fmla="*/ 0 w 1651379"/>
              <a:gd name="connsiteY0" fmla="*/ 313898 h 660427"/>
              <a:gd name="connsiteX1" fmla="*/ 941695 w 1651379"/>
              <a:gd name="connsiteY1" fmla="*/ 655092 h 660427"/>
              <a:gd name="connsiteX2" fmla="*/ 1651379 w 1651379"/>
              <a:gd name="connsiteY2" fmla="*/ 0 h 660427"/>
              <a:gd name="connsiteX0" fmla="*/ 0 w 1651379"/>
              <a:gd name="connsiteY0" fmla="*/ 313898 h 313898"/>
              <a:gd name="connsiteX1" fmla="*/ 1651379 w 1651379"/>
              <a:gd name="connsiteY1" fmla="*/ 0 h 313898"/>
              <a:gd name="connsiteX0" fmla="*/ 0 w 1651379"/>
              <a:gd name="connsiteY0" fmla="*/ 313898 h 313898"/>
              <a:gd name="connsiteX1" fmla="*/ 1651379 w 1651379"/>
              <a:gd name="connsiteY1" fmla="*/ 0 h 313898"/>
              <a:gd name="connsiteX0" fmla="*/ 0 w 1651379"/>
              <a:gd name="connsiteY0" fmla="*/ 313898 h 336246"/>
              <a:gd name="connsiteX1" fmla="*/ 1651379 w 1651379"/>
              <a:gd name="connsiteY1" fmla="*/ 0 h 336246"/>
              <a:gd name="connsiteX0" fmla="*/ 0 w 1740090"/>
              <a:gd name="connsiteY0" fmla="*/ 313898 h 336246"/>
              <a:gd name="connsiteX1" fmla="*/ 1740090 w 1740090"/>
              <a:gd name="connsiteY1" fmla="*/ 0 h 336246"/>
              <a:gd name="connsiteX0" fmla="*/ 0 w 2340592"/>
              <a:gd name="connsiteY0" fmla="*/ 245659 h 281550"/>
              <a:gd name="connsiteX1" fmla="*/ 2340592 w 2340592"/>
              <a:gd name="connsiteY1" fmla="*/ 0 h 281550"/>
              <a:gd name="connsiteX0" fmla="*/ 0 w 2340592"/>
              <a:gd name="connsiteY0" fmla="*/ 259884 h 265908"/>
              <a:gd name="connsiteX1" fmla="*/ 2340592 w 2340592"/>
              <a:gd name="connsiteY1" fmla="*/ 14225 h 265908"/>
              <a:gd name="connsiteX0" fmla="*/ 0 w 2320120"/>
              <a:gd name="connsiteY0" fmla="*/ 187623 h 194911"/>
              <a:gd name="connsiteX1" fmla="*/ 2320120 w 2320120"/>
              <a:gd name="connsiteY1" fmla="*/ 17027 h 194911"/>
            </a:gdLst>
            <a:ahLst/>
            <a:cxnLst>
              <a:cxn ang="0">
                <a:pos x="connsiteX0" y="connsiteY0"/>
              </a:cxn>
              <a:cxn ang="0">
                <a:pos x="connsiteX1" y="connsiteY1"/>
              </a:cxn>
            </a:cxnLst>
            <a:rect l="l" t="t" r="r" b="b"/>
            <a:pathLst>
              <a:path w="2320120" h="194911">
                <a:moveTo>
                  <a:pt x="0" y="187623"/>
                </a:moveTo>
                <a:cubicBezTo>
                  <a:pt x="564108" y="246763"/>
                  <a:pt x="1783308" y="-76233"/>
                  <a:pt x="2320120" y="17027"/>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22" name="Freeform 121"/>
          <p:cNvSpPr/>
          <p:nvPr/>
        </p:nvSpPr>
        <p:spPr bwMode="auto">
          <a:xfrm flipV="1">
            <a:off x="5024039" y="3575782"/>
            <a:ext cx="1866222" cy="565251"/>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764275 w 764275"/>
              <a:gd name="connsiteY1" fmla="*/ 1862920 h 1862920"/>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9809 w 859809"/>
              <a:gd name="connsiteY0" fmla="*/ 0 h 900753"/>
              <a:gd name="connsiteX1" fmla="*/ 0 w 859809"/>
              <a:gd name="connsiteY1" fmla="*/ 900753 h 900753"/>
              <a:gd name="connsiteX0" fmla="*/ 928048 w 928048"/>
              <a:gd name="connsiteY0" fmla="*/ 0 h 982640"/>
              <a:gd name="connsiteX1" fmla="*/ 0 w 928048"/>
              <a:gd name="connsiteY1" fmla="*/ 982640 h 982640"/>
              <a:gd name="connsiteX0" fmla="*/ 928048 w 928048"/>
              <a:gd name="connsiteY0" fmla="*/ 0 h 1023584"/>
              <a:gd name="connsiteX1" fmla="*/ 0 w 928048"/>
              <a:gd name="connsiteY1" fmla="*/ 1023584 h 1023584"/>
              <a:gd name="connsiteX0" fmla="*/ 249 w 3660824"/>
              <a:gd name="connsiteY0" fmla="*/ 0 h 1125942"/>
              <a:gd name="connsiteX1" fmla="*/ 3532051 w 3660824"/>
              <a:gd name="connsiteY1" fmla="*/ 1125942 h 1125942"/>
              <a:gd name="connsiteX0" fmla="*/ 636 w 3532439"/>
              <a:gd name="connsiteY0" fmla="*/ 0 h 1125942"/>
              <a:gd name="connsiteX1" fmla="*/ 3532438 w 3532439"/>
              <a:gd name="connsiteY1" fmla="*/ 1125942 h 1125942"/>
              <a:gd name="connsiteX0" fmla="*/ 608 w 3610652"/>
              <a:gd name="connsiteY0" fmla="*/ 0 h 1146414"/>
              <a:gd name="connsiteX1" fmla="*/ 3610651 w 3610652"/>
              <a:gd name="connsiteY1" fmla="*/ 1146414 h 1146414"/>
              <a:gd name="connsiteX0" fmla="*/ 502 w 4001759"/>
              <a:gd name="connsiteY0" fmla="*/ 0 h 1125943"/>
              <a:gd name="connsiteX1" fmla="*/ 4001759 w 4001759"/>
              <a:gd name="connsiteY1" fmla="*/ 1125943 h 1125943"/>
              <a:gd name="connsiteX0" fmla="*/ 470 w 4158213"/>
              <a:gd name="connsiteY0" fmla="*/ 0 h 1132767"/>
              <a:gd name="connsiteX1" fmla="*/ 4158213 w 4158213"/>
              <a:gd name="connsiteY1" fmla="*/ 1132767 h 1132767"/>
              <a:gd name="connsiteX0" fmla="*/ 296 w 5537591"/>
              <a:gd name="connsiteY0" fmla="*/ 0 h 989879"/>
              <a:gd name="connsiteX1" fmla="*/ 5537591 w 5537591"/>
              <a:gd name="connsiteY1" fmla="*/ 989879 h 989879"/>
              <a:gd name="connsiteX0" fmla="*/ 1 w 5537296"/>
              <a:gd name="connsiteY0" fmla="*/ 0 h 989879"/>
              <a:gd name="connsiteX1" fmla="*/ 5537296 w 5537296"/>
              <a:gd name="connsiteY1" fmla="*/ 989879 h 989879"/>
              <a:gd name="connsiteX0" fmla="*/ 1 w 5537296"/>
              <a:gd name="connsiteY0" fmla="*/ 0 h 989879"/>
              <a:gd name="connsiteX1" fmla="*/ 5537296 w 5537296"/>
              <a:gd name="connsiteY1" fmla="*/ 989879 h 989879"/>
              <a:gd name="connsiteX0" fmla="*/ 1 w 6768281"/>
              <a:gd name="connsiteY0" fmla="*/ 0 h 1157983"/>
              <a:gd name="connsiteX1" fmla="*/ 6768281 w 6768281"/>
              <a:gd name="connsiteY1" fmla="*/ 1157983 h 1157983"/>
              <a:gd name="connsiteX0" fmla="*/ 1 w 5920880"/>
              <a:gd name="connsiteY0" fmla="*/ 0 h 266089"/>
              <a:gd name="connsiteX1" fmla="*/ 5920880 w 5920880"/>
              <a:gd name="connsiteY1" fmla="*/ 266089 h 266089"/>
              <a:gd name="connsiteX0" fmla="*/ 1 w 5920880"/>
              <a:gd name="connsiteY0" fmla="*/ 95176 h 361265"/>
              <a:gd name="connsiteX1" fmla="*/ 5920880 w 5920880"/>
              <a:gd name="connsiteY1" fmla="*/ 361265 h 361265"/>
              <a:gd name="connsiteX0" fmla="*/ 0 w 5793771"/>
              <a:gd name="connsiteY0" fmla="*/ 0 h 738793"/>
              <a:gd name="connsiteX1" fmla="*/ 5793771 w 5793771"/>
              <a:gd name="connsiteY1" fmla="*/ 738793 h 738793"/>
            </a:gdLst>
            <a:ahLst/>
            <a:cxnLst>
              <a:cxn ang="0">
                <a:pos x="connsiteX0" y="connsiteY0"/>
              </a:cxn>
              <a:cxn ang="0">
                <a:pos x="connsiteX1" y="connsiteY1"/>
              </a:cxn>
            </a:cxnLst>
            <a:rect l="l" t="t" r="r" b="b"/>
            <a:pathLst>
              <a:path w="5793771" h="738793">
                <a:moveTo>
                  <a:pt x="0" y="0"/>
                </a:moveTo>
                <a:cubicBezTo>
                  <a:pt x="1973626" y="88696"/>
                  <a:pt x="1722827" y="61449"/>
                  <a:pt x="5793771" y="738793"/>
                </a:cubicBezTo>
              </a:path>
            </a:pathLst>
          </a:custGeom>
          <a:noFill/>
          <a:ln w="762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120" name="Freeform 119"/>
          <p:cNvSpPr/>
          <p:nvPr/>
        </p:nvSpPr>
        <p:spPr bwMode="auto">
          <a:xfrm>
            <a:off x="4904267" y="2910337"/>
            <a:ext cx="1979169" cy="460929"/>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764275 w 764275"/>
              <a:gd name="connsiteY1" fmla="*/ 1862920 h 1862920"/>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9809 w 859809"/>
              <a:gd name="connsiteY0" fmla="*/ 0 h 900753"/>
              <a:gd name="connsiteX1" fmla="*/ 0 w 859809"/>
              <a:gd name="connsiteY1" fmla="*/ 900753 h 900753"/>
              <a:gd name="connsiteX0" fmla="*/ 928048 w 928048"/>
              <a:gd name="connsiteY0" fmla="*/ 0 h 982640"/>
              <a:gd name="connsiteX1" fmla="*/ 0 w 928048"/>
              <a:gd name="connsiteY1" fmla="*/ 982640 h 982640"/>
              <a:gd name="connsiteX0" fmla="*/ 928048 w 928048"/>
              <a:gd name="connsiteY0" fmla="*/ 0 h 1023584"/>
              <a:gd name="connsiteX1" fmla="*/ 0 w 928048"/>
              <a:gd name="connsiteY1" fmla="*/ 1023584 h 1023584"/>
              <a:gd name="connsiteX0" fmla="*/ 249 w 3660824"/>
              <a:gd name="connsiteY0" fmla="*/ 0 h 1125942"/>
              <a:gd name="connsiteX1" fmla="*/ 3532051 w 3660824"/>
              <a:gd name="connsiteY1" fmla="*/ 1125942 h 1125942"/>
              <a:gd name="connsiteX0" fmla="*/ 636 w 3532439"/>
              <a:gd name="connsiteY0" fmla="*/ 0 h 1125942"/>
              <a:gd name="connsiteX1" fmla="*/ 3532438 w 3532439"/>
              <a:gd name="connsiteY1" fmla="*/ 1125942 h 1125942"/>
              <a:gd name="connsiteX0" fmla="*/ 608 w 3610652"/>
              <a:gd name="connsiteY0" fmla="*/ 0 h 1146414"/>
              <a:gd name="connsiteX1" fmla="*/ 3610651 w 3610652"/>
              <a:gd name="connsiteY1" fmla="*/ 1146414 h 1146414"/>
              <a:gd name="connsiteX0" fmla="*/ 502 w 4001759"/>
              <a:gd name="connsiteY0" fmla="*/ 0 h 1125943"/>
              <a:gd name="connsiteX1" fmla="*/ 4001759 w 4001759"/>
              <a:gd name="connsiteY1" fmla="*/ 1125943 h 1125943"/>
              <a:gd name="connsiteX0" fmla="*/ 470 w 4158213"/>
              <a:gd name="connsiteY0" fmla="*/ 0 h 1132767"/>
              <a:gd name="connsiteX1" fmla="*/ 4158213 w 4158213"/>
              <a:gd name="connsiteY1" fmla="*/ 1132767 h 1132767"/>
              <a:gd name="connsiteX0" fmla="*/ 408 w 4518957"/>
              <a:gd name="connsiteY0" fmla="*/ 0 h 1914447"/>
              <a:gd name="connsiteX1" fmla="*/ 4518957 w 4518957"/>
              <a:gd name="connsiteY1" fmla="*/ 1914447 h 1914447"/>
              <a:gd name="connsiteX0" fmla="*/ 154 w 8952840"/>
              <a:gd name="connsiteY0" fmla="*/ 0 h 585549"/>
              <a:gd name="connsiteX1" fmla="*/ 8952840 w 8952840"/>
              <a:gd name="connsiteY1" fmla="*/ 585549 h 585549"/>
            </a:gdLst>
            <a:ahLst/>
            <a:cxnLst>
              <a:cxn ang="0">
                <a:pos x="connsiteX0" y="connsiteY0"/>
              </a:cxn>
              <a:cxn ang="0">
                <a:pos x="connsiteX1" y="connsiteY1"/>
              </a:cxn>
            </a:cxnLst>
            <a:rect l="l" t="t" r="r" b="b"/>
            <a:pathLst>
              <a:path w="8952840" h="585549">
                <a:moveTo>
                  <a:pt x="154" y="0"/>
                </a:moveTo>
                <a:cubicBezTo>
                  <a:pt x="-38514" y="441277"/>
                  <a:pt x="7114635" y="512761"/>
                  <a:pt x="8952840" y="585549"/>
                </a:cubicBezTo>
              </a:path>
            </a:pathLst>
          </a:custGeom>
          <a:noFill/>
          <a:ln w="1143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2056" name="Freeform 2055"/>
          <p:cNvSpPr/>
          <p:nvPr/>
        </p:nvSpPr>
        <p:spPr bwMode="auto">
          <a:xfrm>
            <a:off x="2780644" y="1582422"/>
            <a:ext cx="1825804" cy="1228819"/>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1153235"/>
              <a:gd name="connsiteY0" fmla="*/ 0 h 1644556"/>
              <a:gd name="connsiteX1" fmla="*/ 620972 w 1153235"/>
              <a:gd name="connsiteY1" fmla="*/ 477672 h 1644556"/>
              <a:gd name="connsiteX2" fmla="*/ 1153235 w 1153235"/>
              <a:gd name="connsiteY2"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 name="connsiteX0" fmla="*/ 0 w 1576405"/>
              <a:gd name="connsiteY0" fmla="*/ 0 h 1409526"/>
              <a:gd name="connsiteX1" fmla="*/ 1576405 w 1576405"/>
              <a:gd name="connsiteY1" fmla="*/ 1409526 h 1409526"/>
              <a:gd name="connsiteX0" fmla="*/ 0 w 1576405"/>
              <a:gd name="connsiteY0" fmla="*/ 495 h 1410021"/>
              <a:gd name="connsiteX1" fmla="*/ 1576405 w 1576405"/>
              <a:gd name="connsiteY1" fmla="*/ 1410021 h 1410021"/>
            </a:gdLst>
            <a:ahLst/>
            <a:cxnLst>
              <a:cxn ang="0">
                <a:pos x="connsiteX0" y="connsiteY0"/>
              </a:cxn>
              <a:cxn ang="0">
                <a:pos x="connsiteX1" y="connsiteY1"/>
              </a:cxn>
            </a:cxnLst>
            <a:rect l="l" t="t" r="r" b="b"/>
            <a:pathLst>
              <a:path w="1576405" h="1410021">
                <a:moveTo>
                  <a:pt x="0" y="495"/>
                </a:moveTo>
                <a:cubicBezTo>
                  <a:pt x="1111740" y="-23193"/>
                  <a:pt x="1246584" y="807245"/>
                  <a:pt x="1576405" y="1410021"/>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41" name="Freeform 40"/>
          <p:cNvSpPr/>
          <p:nvPr/>
        </p:nvSpPr>
        <p:spPr bwMode="auto">
          <a:xfrm flipV="1">
            <a:off x="2933591" y="1074404"/>
            <a:ext cx="337171" cy="745653"/>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589899 w 589899"/>
              <a:gd name="connsiteY0" fmla="*/ 0 h 709684"/>
              <a:gd name="connsiteX1" fmla="*/ 310119 w 589899"/>
              <a:gd name="connsiteY1" fmla="*/ 709684 h 709684"/>
              <a:gd name="connsiteX0" fmla="*/ 564216 w 564216"/>
              <a:gd name="connsiteY0" fmla="*/ 0 h 805218"/>
              <a:gd name="connsiteX1" fmla="*/ 332204 w 564216"/>
              <a:gd name="connsiteY1" fmla="*/ 805218 h 805218"/>
              <a:gd name="connsiteX0" fmla="*/ 456397 w 456397"/>
              <a:gd name="connsiteY0" fmla="*/ 0 h 805218"/>
              <a:gd name="connsiteX1" fmla="*/ 224385 w 456397"/>
              <a:gd name="connsiteY1" fmla="*/ 805218 h 805218"/>
              <a:gd name="connsiteX0" fmla="*/ 268060 w 268060"/>
              <a:gd name="connsiteY0" fmla="*/ 0 h 805218"/>
              <a:gd name="connsiteX1" fmla="*/ 36048 w 268060"/>
              <a:gd name="connsiteY1" fmla="*/ 805218 h 805218"/>
            </a:gdLst>
            <a:ahLst/>
            <a:cxnLst>
              <a:cxn ang="0">
                <a:pos x="connsiteX0" y="connsiteY0"/>
              </a:cxn>
              <a:cxn ang="0">
                <a:pos x="connsiteX1" y="connsiteY1"/>
              </a:cxn>
            </a:cxnLst>
            <a:rect l="l" t="t" r="r" b="b"/>
            <a:pathLst>
              <a:path w="268060" h="805218">
                <a:moveTo>
                  <a:pt x="268060" y="0"/>
                </a:moveTo>
                <a:cubicBezTo>
                  <a:pt x="54245" y="59142"/>
                  <a:pt x="-64037" y="316173"/>
                  <a:pt x="36048" y="805218"/>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43" name="Freeform 42"/>
          <p:cNvSpPr/>
          <p:nvPr/>
        </p:nvSpPr>
        <p:spPr bwMode="auto">
          <a:xfrm flipV="1">
            <a:off x="1829718" y="849572"/>
            <a:ext cx="698216" cy="2093105"/>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857 w 812899"/>
              <a:gd name="connsiteY0" fmla="*/ 0 h 1564648"/>
              <a:gd name="connsiteX1" fmla="*/ 812899 w 812899"/>
              <a:gd name="connsiteY1" fmla="*/ 1564648 h 1564648"/>
              <a:gd name="connsiteX0" fmla="*/ 843 w 819708"/>
              <a:gd name="connsiteY0" fmla="*/ 0 h 1618577"/>
              <a:gd name="connsiteX1" fmla="*/ 819708 w 819708"/>
              <a:gd name="connsiteY1" fmla="*/ 1618577 h 1618577"/>
              <a:gd name="connsiteX0" fmla="*/ 174605 w 993470"/>
              <a:gd name="connsiteY0" fmla="*/ 0 h 1618577"/>
              <a:gd name="connsiteX1" fmla="*/ 993470 w 993470"/>
              <a:gd name="connsiteY1" fmla="*/ 1618577 h 1618577"/>
            </a:gdLst>
            <a:ahLst/>
            <a:cxnLst>
              <a:cxn ang="0">
                <a:pos x="connsiteX0" y="connsiteY0"/>
              </a:cxn>
              <a:cxn ang="0">
                <a:pos x="connsiteX1" y="connsiteY1"/>
              </a:cxn>
            </a:cxnLst>
            <a:rect l="l" t="t" r="r" b="b"/>
            <a:pathLst>
              <a:path w="993470" h="1618577">
                <a:moveTo>
                  <a:pt x="174605" y="0"/>
                </a:moveTo>
                <a:cubicBezTo>
                  <a:pt x="-399797" y="1311244"/>
                  <a:pt x="593135" y="1395663"/>
                  <a:pt x="993470" y="1618577"/>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45" name="Freeform 44"/>
          <p:cNvSpPr/>
          <p:nvPr/>
        </p:nvSpPr>
        <p:spPr bwMode="auto">
          <a:xfrm flipH="1" flipV="1">
            <a:off x="1771141" y="2980105"/>
            <a:ext cx="836407" cy="144794"/>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Lst>
            <a:ahLst/>
            <a:cxnLst>
              <a:cxn ang="0">
                <a:pos x="connsiteX0" y="connsiteY0"/>
              </a:cxn>
              <a:cxn ang="0">
                <a:pos x="connsiteX1" y="connsiteY1"/>
              </a:cxn>
            </a:cxnLst>
            <a:rect l="l" t="t" r="r" b="b"/>
            <a:pathLst>
              <a:path w="16388683" h="748278">
                <a:moveTo>
                  <a:pt x="0" y="504994"/>
                </a:moveTo>
                <a:cubicBezTo>
                  <a:pt x="9243408" y="-389090"/>
                  <a:pt x="13214963" y="38641"/>
                  <a:pt x="16388683" y="748278"/>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68" name="Freeform 67"/>
          <p:cNvSpPr/>
          <p:nvPr/>
        </p:nvSpPr>
        <p:spPr bwMode="auto">
          <a:xfrm flipH="1">
            <a:off x="919315" y="1928360"/>
            <a:ext cx="2515197" cy="164742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475639"/>
              <a:gd name="connsiteY0" fmla="*/ 9999 h 426105"/>
              <a:gd name="connsiteX1" fmla="*/ 12475639 w 12475639"/>
              <a:gd name="connsiteY1" fmla="*/ 426105 h 426105"/>
              <a:gd name="connsiteX0" fmla="*/ 0 w 12475639"/>
              <a:gd name="connsiteY0" fmla="*/ 11827 h 427933"/>
              <a:gd name="connsiteX1" fmla="*/ 12475639 w 12475639"/>
              <a:gd name="connsiteY1" fmla="*/ 427933 h 427933"/>
              <a:gd name="connsiteX0" fmla="*/ 0 w 11954274"/>
              <a:gd name="connsiteY0" fmla="*/ 11235 h 444857"/>
              <a:gd name="connsiteX1" fmla="*/ 11954274 w 11954274"/>
              <a:gd name="connsiteY1" fmla="*/ 444857 h 444857"/>
              <a:gd name="connsiteX0" fmla="*/ 0 w 11954274"/>
              <a:gd name="connsiteY0" fmla="*/ 2922 h 436544"/>
              <a:gd name="connsiteX1" fmla="*/ 11954274 w 11954274"/>
              <a:gd name="connsiteY1" fmla="*/ 436544 h 436544"/>
              <a:gd name="connsiteX0" fmla="*/ 0 w 12811263"/>
              <a:gd name="connsiteY0" fmla="*/ 3913 h 367435"/>
              <a:gd name="connsiteX1" fmla="*/ 12811263 w 12811263"/>
              <a:gd name="connsiteY1" fmla="*/ 367435 h 367435"/>
              <a:gd name="connsiteX0" fmla="*/ 0 w 12811263"/>
              <a:gd name="connsiteY0" fmla="*/ 4573 h 368095"/>
              <a:gd name="connsiteX1" fmla="*/ 12811263 w 12811263"/>
              <a:gd name="connsiteY1" fmla="*/ 368095 h 368095"/>
            </a:gdLst>
            <a:ahLst/>
            <a:cxnLst>
              <a:cxn ang="0">
                <a:pos x="connsiteX0" y="connsiteY0"/>
              </a:cxn>
              <a:cxn ang="0">
                <a:pos x="connsiteX1" y="connsiteY1"/>
              </a:cxn>
            </a:cxnLst>
            <a:rect l="l" t="t" r="r" b="b"/>
            <a:pathLst>
              <a:path w="12811263" h="368095">
                <a:moveTo>
                  <a:pt x="0" y="4573"/>
                </a:moveTo>
                <a:cubicBezTo>
                  <a:pt x="11533563" y="-27829"/>
                  <a:pt x="10100790" y="113886"/>
                  <a:pt x="12811263" y="368095"/>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69" name="Freeform 68"/>
          <p:cNvSpPr/>
          <p:nvPr/>
        </p:nvSpPr>
        <p:spPr bwMode="auto">
          <a:xfrm flipH="1">
            <a:off x="572546" y="3793000"/>
            <a:ext cx="109761" cy="373103"/>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6847819"/>
              <a:gd name="connsiteY0" fmla="*/ 6786 h 572360"/>
              <a:gd name="connsiteX1" fmla="*/ 16847819 w 16847819"/>
              <a:gd name="connsiteY1" fmla="*/ 572360 h 572360"/>
              <a:gd name="connsiteX0" fmla="*/ 0 w 16847819"/>
              <a:gd name="connsiteY0" fmla="*/ 0 h 565574"/>
              <a:gd name="connsiteX1" fmla="*/ 16847819 w 16847819"/>
              <a:gd name="connsiteY1" fmla="*/ 565574 h 565574"/>
              <a:gd name="connsiteX0" fmla="*/ 0 w 6405134"/>
              <a:gd name="connsiteY0" fmla="*/ 140148 h 140237"/>
              <a:gd name="connsiteX1" fmla="*/ 4768945 w 6405134"/>
              <a:gd name="connsiteY1" fmla="*/ 85663 h 140237"/>
              <a:gd name="connsiteX0" fmla="*/ 518191 w 5287137"/>
              <a:gd name="connsiteY0" fmla="*/ 144990 h 144990"/>
              <a:gd name="connsiteX1" fmla="*/ 5287136 w 5287137"/>
              <a:gd name="connsiteY1" fmla="*/ 90505 h 144990"/>
              <a:gd name="connsiteX0" fmla="*/ 415924 w 7268653"/>
              <a:gd name="connsiteY0" fmla="*/ 173049 h 173049"/>
              <a:gd name="connsiteX1" fmla="*/ 7268653 w 7268653"/>
              <a:gd name="connsiteY1" fmla="*/ 83533 h 173049"/>
              <a:gd name="connsiteX0" fmla="*/ 743339 w 2934047"/>
              <a:gd name="connsiteY0" fmla="*/ 56888 h 128517"/>
              <a:gd name="connsiteX1" fmla="*/ 2934047 w 2934047"/>
              <a:gd name="connsiteY1" fmla="*/ 128517 h 128517"/>
              <a:gd name="connsiteX0" fmla="*/ 0 w 2371800"/>
              <a:gd name="connsiteY0" fmla="*/ 38884 h 110513"/>
              <a:gd name="connsiteX1" fmla="*/ 2190708 w 2371800"/>
              <a:gd name="connsiteY1" fmla="*/ 110513 h 110513"/>
              <a:gd name="connsiteX0" fmla="*/ 250628 w 2441336"/>
              <a:gd name="connsiteY0" fmla="*/ 14149 h 85778"/>
              <a:gd name="connsiteX1" fmla="*/ 2441336 w 2441336"/>
              <a:gd name="connsiteY1" fmla="*/ 85778 h 85778"/>
              <a:gd name="connsiteX0" fmla="*/ 0 w 2190708"/>
              <a:gd name="connsiteY0" fmla="*/ 32745 h 104374"/>
              <a:gd name="connsiteX1" fmla="*/ 2190708 w 2190708"/>
              <a:gd name="connsiteY1" fmla="*/ 104374 h 104374"/>
              <a:gd name="connsiteX0" fmla="*/ 0 w 2190708"/>
              <a:gd name="connsiteY0" fmla="*/ 43150 h 114779"/>
              <a:gd name="connsiteX1" fmla="*/ 2190708 w 2190708"/>
              <a:gd name="connsiteY1" fmla="*/ 114779 h 114779"/>
              <a:gd name="connsiteX0" fmla="*/ 0 w 2190708"/>
              <a:gd name="connsiteY0" fmla="*/ 0 h 71629"/>
              <a:gd name="connsiteX1" fmla="*/ 2190708 w 2190708"/>
              <a:gd name="connsiteY1" fmla="*/ 71629 h 71629"/>
              <a:gd name="connsiteX0" fmla="*/ 0 w 1131159"/>
              <a:gd name="connsiteY0" fmla="*/ 0 h 57616"/>
              <a:gd name="connsiteX1" fmla="*/ 1131159 w 1131159"/>
              <a:gd name="connsiteY1" fmla="*/ 57616 h 57616"/>
              <a:gd name="connsiteX0" fmla="*/ 0 w 1625619"/>
              <a:gd name="connsiteY0" fmla="*/ 0 h 57616"/>
              <a:gd name="connsiteX1" fmla="*/ 1625619 w 1625619"/>
              <a:gd name="connsiteY1" fmla="*/ 57616 h 57616"/>
            </a:gdLst>
            <a:ahLst/>
            <a:cxnLst>
              <a:cxn ang="0">
                <a:pos x="connsiteX0" y="connsiteY0"/>
              </a:cxn>
              <a:cxn ang="0">
                <a:pos x="connsiteX1" y="connsiteY1"/>
              </a:cxn>
            </a:cxnLst>
            <a:rect l="l" t="t" r="r" b="b"/>
            <a:pathLst>
              <a:path w="1625619" h="57616">
                <a:moveTo>
                  <a:pt x="0" y="0"/>
                </a:moveTo>
                <a:cubicBezTo>
                  <a:pt x="305268" y="23377"/>
                  <a:pt x="1472511" y="20369"/>
                  <a:pt x="1625619" y="57616"/>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70" name="Freeform 69"/>
          <p:cNvSpPr/>
          <p:nvPr/>
        </p:nvSpPr>
        <p:spPr bwMode="auto">
          <a:xfrm flipH="1">
            <a:off x="972215" y="3861527"/>
            <a:ext cx="5965624" cy="1207907"/>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6847819"/>
              <a:gd name="connsiteY0" fmla="*/ 6786 h 572360"/>
              <a:gd name="connsiteX1" fmla="*/ 16847819 w 16847819"/>
              <a:gd name="connsiteY1" fmla="*/ 572360 h 572360"/>
              <a:gd name="connsiteX0" fmla="*/ 0 w 16847819"/>
              <a:gd name="connsiteY0" fmla="*/ 0 h 565574"/>
              <a:gd name="connsiteX1" fmla="*/ 16847819 w 16847819"/>
              <a:gd name="connsiteY1" fmla="*/ 565574 h 565574"/>
              <a:gd name="connsiteX0" fmla="*/ 0 w 20889782"/>
              <a:gd name="connsiteY0" fmla="*/ 866214 h 866238"/>
              <a:gd name="connsiteX1" fmla="*/ 20889782 w 20889782"/>
              <a:gd name="connsiteY1" fmla="*/ 30701 h 866238"/>
              <a:gd name="connsiteX0" fmla="*/ 0 w 20889782"/>
              <a:gd name="connsiteY0" fmla="*/ 1065057 h 1065057"/>
              <a:gd name="connsiteX1" fmla="*/ 20889782 w 20889782"/>
              <a:gd name="connsiteY1" fmla="*/ 229544 h 1065057"/>
              <a:gd name="connsiteX0" fmla="*/ 0 w 21238226"/>
              <a:gd name="connsiteY0" fmla="*/ 1086513 h 1086513"/>
              <a:gd name="connsiteX1" fmla="*/ 21238226 w 21238226"/>
              <a:gd name="connsiteY1" fmla="*/ 215765 h 1086513"/>
              <a:gd name="connsiteX0" fmla="*/ 0 w 21238226"/>
              <a:gd name="connsiteY0" fmla="*/ 1262540 h 1262540"/>
              <a:gd name="connsiteX1" fmla="*/ 7919310 w 21238226"/>
              <a:gd name="connsiteY1" fmla="*/ 222369 h 1262540"/>
              <a:gd name="connsiteX2" fmla="*/ 21238226 w 21238226"/>
              <a:gd name="connsiteY2" fmla="*/ 391792 h 1262540"/>
              <a:gd name="connsiteX0" fmla="*/ 0 w 21238226"/>
              <a:gd name="connsiteY0" fmla="*/ 1262540 h 1262540"/>
              <a:gd name="connsiteX1" fmla="*/ 7919310 w 21238226"/>
              <a:gd name="connsiteY1" fmla="*/ 222369 h 1262540"/>
              <a:gd name="connsiteX2" fmla="*/ 21238226 w 21238226"/>
              <a:gd name="connsiteY2" fmla="*/ 391792 h 1262540"/>
              <a:gd name="connsiteX0" fmla="*/ 0 w 21238226"/>
              <a:gd name="connsiteY0" fmla="*/ 1110552 h 1110552"/>
              <a:gd name="connsiteX1" fmla="*/ 7919310 w 21238226"/>
              <a:gd name="connsiteY1" fmla="*/ 70381 h 1110552"/>
              <a:gd name="connsiteX2" fmla="*/ 21238226 w 21238226"/>
              <a:gd name="connsiteY2" fmla="*/ 239804 h 1110552"/>
              <a:gd name="connsiteX0" fmla="*/ 0 w 21238226"/>
              <a:gd name="connsiteY0" fmla="*/ 1110552 h 1110552"/>
              <a:gd name="connsiteX1" fmla="*/ 7919310 w 21238226"/>
              <a:gd name="connsiteY1" fmla="*/ 70381 h 1110552"/>
              <a:gd name="connsiteX2" fmla="*/ 21238226 w 21238226"/>
              <a:gd name="connsiteY2" fmla="*/ 239804 h 1110552"/>
              <a:gd name="connsiteX0" fmla="*/ 6488 w 21244714"/>
              <a:gd name="connsiteY0" fmla="*/ 1110552 h 1110552"/>
              <a:gd name="connsiteX1" fmla="*/ 7925798 w 21244714"/>
              <a:gd name="connsiteY1" fmla="*/ 70381 h 1110552"/>
              <a:gd name="connsiteX2" fmla="*/ 21244714 w 21244714"/>
              <a:gd name="connsiteY2" fmla="*/ 239804 h 1110552"/>
              <a:gd name="connsiteX0" fmla="*/ 8810 w 21247036"/>
              <a:gd name="connsiteY0" fmla="*/ 1153844 h 1153844"/>
              <a:gd name="connsiteX1" fmla="*/ 7928120 w 21247036"/>
              <a:gd name="connsiteY1" fmla="*/ 113673 h 1153844"/>
              <a:gd name="connsiteX2" fmla="*/ 21247036 w 21247036"/>
              <a:gd name="connsiteY2" fmla="*/ 283096 h 1153844"/>
              <a:gd name="connsiteX0" fmla="*/ 17341 w 18026643"/>
              <a:gd name="connsiteY0" fmla="*/ 1114739 h 1114739"/>
              <a:gd name="connsiteX1" fmla="*/ 4707727 w 18026643"/>
              <a:gd name="connsiteY1" fmla="*/ 70423 h 1114739"/>
              <a:gd name="connsiteX2" fmla="*/ 18026643 w 18026643"/>
              <a:gd name="connsiteY2" fmla="*/ 239846 h 1114739"/>
              <a:gd name="connsiteX0" fmla="*/ 324867 w 18334169"/>
              <a:gd name="connsiteY0" fmla="*/ 1071602 h 1071602"/>
              <a:gd name="connsiteX1" fmla="*/ 2136484 w 18334169"/>
              <a:gd name="connsiteY1" fmla="*/ 89464 h 1071602"/>
              <a:gd name="connsiteX2" fmla="*/ 18334169 w 18334169"/>
              <a:gd name="connsiteY2" fmla="*/ 196709 h 1071602"/>
              <a:gd name="connsiteX0" fmla="*/ 3163 w 18012465"/>
              <a:gd name="connsiteY0" fmla="*/ 905782 h 1026026"/>
              <a:gd name="connsiteX1" fmla="*/ 14219659 w 18012465"/>
              <a:gd name="connsiteY1" fmla="*/ 1005548 h 1026026"/>
              <a:gd name="connsiteX2" fmla="*/ 18012465 w 18012465"/>
              <a:gd name="connsiteY2" fmla="*/ 30889 h 1026026"/>
              <a:gd name="connsiteX0" fmla="*/ 3474 w 16965951"/>
              <a:gd name="connsiteY0" fmla="*/ 988686 h 1028534"/>
              <a:gd name="connsiteX1" fmla="*/ 13173145 w 16965951"/>
              <a:gd name="connsiteY1" fmla="*/ 1005548 h 1028534"/>
              <a:gd name="connsiteX2" fmla="*/ 16965951 w 16965951"/>
              <a:gd name="connsiteY2" fmla="*/ 30889 h 1028534"/>
              <a:gd name="connsiteX0" fmla="*/ -1 w 16962476"/>
              <a:gd name="connsiteY0" fmla="*/ 988686 h 1062177"/>
              <a:gd name="connsiteX1" fmla="*/ 13169670 w 16962476"/>
              <a:gd name="connsiteY1" fmla="*/ 1005548 h 1062177"/>
              <a:gd name="connsiteX2" fmla="*/ 16962476 w 16962476"/>
              <a:gd name="connsiteY2" fmla="*/ 30889 h 1062177"/>
              <a:gd name="connsiteX0" fmla="*/ -1 w 17721422"/>
              <a:gd name="connsiteY0" fmla="*/ 879902 h 953393"/>
              <a:gd name="connsiteX1" fmla="*/ 13169670 w 17721422"/>
              <a:gd name="connsiteY1" fmla="*/ 896764 h 953393"/>
              <a:gd name="connsiteX2" fmla="*/ 17721422 w 17721422"/>
              <a:gd name="connsiteY2" fmla="*/ 34026 h 953393"/>
              <a:gd name="connsiteX0" fmla="*/ -1 w 17721422"/>
              <a:gd name="connsiteY0" fmla="*/ 845876 h 919367"/>
              <a:gd name="connsiteX1" fmla="*/ 13169670 w 17721422"/>
              <a:gd name="connsiteY1" fmla="*/ 862738 h 919367"/>
              <a:gd name="connsiteX2" fmla="*/ 17721422 w 17721422"/>
              <a:gd name="connsiteY2" fmla="*/ 0 h 919367"/>
              <a:gd name="connsiteX0" fmla="*/ -1 w 17721422"/>
              <a:gd name="connsiteY0" fmla="*/ 845876 h 845876"/>
              <a:gd name="connsiteX1" fmla="*/ 12960306 w 17721422"/>
              <a:gd name="connsiteY1" fmla="*/ 794342 h 845876"/>
              <a:gd name="connsiteX2" fmla="*/ 17721422 w 17721422"/>
              <a:gd name="connsiteY2" fmla="*/ 0 h 845876"/>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7616741 w 17616741"/>
              <a:gd name="connsiteY1" fmla="*/ 0 h 847949"/>
              <a:gd name="connsiteX0" fmla="*/ -1 w 17616741"/>
              <a:gd name="connsiteY0" fmla="*/ 847949 h 847949"/>
              <a:gd name="connsiteX1" fmla="*/ 10227252 w 17616741"/>
              <a:gd name="connsiteY1" fmla="*/ 359094 h 847949"/>
              <a:gd name="connsiteX2" fmla="*/ 17616741 w 17616741"/>
              <a:gd name="connsiteY2" fmla="*/ 0 h 847949"/>
              <a:gd name="connsiteX0" fmla="*/ -1 w 17616741"/>
              <a:gd name="connsiteY0" fmla="*/ 847949 h 847949"/>
              <a:gd name="connsiteX1" fmla="*/ 10174910 w 17616741"/>
              <a:gd name="connsiteY1" fmla="*/ 357021 h 847949"/>
              <a:gd name="connsiteX2" fmla="*/ 17616741 w 17616741"/>
              <a:gd name="connsiteY2" fmla="*/ 0 h 847949"/>
              <a:gd name="connsiteX0" fmla="*/ -1 w 17616741"/>
              <a:gd name="connsiteY0" fmla="*/ 847949 h 847949"/>
              <a:gd name="connsiteX1" fmla="*/ 10174910 w 17616741"/>
              <a:gd name="connsiteY1" fmla="*/ 357021 h 847949"/>
              <a:gd name="connsiteX2" fmla="*/ 17616741 w 17616741"/>
              <a:gd name="connsiteY2" fmla="*/ 0 h 847949"/>
              <a:gd name="connsiteX0" fmla="*/ -1 w 17616741"/>
              <a:gd name="connsiteY0" fmla="*/ 847949 h 847949"/>
              <a:gd name="connsiteX1" fmla="*/ 13812626 w 17616741"/>
              <a:gd name="connsiteY1" fmla="*/ 821286 h 847949"/>
              <a:gd name="connsiteX2" fmla="*/ 17616741 w 17616741"/>
              <a:gd name="connsiteY2" fmla="*/ 0 h 847949"/>
              <a:gd name="connsiteX0" fmla="*/ -1 w 17616741"/>
              <a:gd name="connsiteY0" fmla="*/ 847949 h 847949"/>
              <a:gd name="connsiteX1" fmla="*/ 13812626 w 17616741"/>
              <a:gd name="connsiteY1" fmla="*/ 821286 h 847949"/>
              <a:gd name="connsiteX2" fmla="*/ 17616741 w 17616741"/>
              <a:gd name="connsiteY2" fmla="*/ 0 h 847949"/>
              <a:gd name="connsiteX0" fmla="*/ 0 w 19999044"/>
              <a:gd name="connsiteY0" fmla="*/ 806958 h 821286"/>
              <a:gd name="connsiteX1" fmla="*/ 16194929 w 19999044"/>
              <a:gd name="connsiteY1" fmla="*/ 821286 h 821286"/>
              <a:gd name="connsiteX2" fmla="*/ 19999044 w 19999044"/>
              <a:gd name="connsiteY2" fmla="*/ 0 h 821286"/>
              <a:gd name="connsiteX0" fmla="*/ 0 w 19999044"/>
              <a:gd name="connsiteY0" fmla="*/ 806958 h 837551"/>
              <a:gd name="connsiteX1" fmla="*/ 16194929 w 19999044"/>
              <a:gd name="connsiteY1" fmla="*/ 821286 h 837551"/>
              <a:gd name="connsiteX2" fmla="*/ 19999044 w 19999044"/>
              <a:gd name="connsiteY2" fmla="*/ 0 h 837551"/>
              <a:gd name="connsiteX0" fmla="*/ 0 w 19999044"/>
              <a:gd name="connsiteY0" fmla="*/ 806958 h 841709"/>
              <a:gd name="connsiteX1" fmla="*/ 16194929 w 19999044"/>
              <a:gd name="connsiteY1" fmla="*/ 821286 h 841709"/>
              <a:gd name="connsiteX2" fmla="*/ 19999044 w 19999044"/>
              <a:gd name="connsiteY2" fmla="*/ 0 h 841709"/>
              <a:gd name="connsiteX0" fmla="*/ 0 w 19999044"/>
              <a:gd name="connsiteY0" fmla="*/ 806958 h 841709"/>
              <a:gd name="connsiteX1" fmla="*/ 16194929 w 19999044"/>
              <a:gd name="connsiteY1" fmla="*/ 821286 h 841709"/>
              <a:gd name="connsiteX2" fmla="*/ 19999044 w 19999044"/>
              <a:gd name="connsiteY2" fmla="*/ 0 h 841709"/>
              <a:gd name="connsiteX0" fmla="*/ 0 w 24268603"/>
              <a:gd name="connsiteY0" fmla="*/ 0 h 1534967"/>
              <a:gd name="connsiteX1" fmla="*/ 20464488 w 24268603"/>
              <a:gd name="connsiteY1" fmla="*/ 1534920 h 1534967"/>
              <a:gd name="connsiteX2" fmla="*/ 24268603 w 24268603"/>
              <a:gd name="connsiteY2" fmla="*/ 713634 h 1534967"/>
              <a:gd name="connsiteX0" fmla="*/ 0 w 24268603"/>
              <a:gd name="connsiteY0" fmla="*/ 0 h 1660688"/>
              <a:gd name="connsiteX1" fmla="*/ 20464488 w 24268603"/>
              <a:gd name="connsiteY1" fmla="*/ 1534920 h 1660688"/>
              <a:gd name="connsiteX2" fmla="*/ 24268603 w 24268603"/>
              <a:gd name="connsiteY2" fmla="*/ 713634 h 1660688"/>
              <a:gd name="connsiteX0" fmla="*/ 0 w 24268603"/>
              <a:gd name="connsiteY0" fmla="*/ 0 h 1657431"/>
              <a:gd name="connsiteX1" fmla="*/ 20464488 w 24268603"/>
              <a:gd name="connsiteY1" fmla="*/ 1534920 h 1657431"/>
              <a:gd name="connsiteX2" fmla="*/ 24268603 w 24268603"/>
              <a:gd name="connsiteY2" fmla="*/ 713634 h 1657431"/>
              <a:gd name="connsiteX0" fmla="*/ 0 w 24268603"/>
              <a:gd name="connsiteY0" fmla="*/ 0 h 1673296"/>
              <a:gd name="connsiteX1" fmla="*/ 20464488 w 24268603"/>
              <a:gd name="connsiteY1" fmla="*/ 1534920 h 1673296"/>
              <a:gd name="connsiteX2" fmla="*/ 24268603 w 24268603"/>
              <a:gd name="connsiteY2" fmla="*/ 713634 h 1673296"/>
              <a:gd name="connsiteX0" fmla="*/ 0 w 24268603"/>
              <a:gd name="connsiteY0" fmla="*/ 0 h 713634"/>
              <a:gd name="connsiteX1" fmla="*/ 24268603 w 24268603"/>
              <a:gd name="connsiteY1" fmla="*/ 713634 h 713634"/>
              <a:gd name="connsiteX0" fmla="*/ 0 w 24268603"/>
              <a:gd name="connsiteY0" fmla="*/ 0 h 1366442"/>
              <a:gd name="connsiteX1" fmla="*/ 24268603 w 24268603"/>
              <a:gd name="connsiteY1" fmla="*/ 713634 h 1366442"/>
              <a:gd name="connsiteX0" fmla="*/ 0 w 24268603"/>
              <a:gd name="connsiteY0" fmla="*/ 0 h 1677813"/>
              <a:gd name="connsiteX1" fmla="*/ 24268603 w 24268603"/>
              <a:gd name="connsiteY1" fmla="*/ 713634 h 1677813"/>
              <a:gd name="connsiteX0" fmla="*/ 0 w 24090706"/>
              <a:gd name="connsiteY0" fmla="*/ 0 h 1931295"/>
              <a:gd name="connsiteX1" fmla="*/ 24090706 w 24090706"/>
              <a:gd name="connsiteY1" fmla="*/ 1081359 h 1931295"/>
              <a:gd name="connsiteX0" fmla="*/ 0 w 23912809"/>
              <a:gd name="connsiteY0" fmla="*/ 0 h 2220641"/>
              <a:gd name="connsiteX1" fmla="*/ 23912809 w 23912809"/>
              <a:gd name="connsiteY1" fmla="*/ 1468962 h 2220641"/>
              <a:gd name="connsiteX0" fmla="*/ 0 w 23912809"/>
              <a:gd name="connsiteY0" fmla="*/ 0 h 1777744"/>
              <a:gd name="connsiteX1" fmla="*/ 23912809 w 23912809"/>
              <a:gd name="connsiteY1" fmla="*/ 1468962 h 1777744"/>
              <a:gd name="connsiteX0" fmla="*/ 0 w 24179657"/>
              <a:gd name="connsiteY0" fmla="*/ 0 h 1221900"/>
              <a:gd name="connsiteX1" fmla="*/ 24179657 w 24179657"/>
              <a:gd name="connsiteY1" fmla="*/ 663942 h 1221900"/>
              <a:gd name="connsiteX0" fmla="*/ 0 w 24179657"/>
              <a:gd name="connsiteY0" fmla="*/ 0 h 1641077"/>
              <a:gd name="connsiteX1" fmla="*/ 24179657 w 24179657"/>
              <a:gd name="connsiteY1" fmla="*/ 663942 h 1641077"/>
            </a:gdLst>
            <a:ahLst/>
            <a:cxnLst>
              <a:cxn ang="0">
                <a:pos x="connsiteX0" y="connsiteY0"/>
              </a:cxn>
              <a:cxn ang="0">
                <a:pos x="connsiteX1" y="connsiteY1"/>
              </a:cxn>
            </a:cxnLst>
            <a:rect l="l" t="t" r="r" b="b"/>
            <a:pathLst>
              <a:path w="24179657" h="1641077">
                <a:moveTo>
                  <a:pt x="0" y="0"/>
                </a:moveTo>
                <a:cubicBezTo>
                  <a:pt x="9364468" y="1639209"/>
                  <a:pt x="15170988" y="2374012"/>
                  <a:pt x="24179657" y="663942"/>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71" name="Freeform 70"/>
          <p:cNvSpPr/>
          <p:nvPr/>
        </p:nvSpPr>
        <p:spPr bwMode="auto">
          <a:xfrm flipH="1" flipV="1">
            <a:off x="457221" y="2427626"/>
            <a:ext cx="188834" cy="859173"/>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6847819"/>
              <a:gd name="connsiteY0" fmla="*/ 6786 h 572360"/>
              <a:gd name="connsiteX1" fmla="*/ 16847819 w 16847819"/>
              <a:gd name="connsiteY1" fmla="*/ 572360 h 572360"/>
              <a:gd name="connsiteX0" fmla="*/ 0 w 16847819"/>
              <a:gd name="connsiteY0" fmla="*/ 0 h 565574"/>
              <a:gd name="connsiteX1" fmla="*/ 16847819 w 16847819"/>
              <a:gd name="connsiteY1" fmla="*/ 565574 h 565574"/>
              <a:gd name="connsiteX0" fmla="*/ 0 w 6405134"/>
              <a:gd name="connsiteY0" fmla="*/ 140148 h 140237"/>
              <a:gd name="connsiteX1" fmla="*/ 4768945 w 6405134"/>
              <a:gd name="connsiteY1" fmla="*/ 85663 h 140237"/>
              <a:gd name="connsiteX0" fmla="*/ 518191 w 5287137"/>
              <a:gd name="connsiteY0" fmla="*/ 144990 h 144990"/>
              <a:gd name="connsiteX1" fmla="*/ 5287136 w 5287137"/>
              <a:gd name="connsiteY1" fmla="*/ 90505 h 144990"/>
              <a:gd name="connsiteX0" fmla="*/ 415924 w 7268653"/>
              <a:gd name="connsiteY0" fmla="*/ 173049 h 173049"/>
              <a:gd name="connsiteX1" fmla="*/ 7268653 w 7268653"/>
              <a:gd name="connsiteY1" fmla="*/ 83533 h 173049"/>
              <a:gd name="connsiteX0" fmla="*/ 743339 w 2934047"/>
              <a:gd name="connsiteY0" fmla="*/ 56888 h 128517"/>
              <a:gd name="connsiteX1" fmla="*/ 2934047 w 2934047"/>
              <a:gd name="connsiteY1" fmla="*/ 128517 h 128517"/>
              <a:gd name="connsiteX0" fmla="*/ 0 w 2371800"/>
              <a:gd name="connsiteY0" fmla="*/ 38884 h 110513"/>
              <a:gd name="connsiteX1" fmla="*/ 2190708 w 2371800"/>
              <a:gd name="connsiteY1" fmla="*/ 110513 h 110513"/>
              <a:gd name="connsiteX0" fmla="*/ 250628 w 2441336"/>
              <a:gd name="connsiteY0" fmla="*/ 14149 h 85778"/>
              <a:gd name="connsiteX1" fmla="*/ 2441336 w 2441336"/>
              <a:gd name="connsiteY1" fmla="*/ 85778 h 85778"/>
              <a:gd name="connsiteX0" fmla="*/ 0 w 2190708"/>
              <a:gd name="connsiteY0" fmla="*/ 32745 h 104374"/>
              <a:gd name="connsiteX1" fmla="*/ 2190708 w 2190708"/>
              <a:gd name="connsiteY1" fmla="*/ 104374 h 104374"/>
              <a:gd name="connsiteX0" fmla="*/ 0 w 2190708"/>
              <a:gd name="connsiteY0" fmla="*/ 43150 h 114779"/>
              <a:gd name="connsiteX1" fmla="*/ 2190708 w 2190708"/>
              <a:gd name="connsiteY1" fmla="*/ 114779 h 114779"/>
              <a:gd name="connsiteX0" fmla="*/ 0 w 2190708"/>
              <a:gd name="connsiteY0" fmla="*/ 0 h 71629"/>
              <a:gd name="connsiteX1" fmla="*/ 2190708 w 2190708"/>
              <a:gd name="connsiteY1" fmla="*/ 71629 h 71629"/>
              <a:gd name="connsiteX0" fmla="*/ 0 w 1131159"/>
              <a:gd name="connsiteY0" fmla="*/ 0 h 57616"/>
              <a:gd name="connsiteX1" fmla="*/ 1131159 w 1131159"/>
              <a:gd name="connsiteY1" fmla="*/ 57616 h 57616"/>
              <a:gd name="connsiteX0" fmla="*/ 0 w 1625619"/>
              <a:gd name="connsiteY0" fmla="*/ 0 h 57616"/>
              <a:gd name="connsiteX1" fmla="*/ 1625619 w 1625619"/>
              <a:gd name="connsiteY1" fmla="*/ 57616 h 57616"/>
            </a:gdLst>
            <a:ahLst/>
            <a:cxnLst>
              <a:cxn ang="0">
                <a:pos x="connsiteX0" y="connsiteY0"/>
              </a:cxn>
              <a:cxn ang="0">
                <a:pos x="connsiteX1" y="connsiteY1"/>
              </a:cxn>
            </a:cxnLst>
            <a:rect l="l" t="t" r="r" b="b"/>
            <a:pathLst>
              <a:path w="1625619" h="57616">
                <a:moveTo>
                  <a:pt x="0" y="0"/>
                </a:moveTo>
                <a:cubicBezTo>
                  <a:pt x="305268" y="23377"/>
                  <a:pt x="1472511" y="20369"/>
                  <a:pt x="1625619" y="57616"/>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eaLnBrk="0" hangingPunct="0"/>
            <a:endParaRPr lang="en-US" sz="1000" b="1" dirty="0">
              <a:solidFill>
                <a:srgbClr val="000000"/>
              </a:solidFill>
              <a:latin typeface="Arial" pitchFamily="-65" charset="0"/>
              <a:ea typeface="Arial" pitchFamily="-65" charset="0"/>
              <a:cs typeface="Arial" pitchFamily="-65" charset="0"/>
            </a:endParaRPr>
          </a:p>
        </p:txBody>
      </p:sp>
      <p:sp>
        <p:nvSpPr>
          <p:cNvPr id="6" name="Freeform 7"/>
          <p:cNvSpPr>
            <a:spLocks/>
          </p:cNvSpPr>
          <p:nvPr/>
        </p:nvSpPr>
        <p:spPr bwMode="auto">
          <a:xfrm>
            <a:off x="2494691" y="2385021"/>
            <a:ext cx="1737360" cy="914400"/>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pPr algn="l" eaLnBrk="0" hangingPunct="0"/>
            <a:endParaRPr lang="en-US" sz="900" b="1" dirty="0">
              <a:solidFill>
                <a:srgbClr val="000000"/>
              </a:solidFill>
            </a:endParaRPr>
          </a:p>
        </p:txBody>
      </p:sp>
      <p:sp>
        <p:nvSpPr>
          <p:cNvPr id="8" name="TextBox 7"/>
          <p:cNvSpPr txBox="1"/>
          <p:nvPr/>
        </p:nvSpPr>
        <p:spPr>
          <a:xfrm>
            <a:off x="3089899" y="2663819"/>
            <a:ext cx="546945" cy="400110"/>
          </a:xfrm>
          <a:prstGeom prst="rect">
            <a:avLst/>
          </a:prstGeom>
          <a:noFill/>
        </p:spPr>
        <p:txBody>
          <a:bodyPr wrap="none" rtlCol="0">
            <a:spAutoFit/>
          </a:bodyPr>
          <a:lstStyle/>
          <a:p>
            <a:pPr algn="l" eaLnBrk="0" hangingPunct="0"/>
            <a:r>
              <a:rPr lang="en-US" sz="1000" b="1" dirty="0" smtClean="0">
                <a:solidFill>
                  <a:srgbClr val="000000"/>
                </a:solidFill>
              </a:rPr>
              <a:t>ESnet</a:t>
            </a:r>
          </a:p>
          <a:p>
            <a:pPr eaLnBrk="0" hangingPunct="0"/>
            <a:r>
              <a:rPr lang="en-US" sz="1000" b="1" dirty="0" smtClean="0">
                <a:solidFill>
                  <a:srgbClr val="000000"/>
                </a:solidFill>
              </a:rPr>
              <a:t>USA</a:t>
            </a:r>
            <a:endParaRPr lang="en-US" sz="1000" b="1" dirty="0">
              <a:solidFill>
                <a:srgbClr val="000000"/>
              </a:solidFill>
            </a:endParaRPr>
          </a:p>
        </p:txBody>
      </p:sp>
      <p:sp>
        <p:nvSpPr>
          <p:cNvPr id="10" name="Hexagon 9"/>
          <p:cNvSpPr/>
          <p:nvPr/>
        </p:nvSpPr>
        <p:spPr bwMode="auto">
          <a:xfrm>
            <a:off x="3089899" y="1763541"/>
            <a:ext cx="494773" cy="38825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eaLnBrk="0" hangingPunct="0"/>
            <a:r>
              <a:rPr lang="en-US" sz="800" b="1" dirty="0" smtClean="0">
                <a:solidFill>
                  <a:srgbClr val="000000"/>
                </a:solidFill>
                <a:latin typeface="Arial" pitchFamily="-65" charset="0"/>
                <a:ea typeface="Arial" pitchFamily="-65" charset="0"/>
                <a:cs typeface="Arial" pitchFamily="-65" charset="0"/>
              </a:rPr>
              <a:t>Chicago</a:t>
            </a:r>
            <a:endParaRPr lang="en-US" sz="800" b="1" dirty="0">
              <a:solidFill>
                <a:srgbClr val="000000"/>
              </a:solidFill>
              <a:latin typeface="Arial" pitchFamily="-65" charset="0"/>
              <a:ea typeface="Arial" pitchFamily="-65" charset="0"/>
              <a:cs typeface="Arial" pitchFamily="-65" charset="0"/>
            </a:endParaRPr>
          </a:p>
        </p:txBody>
      </p:sp>
      <p:sp>
        <p:nvSpPr>
          <p:cNvPr id="15" name="Hexagon 14"/>
          <p:cNvSpPr/>
          <p:nvPr/>
        </p:nvSpPr>
        <p:spPr bwMode="auto">
          <a:xfrm>
            <a:off x="4466841" y="2736645"/>
            <a:ext cx="550459" cy="38825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eaLnBrk="0" hangingPunct="0"/>
            <a:r>
              <a:rPr lang="en-US" sz="800" b="1" dirty="0" smtClean="0">
                <a:solidFill>
                  <a:srgbClr val="000000"/>
                </a:solidFill>
                <a:latin typeface="Arial" pitchFamily="-65" charset="0"/>
                <a:ea typeface="Arial" pitchFamily="-65" charset="0"/>
                <a:cs typeface="Arial" pitchFamily="-65" charset="0"/>
              </a:rPr>
              <a:t>New York</a:t>
            </a:r>
            <a:endParaRPr lang="en-US" sz="800" b="1" dirty="0">
              <a:solidFill>
                <a:srgbClr val="000000"/>
              </a:solidFill>
              <a:latin typeface="Arial" pitchFamily="-65" charset="0"/>
              <a:ea typeface="Arial" pitchFamily="-65" charset="0"/>
              <a:cs typeface="Arial" pitchFamily="-65" charset="0"/>
            </a:endParaRPr>
          </a:p>
        </p:txBody>
      </p:sp>
      <p:sp>
        <p:nvSpPr>
          <p:cNvPr id="18" name="TextBox 17"/>
          <p:cNvSpPr txBox="1"/>
          <p:nvPr/>
        </p:nvSpPr>
        <p:spPr>
          <a:xfrm>
            <a:off x="3667262" y="2867242"/>
            <a:ext cx="428835" cy="156966"/>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900" b="1" dirty="0" smtClean="0">
                <a:solidFill>
                  <a:srgbClr val="000000"/>
                </a:solidFill>
              </a:rPr>
              <a:t>BNL-T1</a:t>
            </a:r>
            <a:endParaRPr lang="en-US" sz="900" b="1" dirty="0">
              <a:solidFill>
                <a:srgbClr val="000000"/>
              </a:solidFill>
            </a:endParaRPr>
          </a:p>
        </p:txBody>
      </p:sp>
      <p:sp>
        <p:nvSpPr>
          <p:cNvPr id="19" name="Freeform 7"/>
          <p:cNvSpPr>
            <a:spLocks/>
          </p:cNvSpPr>
          <p:nvPr/>
        </p:nvSpPr>
        <p:spPr bwMode="auto">
          <a:xfrm>
            <a:off x="2233729" y="3779367"/>
            <a:ext cx="2228247" cy="1134914"/>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pPr algn="l" eaLnBrk="0" hangingPunct="0"/>
            <a:endParaRPr lang="en-US" sz="900" b="1" dirty="0">
              <a:solidFill>
                <a:srgbClr val="000000"/>
              </a:solidFill>
            </a:endParaRPr>
          </a:p>
        </p:txBody>
      </p:sp>
      <p:sp>
        <p:nvSpPr>
          <p:cNvPr id="20" name="TextBox 19"/>
          <p:cNvSpPr txBox="1"/>
          <p:nvPr/>
        </p:nvSpPr>
        <p:spPr>
          <a:xfrm>
            <a:off x="2985413" y="4477795"/>
            <a:ext cx="724878" cy="400110"/>
          </a:xfrm>
          <a:prstGeom prst="rect">
            <a:avLst/>
          </a:prstGeom>
          <a:noFill/>
        </p:spPr>
        <p:txBody>
          <a:bodyPr wrap="none" rtlCol="0">
            <a:spAutoFit/>
          </a:bodyPr>
          <a:lstStyle/>
          <a:p>
            <a:pPr algn="l" eaLnBrk="0" hangingPunct="0"/>
            <a:r>
              <a:rPr lang="en-US" sz="1000" b="1" dirty="0" smtClean="0">
                <a:solidFill>
                  <a:srgbClr val="000000"/>
                </a:solidFill>
              </a:rPr>
              <a:t>Internet2</a:t>
            </a:r>
          </a:p>
          <a:p>
            <a:pPr eaLnBrk="0" hangingPunct="0"/>
            <a:r>
              <a:rPr lang="en-US" sz="1000" b="1" dirty="0" smtClean="0">
                <a:solidFill>
                  <a:srgbClr val="000000"/>
                </a:solidFill>
              </a:rPr>
              <a:t>USA</a:t>
            </a:r>
            <a:endParaRPr lang="en-US" sz="1000" b="1" dirty="0">
              <a:solidFill>
                <a:srgbClr val="000000"/>
              </a:solidFill>
            </a:endParaRPr>
          </a:p>
        </p:txBody>
      </p:sp>
      <p:sp>
        <p:nvSpPr>
          <p:cNvPr id="22" name="TextBox 21"/>
          <p:cNvSpPr txBox="1"/>
          <p:nvPr/>
        </p:nvSpPr>
        <p:spPr>
          <a:xfrm>
            <a:off x="3728465" y="4514171"/>
            <a:ext cx="407997"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dirty="0" smtClean="0">
                <a:solidFill>
                  <a:srgbClr val="000000"/>
                </a:solidFill>
              </a:rPr>
              <a:t>Harvard</a:t>
            </a:r>
            <a:endParaRPr lang="en-US" sz="800" b="1" dirty="0">
              <a:solidFill>
                <a:srgbClr val="000000"/>
              </a:solidFill>
            </a:endParaRPr>
          </a:p>
        </p:txBody>
      </p:sp>
      <p:sp>
        <p:nvSpPr>
          <p:cNvPr id="23" name="Freeform 7"/>
          <p:cNvSpPr>
            <a:spLocks/>
          </p:cNvSpPr>
          <p:nvPr/>
        </p:nvSpPr>
        <p:spPr bwMode="auto">
          <a:xfrm>
            <a:off x="2493213" y="328758"/>
            <a:ext cx="1732542" cy="922838"/>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pPr algn="l" eaLnBrk="0" hangingPunct="0"/>
            <a:endParaRPr lang="en-US" sz="900" b="1" dirty="0">
              <a:solidFill>
                <a:srgbClr val="000000"/>
              </a:solidFill>
            </a:endParaRPr>
          </a:p>
        </p:txBody>
      </p:sp>
      <p:sp>
        <p:nvSpPr>
          <p:cNvPr id="24" name="TextBox 23"/>
          <p:cNvSpPr txBox="1"/>
          <p:nvPr/>
        </p:nvSpPr>
        <p:spPr>
          <a:xfrm>
            <a:off x="2974603" y="850865"/>
            <a:ext cx="769763" cy="400110"/>
          </a:xfrm>
          <a:prstGeom prst="rect">
            <a:avLst/>
          </a:prstGeom>
          <a:noFill/>
        </p:spPr>
        <p:txBody>
          <a:bodyPr wrap="none" rtlCol="0">
            <a:spAutoFit/>
          </a:bodyPr>
          <a:lstStyle/>
          <a:p>
            <a:pPr eaLnBrk="0" hangingPunct="0"/>
            <a:r>
              <a:rPr lang="en-US" sz="1000" b="1" smtClean="0">
                <a:solidFill>
                  <a:srgbClr val="000000"/>
                </a:solidFill>
              </a:rPr>
              <a:t>CANARIE</a:t>
            </a:r>
            <a:endParaRPr lang="en-US" sz="1000" b="1" dirty="0" smtClean="0">
              <a:solidFill>
                <a:srgbClr val="000000"/>
              </a:solidFill>
            </a:endParaRPr>
          </a:p>
          <a:p>
            <a:pPr eaLnBrk="0" hangingPunct="0"/>
            <a:r>
              <a:rPr lang="en-US" sz="1000" b="1" dirty="0" smtClean="0">
                <a:solidFill>
                  <a:srgbClr val="000000"/>
                </a:solidFill>
              </a:rPr>
              <a:t>Canada</a:t>
            </a:r>
            <a:endParaRPr lang="en-US" sz="1000" b="1" dirty="0">
              <a:solidFill>
                <a:srgbClr val="000000"/>
              </a:solidFill>
            </a:endParaRPr>
          </a:p>
        </p:txBody>
      </p:sp>
      <p:sp>
        <p:nvSpPr>
          <p:cNvPr id="25" name="TextBox 24"/>
          <p:cNvSpPr txBox="1"/>
          <p:nvPr/>
        </p:nvSpPr>
        <p:spPr>
          <a:xfrm>
            <a:off x="2752942" y="572660"/>
            <a:ext cx="247697"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dirty="0" smtClean="0">
                <a:solidFill>
                  <a:srgbClr val="000000"/>
                </a:solidFill>
              </a:rPr>
              <a:t>UVic</a:t>
            </a:r>
            <a:endParaRPr lang="en-US" sz="800" b="1" dirty="0">
              <a:solidFill>
                <a:srgbClr val="000000"/>
              </a:solidFill>
            </a:endParaRPr>
          </a:p>
        </p:txBody>
      </p:sp>
      <p:sp>
        <p:nvSpPr>
          <p:cNvPr id="26" name="TextBox 25"/>
          <p:cNvSpPr txBox="1"/>
          <p:nvPr/>
        </p:nvSpPr>
        <p:spPr>
          <a:xfrm>
            <a:off x="3166228" y="369546"/>
            <a:ext cx="441659"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dirty="0" smtClean="0">
                <a:solidFill>
                  <a:srgbClr val="000000"/>
                </a:solidFill>
              </a:rPr>
              <a:t>SimFraU</a:t>
            </a:r>
            <a:endParaRPr lang="en-US" sz="800" b="1" dirty="0">
              <a:solidFill>
                <a:srgbClr val="000000"/>
              </a:solidFill>
            </a:endParaRPr>
          </a:p>
        </p:txBody>
      </p:sp>
      <p:sp>
        <p:nvSpPr>
          <p:cNvPr id="27" name="TextBox 26"/>
          <p:cNvSpPr txBox="1"/>
          <p:nvPr/>
        </p:nvSpPr>
        <p:spPr>
          <a:xfrm>
            <a:off x="2607549" y="759878"/>
            <a:ext cx="627608" cy="156966"/>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900" b="1" dirty="0" smtClean="0">
                <a:solidFill>
                  <a:srgbClr val="000000"/>
                </a:solidFill>
              </a:rPr>
              <a:t>TRIUMF-T1</a:t>
            </a:r>
            <a:endParaRPr lang="en-US" sz="900" b="1" dirty="0">
              <a:solidFill>
                <a:srgbClr val="000000"/>
              </a:solidFill>
            </a:endParaRPr>
          </a:p>
        </p:txBody>
      </p:sp>
      <p:sp>
        <p:nvSpPr>
          <p:cNvPr id="28" name="TextBox 27"/>
          <p:cNvSpPr txBox="1"/>
          <p:nvPr/>
        </p:nvSpPr>
        <p:spPr>
          <a:xfrm>
            <a:off x="3111723" y="560894"/>
            <a:ext cx="257315"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dirty="0" smtClean="0">
                <a:solidFill>
                  <a:srgbClr val="000000"/>
                </a:solidFill>
              </a:rPr>
              <a:t>UAlb</a:t>
            </a:r>
            <a:endParaRPr lang="en-US" sz="800" b="1" dirty="0">
              <a:solidFill>
                <a:srgbClr val="000000"/>
              </a:solidFill>
            </a:endParaRPr>
          </a:p>
        </p:txBody>
      </p:sp>
      <p:sp>
        <p:nvSpPr>
          <p:cNvPr id="29" name="TextBox 28"/>
          <p:cNvSpPr txBox="1"/>
          <p:nvPr/>
        </p:nvSpPr>
        <p:spPr>
          <a:xfrm>
            <a:off x="3460823" y="626587"/>
            <a:ext cx="257315"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dirty="0" smtClean="0">
                <a:solidFill>
                  <a:srgbClr val="000000"/>
                </a:solidFill>
              </a:rPr>
              <a:t>UTor</a:t>
            </a:r>
            <a:endParaRPr lang="en-US" sz="800" b="1" dirty="0">
              <a:solidFill>
                <a:srgbClr val="000000"/>
              </a:solidFill>
            </a:endParaRPr>
          </a:p>
        </p:txBody>
      </p:sp>
      <p:sp>
        <p:nvSpPr>
          <p:cNvPr id="30" name="TextBox 29"/>
          <p:cNvSpPr txBox="1"/>
          <p:nvPr/>
        </p:nvSpPr>
        <p:spPr>
          <a:xfrm>
            <a:off x="3676880" y="790177"/>
            <a:ext cx="372731"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dirty="0" smtClean="0">
                <a:solidFill>
                  <a:srgbClr val="000000"/>
                </a:solidFill>
              </a:rPr>
              <a:t>McGilU</a:t>
            </a:r>
            <a:endParaRPr lang="en-US" sz="800" b="1" dirty="0">
              <a:solidFill>
                <a:srgbClr val="000000"/>
              </a:solidFill>
            </a:endParaRPr>
          </a:p>
        </p:txBody>
      </p:sp>
      <p:sp>
        <p:nvSpPr>
          <p:cNvPr id="42" name="Hexagon 41"/>
          <p:cNvSpPr/>
          <p:nvPr/>
        </p:nvSpPr>
        <p:spPr bwMode="auto">
          <a:xfrm>
            <a:off x="1726651" y="2897607"/>
            <a:ext cx="450376" cy="38825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eaLnBrk="0" hangingPunct="0"/>
            <a:r>
              <a:rPr lang="en-US" sz="800" b="1" dirty="0" smtClean="0">
                <a:solidFill>
                  <a:srgbClr val="000000"/>
                </a:solidFill>
                <a:latin typeface="Arial" pitchFamily="-65" charset="0"/>
                <a:ea typeface="Arial" pitchFamily="-65" charset="0"/>
                <a:cs typeface="Arial" pitchFamily="-65" charset="0"/>
              </a:rPr>
              <a:t>Seattle</a:t>
            </a:r>
            <a:endParaRPr lang="en-US" sz="800" b="1" dirty="0">
              <a:solidFill>
                <a:srgbClr val="000000"/>
              </a:solidFill>
              <a:latin typeface="Arial" pitchFamily="-65" charset="0"/>
              <a:ea typeface="Arial" pitchFamily="-65" charset="0"/>
              <a:cs typeface="Arial" pitchFamily="-65" charset="0"/>
            </a:endParaRPr>
          </a:p>
        </p:txBody>
      </p:sp>
      <p:sp>
        <p:nvSpPr>
          <p:cNvPr id="55" name="Freeform 7"/>
          <p:cNvSpPr>
            <a:spLocks/>
          </p:cNvSpPr>
          <p:nvPr/>
        </p:nvSpPr>
        <p:spPr bwMode="auto">
          <a:xfrm>
            <a:off x="70596" y="4109061"/>
            <a:ext cx="1059472" cy="605543"/>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pPr algn="l" eaLnBrk="0" hangingPunct="0"/>
            <a:endParaRPr lang="en-US" sz="900" b="1" dirty="0">
              <a:solidFill>
                <a:srgbClr val="000000"/>
              </a:solidFill>
            </a:endParaRPr>
          </a:p>
        </p:txBody>
      </p:sp>
      <p:sp>
        <p:nvSpPr>
          <p:cNvPr id="56" name="TextBox 55"/>
          <p:cNvSpPr txBox="1"/>
          <p:nvPr/>
        </p:nvSpPr>
        <p:spPr>
          <a:xfrm>
            <a:off x="225871" y="4309654"/>
            <a:ext cx="748923" cy="400110"/>
          </a:xfrm>
          <a:prstGeom prst="rect">
            <a:avLst/>
          </a:prstGeom>
          <a:noFill/>
        </p:spPr>
        <p:txBody>
          <a:bodyPr wrap="none" rtlCol="0">
            <a:spAutoFit/>
          </a:bodyPr>
          <a:lstStyle/>
          <a:p>
            <a:pPr algn="l" eaLnBrk="0" hangingPunct="0"/>
            <a:r>
              <a:rPr lang="en-US" sz="1000" b="1" dirty="0" smtClean="0">
                <a:solidFill>
                  <a:srgbClr val="000000"/>
                </a:solidFill>
              </a:rPr>
              <a:t>TWAREN</a:t>
            </a:r>
          </a:p>
          <a:p>
            <a:pPr eaLnBrk="0" hangingPunct="0"/>
            <a:r>
              <a:rPr lang="en-US" sz="1000" b="1" dirty="0" smtClean="0">
                <a:solidFill>
                  <a:srgbClr val="000000"/>
                </a:solidFill>
              </a:rPr>
              <a:t>Taiwan</a:t>
            </a:r>
            <a:endParaRPr lang="en-US" sz="1000" b="1" dirty="0">
              <a:solidFill>
                <a:srgbClr val="000000"/>
              </a:solidFill>
            </a:endParaRPr>
          </a:p>
        </p:txBody>
      </p:sp>
      <p:sp>
        <p:nvSpPr>
          <p:cNvPr id="57" name="TextBox 56"/>
          <p:cNvSpPr txBox="1"/>
          <p:nvPr/>
        </p:nvSpPr>
        <p:spPr>
          <a:xfrm>
            <a:off x="236307" y="4182278"/>
            <a:ext cx="239681"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dirty="0" smtClean="0">
                <a:solidFill>
                  <a:srgbClr val="000000"/>
                </a:solidFill>
              </a:rPr>
              <a:t>NCU</a:t>
            </a:r>
            <a:endParaRPr lang="en-US" sz="800" b="1" dirty="0">
              <a:solidFill>
                <a:srgbClr val="000000"/>
              </a:solidFill>
            </a:endParaRPr>
          </a:p>
        </p:txBody>
      </p:sp>
      <p:sp>
        <p:nvSpPr>
          <p:cNvPr id="58" name="TextBox 57"/>
          <p:cNvSpPr txBox="1"/>
          <p:nvPr/>
        </p:nvSpPr>
        <p:spPr>
          <a:xfrm>
            <a:off x="646055" y="4184161"/>
            <a:ext cx="228460"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dirty="0" smtClean="0">
                <a:solidFill>
                  <a:srgbClr val="000000"/>
                </a:solidFill>
              </a:rPr>
              <a:t>NTU</a:t>
            </a:r>
            <a:endParaRPr lang="en-US" sz="800" b="1" dirty="0">
              <a:solidFill>
                <a:srgbClr val="000000"/>
              </a:solidFill>
            </a:endParaRPr>
          </a:p>
        </p:txBody>
      </p:sp>
      <p:sp>
        <p:nvSpPr>
          <p:cNvPr id="59" name="Freeform 7"/>
          <p:cNvSpPr>
            <a:spLocks/>
          </p:cNvSpPr>
          <p:nvPr/>
        </p:nvSpPr>
        <p:spPr bwMode="auto">
          <a:xfrm>
            <a:off x="111794" y="3286799"/>
            <a:ext cx="1059472" cy="564327"/>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pPr algn="l" eaLnBrk="0" hangingPunct="0"/>
            <a:endParaRPr lang="en-US" sz="900" b="1" dirty="0">
              <a:solidFill>
                <a:srgbClr val="000000"/>
              </a:solidFill>
            </a:endParaRPr>
          </a:p>
        </p:txBody>
      </p:sp>
      <p:sp>
        <p:nvSpPr>
          <p:cNvPr id="60" name="TextBox 59"/>
          <p:cNvSpPr txBox="1"/>
          <p:nvPr/>
        </p:nvSpPr>
        <p:spPr>
          <a:xfrm>
            <a:off x="332791" y="3487392"/>
            <a:ext cx="617478" cy="400110"/>
          </a:xfrm>
          <a:prstGeom prst="rect">
            <a:avLst/>
          </a:prstGeom>
          <a:noFill/>
        </p:spPr>
        <p:txBody>
          <a:bodyPr wrap="none" rtlCol="0">
            <a:spAutoFit/>
          </a:bodyPr>
          <a:lstStyle/>
          <a:p>
            <a:pPr eaLnBrk="0" hangingPunct="0"/>
            <a:r>
              <a:rPr lang="en-US" sz="1000" b="1" smtClean="0">
                <a:solidFill>
                  <a:srgbClr val="000000"/>
                </a:solidFill>
              </a:rPr>
              <a:t>ASGC</a:t>
            </a:r>
            <a:endParaRPr lang="en-US" sz="1000" b="1" dirty="0" smtClean="0">
              <a:solidFill>
                <a:srgbClr val="000000"/>
              </a:solidFill>
            </a:endParaRPr>
          </a:p>
          <a:p>
            <a:pPr eaLnBrk="0" hangingPunct="0"/>
            <a:r>
              <a:rPr lang="en-US" sz="1000" b="1" dirty="0" smtClean="0">
                <a:solidFill>
                  <a:srgbClr val="000000"/>
                </a:solidFill>
              </a:rPr>
              <a:t>Taiwan</a:t>
            </a:r>
            <a:endParaRPr lang="en-US" sz="1000" b="1" dirty="0">
              <a:solidFill>
                <a:srgbClr val="000000"/>
              </a:solidFill>
            </a:endParaRPr>
          </a:p>
        </p:txBody>
      </p:sp>
      <p:sp>
        <p:nvSpPr>
          <p:cNvPr id="61" name="TextBox 60"/>
          <p:cNvSpPr txBox="1"/>
          <p:nvPr/>
        </p:nvSpPr>
        <p:spPr>
          <a:xfrm>
            <a:off x="277505" y="3360016"/>
            <a:ext cx="468911"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dirty="0" smtClean="0">
                <a:solidFill>
                  <a:srgbClr val="000000"/>
                </a:solidFill>
              </a:rPr>
              <a:t>ASGC-T1</a:t>
            </a:r>
            <a:endParaRPr lang="en-US" sz="800" b="1" dirty="0">
              <a:solidFill>
                <a:srgbClr val="000000"/>
              </a:solidFill>
            </a:endParaRPr>
          </a:p>
        </p:txBody>
      </p:sp>
      <p:sp>
        <p:nvSpPr>
          <p:cNvPr id="63" name="Freeform 7"/>
          <p:cNvSpPr>
            <a:spLocks/>
          </p:cNvSpPr>
          <p:nvPr/>
        </p:nvSpPr>
        <p:spPr bwMode="auto">
          <a:xfrm>
            <a:off x="86818" y="2026978"/>
            <a:ext cx="915558" cy="564327"/>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pPr algn="l" eaLnBrk="0" hangingPunct="0"/>
            <a:endParaRPr lang="en-US" sz="900" b="1" dirty="0">
              <a:solidFill>
                <a:srgbClr val="000000"/>
              </a:solidFill>
            </a:endParaRPr>
          </a:p>
        </p:txBody>
      </p:sp>
      <p:sp>
        <p:nvSpPr>
          <p:cNvPr id="64" name="TextBox 63"/>
          <p:cNvSpPr txBox="1"/>
          <p:nvPr/>
        </p:nvSpPr>
        <p:spPr>
          <a:xfrm>
            <a:off x="103611" y="2227571"/>
            <a:ext cx="881973" cy="400110"/>
          </a:xfrm>
          <a:prstGeom prst="rect">
            <a:avLst/>
          </a:prstGeom>
          <a:noFill/>
        </p:spPr>
        <p:txBody>
          <a:bodyPr wrap="none" rtlCol="0">
            <a:spAutoFit/>
          </a:bodyPr>
          <a:lstStyle/>
          <a:p>
            <a:pPr algn="l" eaLnBrk="0" hangingPunct="0"/>
            <a:r>
              <a:rPr lang="en-US" sz="1000" b="1" dirty="0" smtClean="0">
                <a:solidFill>
                  <a:srgbClr val="000000"/>
                </a:solidFill>
              </a:rPr>
              <a:t>KERONET2</a:t>
            </a:r>
          </a:p>
          <a:p>
            <a:pPr eaLnBrk="0" hangingPunct="0"/>
            <a:r>
              <a:rPr lang="en-US" sz="1000" b="1" dirty="0" smtClean="0">
                <a:solidFill>
                  <a:srgbClr val="000000"/>
                </a:solidFill>
              </a:rPr>
              <a:t>Korea</a:t>
            </a:r>
            <a:endParaRPr lang="en-US" sz="1000" b="1" dirty="0">
              <a:solidFill>
                <a:srgbClr val="000000"/>
              </a:solidFill>
            </a:endParaRPr>
          </a:p>
        </p:txBody>
      </p:sp>
      <p:sp>
        <p:nvSpPr>
          <p:cNvPr id="66" name="TextBox 65"/>
          <p:cNvSpPr txBox="1"/>
          <p:nvPr/>
        </p:nvSpPr>
        <p:spPr>
          <a:xfrm>
            <a:off x="457221" y="2078529"/>
            <a:ext cx="239681"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dirty="0" smtClean="0">
                <a:solidFill>
                  <a:srgbClr val="000000"/>
                </a:solidFill>
              </a:rPr>
              <a:t>KNU</a:t>
            </a:r>
            <a:endParaRPr lang="en-US" sz="800" b="1" dirty="0">
              <a:solidFill>
                <a:srgbClr val="000000"/>
              </a:solidFill>
            </a:endParaRPr>
          </a:p>
        </p:txBody>
      </p:sp>
      <p:sp>
        <p:nvSpPr>
          <p:cNvPr id="72" name="Freeform 7"/>
          <p:cNvSpPr>
            <a:spLocks/>
          </p:cNvSpPr>
          <p:nvPr/>
        </p:nvSpPr>
        <p:spPr bwMode="auto">
          <a:xfrm>
            <a:off x="5759086" y="5911468"/>
            <a:ext cx="324771" cy="154518"/>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pPr algn="l" eaLnBrk="0" hangingPunct="0"/>
            <a:endParaRPr lang="en-US" sz="900" b="1" dirty="0">
              <a:solidFill>
                <a:srgbClr val="000000"/>
              </a:solidFill>
            </a:endParaRPr>
          </a:p>
        </p:txBody>
      </p:sp>
      <p:sp>
        <p:nvSpPr>
          <p:cNvPr id="2057" name="TextBox 2056"/>
          <p:cNvSpPr txBox="1"/>
          <p:nvPr/>
        </p:nvSpPr>
        <p:spPr>
          <a:xfrm>
            <a:off x="6071574" y="5829163"/>
            <a:ext cx="2994731" cy="1015663"/>
          </a:xfrm>
          <a:prstGeom prst="rect">
            <a:avLst/>
          </a:prstGeom>
          <a:noFill/>
        </p:spPr>
        <p:txBody>
          <a:bodyPr wrap="none" rtlCol="0">
            <a:spAutoFit/>
          </a:bodyPr>
          <a:lstStyle/>
          <a:p>
            <a:pPr algn="l" eaLnBrk="0" hangingPunct="0">
              <a:lnSpc>
                <a:spcPct val="150000"/>
              </a:lnSpc>
            </a:pPr>
            <a:r>
              <a:rPr lang="en-US" sz="800" b="1" dirty="0" smtClean="0">
                <a:solidFill>
                  <a:srgbClr val="000000"/>
                </a:solidFill>
              </a:rPr>
              <a:t>LHCONE VRF domain</a:t>
            </a:r>
          </a:p>
          <a:p>
            <a:pPr algn="l" eaLnBrk="0" hangingPunct="0">
              <a:lnSpc>
                <a:spcPct val="150000"/>
              </a:lnSpc>
            </a:pPr>
            <a:r>
              <a:rPr lang="en-US" sz="800" b="1" dirty="0" smtClean="0">
                <a:solidFill>
                  <a:srgbClr val="000000"/>
                </a:solidFill>
              </a:rPr>
              <a:t>End sites – LHC Tier 2 or Tier 3 unless indicated as Tier 1</a:t>
            </a:r>
          </a:p>
          <a:p>
            <a:pPr algn="l" eaLnBrk="0" hangingPunct="0">
              <a:lnSpc>
                <a:spcPct val="150000"/>
              </a:lnSpc>
            </a:pPr>
            <a:r>
              <a:rPr lang="en-US" sz="800" b="1" dirty="0">
                <a:solidFill>
                  <a:srgbClr val="000000"/>
                </a:solidFill>
              </a:rPr>
              <a:t>Regional </a:t>
            </a:r>
            <a:r>
              <a:rPr lang="en-US" sz="800" b="1" dirty="0" smtClean="0">
                <a:solidFill>
                  <a:srgbClr val="000000"/>
                </a:solidFill>
              </a:rPr>
              <a:t>R&amp;E communication nexus</a:t>
            </a:r>
          </a:p>
          <a:p>
            <a:pPr algn="l" eaLnBrk="0" hangingPunct="0">
              <a:lnSpc>
                <a:spcPct val="150000"/>
              </a:lnSpc>
            </a:pPr>
            <a:r>
              <a:rPr lang="en-US" sz="800" b="1" dirty="0" smtClean="0">
                <a:solidFill>
                  <a:srgbClr val="000000"/>
                </a:solidFill>
              </a:rPr>
              <a:t>Data communication links, 10, 20, and 30 Gb/s</a:t>
            </a:r>
          </a:p>
          <a:p>
            <a:pPr algn="l" eaLnBrk="0" hangingPunct="0">
              <a:lnSpc>
                <a:spcPct val="150000"/>
              </a:lnSpc>
            </a:pPr>
            <a:r>
              <a:rPr lang="en-US" sz="800" b="1" dirty="0" smtClean="0">
                <a:solidFill>
                  <a:srgbClr val="000000"/>
                </a:solidFill>
              </a:rPr>
              <a:t>See </a:t>
            </a:r>
            <a:r>
              <a:rPr lang="en-US" sz="800" b="1" dirty="0" smtClean="0">
                <a:solidFill>
                  <a:srgbClr val="000000"/>
                </a:solidFill>
                <a:hlinkClick r:id="rId3"/>
              </a:rPr>
              <a:t>http://lhcone.net</a:t>
            </a:r>
            <a:r>
              <a:rPr lang="en-US" sz="800" b="1" dirty="0" smtClean="0">
                <a:solidFill>
                  <a:srgbClr val="000000"/>
                </a:solidFill>
              </a:rPr>
              <a:t> for details.</a:t>
            </a:r>
            <a:endParaRPr lang="en-US" sz="800" b="1" dirty="0">
              <a:solidFill>
                <a:srgbClr val="000000"/>
              </a:solidFill>
            </a:endParaRPr>
          </a:p>
        </p:txBody>
      </p:sp>
      <p:sp>
        <p:nvSpPr>
          <p:cNvPr id="74" name="TextBox 73"/>
          <p:cNvSpPr txBox="1"/>
          <p:nvPr/>
        </p:nvSpPr>
        <p:spPr>
          <a:xfrm>
            <a:off x="5906694" y="6111074"/>
            <a:ext cx="177164" cy="110800"/>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600" b="1" dirty="0" smtClean="0">
                <a:solidFill>
                  <a:srgbClr val="000000"/>
                </a:solidFill>
              </a:rPr>
              <a:t>NTU</a:t>
            </a:r>
            <a:endParaRPr lang="en-US" sz="600" b="1" dirty="0">
              <a:solidFill>
                <a:srgbClr val="000000"/>
              </a:solidFill>
            </a:endParaRPr>
          </a:p>
        </p:txBody>
      </p:sp>
      <p:sp>
        <p:nvSpPr>
          <p:cNvPr id="75" name="Hexagon 74"/>
          <p:cNvSpPr/>
          <p:nvPr/>
        </p:nvSpPr>
        <p:spPr bwMode="auto">
          <a:xfrm>
            <a:off x="5767560" y="6253578"/>
            <a:ext cx="316298" cy="166354"/>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eaLnBrk="0" hangingPunct="0"/>
            <a:r>
              <a:rPr lang="en-US" sz="600" b="1" dirty="0" smtClean="0">
                <a:solidFill>
                  <a:srgbClr val="000000"/>
                </a:solidFill>
                <a:latin typeface="Arial" pitchFamily="-65" charset="0"/>
                <a:ea typeface="Arial" pitchFamily="-65" charset="0"/>
                <a:cs typeface="Arial" pitchFamily="-65" charset="0"/>
              </a:rPr>
              <a:t>Chicago</a:t>
            </a:r>
            <a:endParaRPr lang="en-US" sz="600" b="1" dirty="0">
              <a:solidFill>
                <a:srgbClr val="000000"/>
              </a:solidFill>
              <a:latin typeface="Arial" pitchFamily="-65" charset="0"/>
              <a:ea typeface="Arial" pitchFamily="-65" charset="0"/>
              <a:cs typeface="Arial" pitchFamily="-65" charset="0"/>
            </a:endParaRPr>
          </a:p>
        </p:txBody>
      </p:sp>
      <p:grpSp>
        <p:nvGrpSpPr>
          <p:cNvPr id="13" name="Group 12"/>
          <p:cNvGrpSpPr/>
          <p:nvPr/>
        </p:nvGrpSpPr>
        <p:grpSpPr>
          <a:xfrm>
            <a:off x="5635742" y="6515269"/>
            <a:ext cx="448116" cy="61312"/>
            <a:chOff x="5439417" y="6588419"/>
            <a:chExt cx="644441" cy="0"/>
          </a:xfrm>
        </p:grpSpPr>
        <p:cxnSp>
          <p:nvCxnSpPr>
            <p:cNvPr id="2059" name="Straight Connector 2058"/>
            <p:cNvCxnSpPr/>
            <p:nvPr/>
          </p:nvCxnSpPr>
          <p:spPr bwMode="auto">
            <a:xfrm>
              <a:off x="5439417" y="6588419"/>
              <a:ext cx="222432" cy="0"/>
            </a:xfrm>
            <a:prstGeom prst="line">
              <a:avLst/>
            </a:prstGeom>
            <a:noFill/>
            <a:ln w="38100" cap="flat" cmpd="sng" algn="ctr">
              <a:solidFill>
                <a:schemeClr val="tx1">
                  <a:lumMod val="65000"/>
                  <a:lumOff val="35000"/>
                </a:schemeClr>
              </a:solidFill>
              <a:prstDash val="solid"/>
              <a:round/>
              <a:headEnd type="none" w="med" len="med"/>
              <a:tailEnd type="none" w="med" len="med"/>
            </a:ln>
            <a:effectLst/>
          </p:spPr>
        </p:cxnSp>
        <p:cxnSp>
          <p:nvCxnSpPr>
            <p:cNvPr id="79" name="Straight Connector 78"/>
            <p:cNvCxnSpPr/>
            <p:nvPr/>
          </p:nvCxnSpPr>
          <p:spPr bwMode="auto">
            <a:xfrm>
              <a:off x="5647871" y="6588419"/>
              <a:ext cx="222432" cy="0"/>
            </a:xfrm>
            <a:prstGeom prst="line">
              <a:avLst/>
            </a:prstGeom>
            <a:noFill/>
            <a:ln w="76200" cap="flat" cmpd="sng" algn="ctr">
              <a:solidFill>
                <a:schemeClr val="tx1">
                  <a:lumMod val="65000"/>
                  <a:lumOff val="35000"/>
                </a:schemeClr>
              </a:solidFill>
              <a:prstDash val="solid"/>
              <a:round/>
              <a:headEnd type="none" w="med" len="med"/>
              <a:tailEnd type="none" w="med" len="med"/>
            </a:ln>
            <a:effectLst/>
          </p:spPr>
        </p:cxnSp>
        <p:cxnSp>
          <p:nvCxnSpPr>
            <p:cNvPr id="80" name="Straight Connector 79"/>
            <p:cNvCxnSpPr/>
            <p:nvPr/>
          </p:nvCxnSpPr>
          <p:spPr bwMode="auto">
            <a:xfrm>
              <a:off x="5861426" y="6588419"/>
              <a:ext cx="222432" cy="0"/>
            </a:xfrm>
            <a:prstGeom prst="line">
              <a:avLst/>
            </a:prstGeom>
            <a:noFill/>
            <a:ln w="114300" cap="flat" cmpd="sng" algn="ctr">
              <a:solidFill>
                <a:schemeClr val="tx1">
                  <a:lumMod val="65000"/>
                  <a:lumOff val="35000"/>
                </a:schemeClr>
              </a:solidFill>
              <a:prstDash val="solid"/>
              <a:round/>
              <a:headEnd type="none" w="med" len="med"/>
              <a:tailEnd type="none" w="med" len="med"/>
            </a:ln>
            <a:effectLst/>
          </p:spPr>
        </p:cxnSp>
      </p:grpSp>
      <p:sp>
        <p:nvSpPr>
          <p:cNvPr id="2061" name="TextBox 2060"/>
          <p:cNvSpPr txBox="1"/>
          <p:nvPr/>
        </p:nvSpPr>
        <p:spPr>
          <a:xfrm>
            <a:off x="0" y="-4821"/>
            <a:ext cx="9144000" cy="323165"/>
          </a:xfrm>
          <a:prstGeom prst="rect">
            <a:avLst/>
          </a:prstGeom>
          <a:noFill/>
        </p:spPr>
        <p:txBody>
          <a:bodyPr wrap="square" lIns="45720" rIns="45720" rtlCol="0">
            <a:spAutoFit/>
          </a:bodyPr>
          <a:lstStyle/>
          <a:p>
            <a:pPr eaLnBrk="0" hangingPunct="0"/>
            <a:r>
              <a:rPr lang="en-US" sz="1500" b="1" dirty="0" smtClean="0">
                <a:solidFill>
                  <a:srgbClr val="000000"/>
                </a:solidFill>
              </a:rPr>
              <a:t>LHCONE: A global infrastructure for the LHC Tier1 data center – Tier 2 analysis center connectivity</a:t>
            </a:r>
            <a:endParaRPr lang="en-US" sz="1500" b="1" dirty="0">
              <a:solidFill>
                <a:srgbClr val="000000"/>
              </a:solidFill>
            </a:endParaRPr>
          </a:p>
        </p:txBody>
      </p:sp>
      <p:sp>
        <p:nvSpPr>
          <p:cNvPr id="83" name="Freeform 7"/>
          <p:cNvSpPr>
            <a:spLocks/>
          </p:cNvSpPr>
          <p:nvPr/>
        </p:nvSpPr>
        <p:spPr bwMode="auto">
          <a:xfrm>
            <a:off x="7078042" y="302956"/>
            <a:ext cx="1508077" cy="687365"/>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pPr algn="l" eaLnBrk="0" hangingPunct="0"/>
            <a:endParaRPr lang="en-US" sz="900" b="1" dirty="0">
              <a:solidFill>
                <a:srgbClr val="000000"/>
              </a:solidFill>
            </a:endParaRPr>
          </a:p>
        </p:txBody>
      </p:sp>
      <p:sp>
        <p:nvSpPr>
          <p:cNvPr id="84" name="TextBox 83"/>
          <p:cNvSpPr txBox="1"/>
          <p:nvPr/>
        </p:nvSpPr>
        <p:spPr>
          <a:xfrm>
            <a:off x="7407926" y="622878"/>
            <a:ext cx="848309" cy="400110"/>
          </a:xfrm>
          <a:prstGeom prst="rect">
            <a:avLst/>
          </a:prstGeom>
          <a:noFill/>
        </p:spPr>
        <p:txBody>
          <a:bodyPr wrap="none" rtlCol="0">
            <a:spAutoFit/>
          </a:bodyPr>
          <a:lstStyle/>
          <a:p>
            <a:pPr eaLnBrk="0" hangingPunct="0"/>
            <a:r>
              <a:rPr lang="en-US" sz="1000" b="1" dirty="0" smtClean="0">
                <a:solidFill>
                  <a:srgbClr val="000000"/>
                </a:solidFill>
              </a:rPr>
              <a:t>NORDUnet</a:t>
            </a:r>
          </a:p>
          <a:p>
            <a:pPr eaLnBrk="0" hangingPunct="0"/>
            <a:r>
              <a:rPr lang="en-US" sz="1000" b="1" dirty="0" smtClean="0">
                <a:solidFill>
                  <a:srgbClr val="000000"/>
                </a:solidFill>
              </a:rPr>
              <a:t>Nordic</a:t>
            </a:r>
            <a:endParaRPr lang="en-US" sz="1000" b="1" dirty="0">
              <a:solidFill>
                <a:srgbClr val="000000"/>
              </a:solidFill>
            </a:endParaRPr>
          </a:p>
        </p:txBody>
      </p:sp>
      <p:sp>
        <p:nvSpPr>
          <p:cNvPr id="85" name="TextBox 84"/>
          <p:cNvSpPr txBox="1"/>
          <p:nvPr/>
        </p:nvSpPr>
        <p:spPr>
          <a:xfrm>
            <a:off x="7539399" y="369545"/>
            <a:ext cx="582724" cy="156966"/>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900" b="1" dirty="0" smtClean="0">
                <a:solidFill>
                  <a:srgbClr val="000000"/>
                </a:solidFill>
              </a:rPr>
              <a:t>NDGF-T1a</a:t>
            </a:r>
            <a:endParaRPr lang="en-US" sz="900" b="1" dirty="0">
              <a:solidFill>
                <a:srgbClr val="000000"/>
              </a:solidFill>
            </a:endParaRPr>
          </a:p>
        </p:txBody>
      </p:sp>
      <p:sp>
        <p:nvSpPr>
          <p:cNvPr id="87" name="TextBox 86"/>
          <p:cNvSpPr txBox="1"/>
          <p:nvPr/>
        </p:nvSpPr>
        <p:spPr>
          <a:xfrm>
            <a:off x="7221580" y="527566"/>
            <a:ext cx="520207"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dirty="0" smtClean="0">
                <a:solidFill>
                  <a:srgbClr val="000000"/>
                </a:solidFill>
              </a:rPr>
              <a:t>NDGF-T1a</a:t>
            </a:r>
            <a:endParaRPr lang="en-US" sz="800" b="1" dirty="0">
              <a:solidFill>
                <a:srgbClr val="000000"/>
              </a:solidFill>
            </a:endParaRPr>
          </a:p>
        </p:txBody>
      </p:sp>
      <p:sp>
        <p:nvSpPr>
          <p:cNvPr id="88" name="TextBox 87"/>
          <p:cNvSpPr txBox="1"/>
          <p:nvPr/>
        </p:nvSpPr>
        <p:spPr>
          <a:xfrm>
            <a:off x="7951903" y="519349"/>
            <a:ext cx="520207"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dirty="0" smtClean="0">
                <a:solidFill>
                  <a:srgbClr val="000000"/>
                </a:solidFill>
              </a:rPr>
              <a:t>NDGF-T1c</a:t>
            </a:r>
            <a:endParaRPr lang="en-US" sz="800" b="1" dirty="0">
              <a:solidFill>
                <a:srgbClr val="000000"/>
              </a:solidFill>
            </a:endParaRPr>
          </a:p>
        </p:txBody>
      </p:sp>
      <p:sp>
        <p:nvSpPr>
          <p:cNvPr id="89" name="Freeform 7"/>
          <p:cNvSpPr>
            <a:spLocks/>
          </p:cNvSpPr>
          <p:nvPr/>
        </p:nvSpPr>
        <p:spPr bwMode="auto">
          <a:xfrm>
            <a:off x="7018167" y="2107108"/>
            <a:ext cx="1508077" cy="687365"/>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pPr algn="l" eaLnBrk="0" hangingPunct="0"/>
            <a:endParaRPr lang="en-US" sz="900" b="1" dirty="0">
              <a:solidFill>
                <a:srgbClr val="000000"/>
              </a:solidFill>
            </a:endParaRPr>
          </a:p>
        </p:txBody>
      </p:sp>
      <p:sp>
        <p:nvSpPr>
          <p:cNvPr id="90" name="TextBox 89"/>
          <p:cNvSpPr txBox="1"/>
          <p:nvPr/>
        </p:nvSpPr>
        <p:spPr>
          <a:xfrm>
            <a:off x="7403354" y="2427030"/>
            <a:ext cx="737702" cy="400110"/>
          </a:xfrm>
          <a:prstGeom prst="rect">
            <a:avLst/>
          </a:prstGeom>
          <a:noFill/>
        </p:spPr>
        <p:txBody>
          <a:bodyPr wrap="none" rtlCol="0">
            <a:spAutoFit/>
          </a:bodyPr>
          <a:lstStyle/>
          <a:p>
            <a:pPr eaLnBrk="0" hangingPunct="0"/>
            <a:r>
              <a:rPr lang="en-US" sz="1000" b="1" dirty="0" smtClean="0">
                <a:solidFill>
                  <a:srgbClr val="000000"/>
                </a:solidFill>
              </a:rPr>
              <a:t>DFN</a:t>
            </a:r>
          </a:p>
          <a:p>
            <a:pPr eaLnBrk="0" hangingPunct="0"/>
            <a:r>
              <a:rPr lang="en-US" sz="1000" b="1" dirty="0" smtClean="0">
                <a:solidFill>
                  <a:srgbClr val="000000"/>
                </a:solidFill>
              </a:rPr>
              <a:t>Germany</a:t>
            </a:r>
            <a:endParaRPr lang="en-US" sz="1000" b="1" dirty="0">
              <a:solidFill>
                <a:srgbClr val="000000"/>
              </a:solidFill>
            </a:endParaRPr>
          </a:p>
        </p:txBody>
      </p:sp>
      <p:sp>
        <p:nvSpPr>
          <p:cNvPr id="91" name="TextBox 90"/>
          <p:cNvSpPr txBox="1"/>
          <p:nvPr/>
        </p:nvSpPr>
        <p:spPr>
          <a:xfrm>
            <a:off x="7479524" y="2173697"/>
            <a:ext cx="298993"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dirty="0" smtClean="0">
                <a:solidFill>
                  <a:srgbClr val="000000"/>
                </a:solidFill>
              </a:rPr>
              <a:t>DESY</a:t>
            </a:r>
            <a:endParaRPr lang="en-US" sz="800" b="1" dirty="0">
              <a:solidFill>
                <a:srgbClr val="000000"/>
              </a:solidFill>
            </a:endParaRPr>
          </a:p>
        </p:txBody>
      </p:sp>
      <p:sp>
        <p:nvSpPr>
          <p:cNvPr id="92" name="TextBox 91"/>
          <p:cNvSpPr txBox="1"/>
          <p:nvPr/>
        </p:nvSpPr>
        <p:spPr>
          <a:xfrm>
            <a:off x="7161705" y="2331718"/>
            <a:ext cx="196400"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dirty="0" smtClean="0">
                <a:solidFill>
                  <a:srgbClr val="000000"/>
                </a:solidFill>
              </a:rPr>
              <a:t>GSI</a:t>
            </a:r>
            <a:endParaRPr lang="en-US" sz="800" b="1" dirty="0">
              <a:solidFill>
                <a:srgbClr val="000000"/>
              </a:solidFill>
            </a:endParaRPr>
          </a:p>
        </p:txBody>
      </p:sp>
      <p:sp>
        <p:nvSpPr>
          <p:cNvPr id="93" name="TextBox 92"/>
          <p:cNvSpPr txBox="1"/>
          <p:nvPr/>
        </p:nvSpPr>
        <p:spPr>
          <a:xfrm>
            <a:off x="7892028" y="2323501"/>
            <a:ext cx="576312" cy="156966"/>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900" b="1" dirty="0" smtClean="0">
                <a:solidFill>
                  <a:srgbClr val="000000"/>
                </a:solidFill>
              </a:rPr>
              <a:t>DE-KIT-T1</a:t>
            </a:r>
            <a:endParaRPr lang="en-US" sz="900" b="1" dirty="0">
              <a:solidFill>
                <a:srgbClr val="000000"/>
              </a:solidFill>
            </a:endParaRPr>
          </a:p>
        </p:txBody>
      </p:sp>
      <p:sp>
        <p:nvSpPr>
          <p:cNvPr id="94" name="Freeform 7"/>
          <p:cNvSpPr>
            <a:spLocks/>
          </p:cNvSpPr>
          <p:nvPr/>
        </p:nvSpPr>
        <p:spPr bwMode="auto">
          <a:xfrm>
            <a:off x="6499576" y="3041218"/>
            <a:ext cx="1737360" cy="914400"/>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pPr algn="l" eaLnBrk="0" hangingPunct="0"/>
            <a:endParaRPr lang="en-US" sz="900" b="1" dirty="0">
              <a:solidFill>
                <a:srgbClr val="000000"/>
              </a:solidFill>
            </a:endParaRPr>
          </a:p>
        </p:txBody>
      </p:sp>
      <p:sp>
        <p:nvSpPr>
          <p:cNvPr id="98" name="Freeform 7"/>
          <p:cNvSpPr>
            <a:spLocks/>
          </p:cNvSpPr>
          <p:nvPr/>
        </p:nvSpPr>
        <p:spPr bwMode="auto">
          <a:xfrm>
            <a:off x="6898513" y="4904719"/>
            <a:ext cx="1508077" cy="687365"/>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pPr algn="l" eaLnBrk="0" hangingPunct="0"/>
            <a:endParaRPr lang="en-US" sz="900" b="1" dirty="0">
              <a:solidFill>
                <a:srgbClr val="000000"/>
              </a:solidFill>
            </a:endParaRPr>
          </a:p>
        </p:txBody>
      </p:sp>
      <p:sp>
        <p:nvSpPr>
          <p:cNvPr id="99" name="TextBox 98"/>
          <p:cNvSpPr txBox="1"/>
          <p:nvPr/>
        </p:nvSpPr>
        <p:spPr>
          <a:xfrm>
            <a:off x="7371064" y="5224641"/>
            <a:ext cx="562975" cy="400110"/>
          </a:xfrm>
          <a:prstGeom prst="rect">
            <a:avLst/>
          </a:prstGeom>
          <a:noFill/>
        </p:spPr>
        <p:txBody>
          <a:bodyPr wrap="none" rtlCol="0">
            <a:spAutoFit/>
          </a:bodyPr>
          <a:lstStyle/>
          <a:p>
            <a:pPr eaLnBrk="0" hangingPunct="0"/>
            <a:r>
              <a:rPr lang="en-US" sz="1000" b="1" dirty="0" smtClean="0">
                <a:solidFill>
                  <a:srgbClr val="000000"/>
                </a:solidFill>
              </a:rPr>
              <a:t>GARR</a:t>
            </a:r>
          </a:p>
          <a:p>
            <a:pPr eaLnBrk="0" hangingPunct="0"/>
            <a:r>
              <a:rPr lang="en-US" sz="1000" b="1" dirty="0" smtClean="0">
                <a:solidFill>
                  <a:srgbClr val="000000"/>
                </a:solidFill>
              </a:rPr>
              <a:t>Italy</a:t>
            </a:r>
            <a:endParaRPr lang="en-US" sz="1000" b="1" dirty="0">
              <a:solidFill>
                <a:srgbClr val="000000"/>
              </a:solidFill>
            </a:endParaRPr>
          </a:p>
        </p:txBody>
      </p:sp>
      <p:sp>
        <p:nvSpPr>
          <p:cNvPr id="100" name="TextBox 99"/>
          <p:cNvSpPr txBox="1"/>
          <p:nvPr/>
        </p:nvSpPr>
        <p:spPr>
          <a:xfrm>
            <a:off x="7173921" y="5042096"/>
            <a:ext cx="484941"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dirty="0" smtClean="0">
                <a:solidFill>
                  <a:srgbClr val="000000"/>
                </a:solidFill>
              </a:rPr>
              <a:t>INFN-Nap</a:t>
            </a:r>
            <a:endParaRPr lang="en-US" sz="800" b="1" dirty="0">
              <a:solidFill>
                <a:srgbClr val="000000"/>
              </a:solidFill>
            </a:endParaRPr>
          </a:p>
        </p:txBody>
      </p:sp>
      <p:sp>
        <p:nvSpPr>
          <p:cNvPr id="102" name="TextBox 101"/>
          <p:cNvSpPr txBox="1"/>
          <p:nvPr/>
        </p:nvSpPr>
        <p:spPr>
          <a:xfrm>
            <a:off x="7721820" y="5035917"/>
            <a:ext cx="512191" cy="156966"/>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900" b="1" dirty="0" smtClean="0">
                <a:solidFill>
                  <a:srgbClr val="000000"/>
                </a:solidFill>
              </a:rPr>
              <a:t>CNAF-T1</a:t>
            </a:r>
            <a:endParaRPr lang="en-US" sz="900" b="1" dirty="0">
              <a:solidFill>
                <a:srgbClr val="000000"/>
              </a:solidFill>
            </a:endParaRPr>
          </a:p>
        </p:txBody>
      </p:sp>
      <p:sp>
        <p:nvSpPr>
          <p:cNvPr id="103" name="Freeform 7"/>
          <p:cNvSpPr>
            <a:spLocks/>
          </p:cNvSpPr>
          <p:nvPr/>
        </p:nvSpPr>
        <p:spPr bwMode="auto">
          <a:xfrm>
            <a:off x="5219296" y="4943658"/>
            <a:ext cx="1508077" cy="687365"/>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pPr algn="l" eaLnBrk="0" hangingPunct="0"/>
            <a:endParaRPr lang="en-US" sz="900" b="1" dirty="0">
              <a:solidFill>
                <a:srgbClr val="000000"/>
              </a:solidFill>
            </a:endParaRPr>
          </a:p>
        </p:txBody>
      </p:sp>
      <p:sp>
        <p:nvSpPr>
          <p:cNvPr id="104" name="TextBox 103"/>
          <p:cNvSpPr txBox="1"/>
          <p:nvPr/>
        </p:nvSpPr>
        <p:spPr>
          <a:xfrm>
            <a:off x="5635742" y="5263580"/>
            <a:ext cx="675185" cy="400110"/>
          </a:xfrm>
          <a:prstGeom prst="rect">
            <a:avLst/>
          </a:prstGeom>
          <a:noFill/>
        </p:spPr>
        <p:txBody>
          <a:bodyPr wrap="none" rtlCol="0">
            <a:spAutoFit/>
          </a:bodyPr>
          <a:lstStyle/>
          <a:p>
            <a:pPr eaLnBrk="0" hangingPunct="0"/>
            <a:r>
              <a:rPr lang="en-US" sz="1000" b="1" dirty="0" smtClean="0">
                <a:solidFill>
                  <a:srgbClr val="000000"/>
                </a:solidFill>
              </a:rPr>
              <a:t>RedIRIS</a:t>
            </a:r>
          </a:p>
          <a:p>
            <a:pPr eaLnBrk="0" hangingPunct="0"/>
            <a:r>
              <a:rPr lang="en-US" sz="1000" b="1" dirty="0" smtClean="0">
                <a:solidFill>
                  <a:srgbClr val="000000"/>
                </a:solidFill>
              </a:rPr>
              <a:t>Spain</a:t>
            </a:r>
            <a:endParaRPr lang="en-US" sz="1000" b="1" dirty="0">
              <a:solidFill>
                <a:srgbClr val="000000"/>
              </a:solidFill>
            </a:endParaRPr>
          </a:p>
        </p:txBody>
      </p:sp>
      <p:sp>
        <p:nvSpPr>
          <p:cNvPr id="107" name="TextBox 106"/>
          <p:cNvSpPr txBox="1"/>
          <p:nvPr/>
        </p:nvSpPr>
        <p:spPr>
          <a:xfrm>
            <a:off x="5781359" y="5069363"/>
            <a:ext cx="383951" cy="156966"/>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900" b="1" dirty="0" smtClean="0">
                <a:solidFill>
                  <a:srgbClr val="000000"/>
                </a:solidFill>
              </a:rPr>
              <a:t>PIC-T1</a:t>
            </a:r>
            <a:endParaRPr lang="en-US" sz="900" b="1" dirty="0">
              <a:solidFill>
                <a:srgbClr val="000000"/>
              </a:solidFill>
            </a:endParaRPr>
          </a:p>
        </p:txBody>
      </p:sp>
      <p:sp>
        <p:nvSpPr>
          <p:cNvPr id="108" name="Freeform 7"/>
          <p:cNvSpPr>
            <a:spLocks/>
          </p:cNvSpPr>
          <p:nvPr/>
        </p:nvSpPr>
        <p:spPr bwMode="auto">
          <a:xfrm>
            <a:off x="5181446" y="555818"/>
            <a:ext cx="1126952" cy="608609"/>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pPr algn="l" eaLnBrk="0" hangingPunct="0"/>
            <a:endParaRPr lang="en-US" sz="900" b="1" dirty="0">
              <a:solidFill>
                <a:srgbClr val="000000"/>
              </a:solidFill>
            </a:endParaRPr>
          </a:p>
        </p:txBody>
      </p:sp>
      <p:sp>
        <p:nvSpPr>
          <p:cNvPr id="109" name="TextBox 108"/>
          <p:cNvSpPr txBox="1"/>
          <p:nvPr/>
        </p:nvSpPr>
        <p:spPr>
          <a:xfrm>
            <a:off x="5283097" y="739277"/>
            <a:ext cx="923651" cy="400110"/>
          </a:xfrm>
          <a:prstGeom prst="rect">
            <a:avLst/>
          </a:prstGeom>
          <a:noFill/>
        </p:spPr>
        <p:txBody>
          <a:bodyPr wrap="none" rtlCol="0">
            <a:spAutoFit/>
          </a:bodyPr>
          <a:lstStyle/>
          <a:p>
            <a:pPr eaLnBrk="0" hangingPunct="0"/>
            <a:r>
              <a:rPr lang="en-US" sz="1000" b="1" dirty="0" smtClean="0">
                <a:solidFill>
                  <a:srgbClr val="000000"/>
                </a:solidFill>
              </a:rPr>
              <a:t>SARA</a:t>
            </a:r>
          </a:p>
          <a:p>
            <a:pPr eaLnBrk="0" hangingPunct="0"/>
            <a:r>
              <a:rPr lang="en-US" sz="1000" b="1" dirty="0" smtClean="0">
                <a:solidFill>
                  <a:srgbClr val="000000"/>
                </a:solidFill>
              </a:rPr>
              <a:t>Netherlands</a:t>
            </a:r>
            <a:endParaRPr lang="en-US" sz="1000" b="1" dirty="0">
              <a:solidFill>
                <a:srgbClr val="000000"/>
              </a:solidFill>
            </a:endParaRPr>
          </a:p>
        </p:txBody>
      </p:sp>
      <p:sp>
        <p:nvSpPr>
          <p:cNvPr id="111" name="TextBox 110"/>
          <p:cNvSpPr txBox="1"/>
          <p:nvPr/>
        </p:nvSpPr>
        <p:spPr>
          <a:xfrm>
            <a:off x="5478079" y="640856"/>
            <a:ext cx="621196" cy="156966"/>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900" b="1" dirty="0" smtClean="0">
                <a:solidFill>
                  <a:srgbClr val="000000"/>
                </a:solidFill>
              </a:rPr>
              <a:t>NIKHEF-T1</a:t>
            </a:r>
            <a:endParaRPr lang="en-US" sz="900" b="1" dirty="0">
              <a:solidFill>
                <a:srgbClr val="000000"/>
              </a:solidFill>
            </a:endParaRPr>
          </a:p>
        </p:txBody>
      </p:sp>
      <p:sp>
        <p:nvSpPr>
          <p:cNvPr id="112" name="Freeform 7"/>
          <p:cNvSpPr>
            <a:spLocks/>
          </p:cNvSpPr>
          <p:nvPr/>
        </p:nvSpPr>
        <p:spPr bwMode="auto">
          <a:xfrm>
            <a:off x="6627663" y="4097725"/>
            <a:ext cx="1668718" cy="687365"/>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pPr algn="l" eaLnBrk="0" hangingPunct="0"/>
            <a:endParaRPr lang="en-US" sz="900" b="1" dirty="0">
              <a:solidFill>
                <a:srgbClr val="000000"/>
              </a:solidFill>
            </a:endParaRPr>
          </a:p>
        </p:txBody>
      </p:sp>
      <p:sp>
        <p:nvSpPr>
          <p:cNvPr id="113" name="TextBox 112"/>
          <p:cNvSpPr txBox="1"/>
          <p:nvPr/>
        </p:nvSpPr>
        <p:spPr>
          <a:xfrm>
            <a:off x="7059508" y="4417647"/>
            <a:ext cx="805029" cy="400110"/>
          </a:xfrm>
          <a:prstGeom prst="rect">
            <a:avLst/>
          </a:prstGeom>
          <a:noFill/>
        </p:spPr>
        <p:txBody>
          <a:bodyPr wrap="none" rtlCol="0">
            <a:spAutoFit/>
          </a:bodyPr>
          <a:lstStyle/>
          <a:p>
            <a:pPr eaLnBrk="0" hangingPunct="0"/>
            <a:r>
              <a:rPr lang="en-US" sz="1000" b="1" dirty="0" smtClean="0">
                <a:solidFill>
                  <a:srgbClr val="000000"/>
                </a:solidFill>
              </a:rPr>
              <a:t>RENATER</a:t>
            </a:r>
          </a:p>
          <a:p>
            <a:pPr eaLnBrk="0" hangingPunct="0"/>
            <a:r>
              <a:rPr lang="en-US" sz="1000" b="1" dirty="0" smtClean="0">
                <a:solidFill>
                  <a:srgbClr val="000000"/>
                </a:solidFill>
              </a:rPr>
              <a:t>France</a:t>
            </a:r>
            <a:endParaRPr lang="en-US" sz="1000" b="1" dirty="0">
              <a:solidFill>
                <a:srgbClr val="000000"/>
              </a:solidFill>
            </a:endParaRPr>
          </a:p>
        </p:txBody>
      </p:sp>
      <p:sp>
        <p:nvSpPr>
          <p:cNvPr id="115" name="TextBox 114"/>
          <p:cNvSpPr txBox="1"/>
          <p:nvPr/>
        </p:nvSpPr>
        <p:spPr>
          <a:xfrm>
            <a:off x="6723056" y="4310341"/>
            <a:ext cx="584327"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dirty="0" smtClean="0">
                <a:solidFill>
                  <a:srgbClr val="000000"/>
                </a:solidFill>
              </a:rPr>
              <a:t>GRIF-IN2P3</a:t>
            </a:r>
            <a:endParaRPr lang="en-US" sz="800" b="1" dirty="0">
              <a:solidFill>
                <a:srgbClr val="000000"/>
              </a:solidFill>
            </a:endParaRPr>
          </a:p>
        </p:txBody>
      </p:sp>
      <p:sp>
        <p:nvSpPr>
          <p:cNvPr id="121" name="Hexagon 120"/>
          <p:cNvSpPr/>
          <p:nvPr/>
        </p:nvSpPr>
        <p:spPr bwMode="auto">
          <a:xfrm>
            <a:off x="4562569" y="3966041"/>
            <a:ext cx="740732" cy="38825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eaLnBrk="0" hangingPunct="0"/>
            <a:r>
              <a:rPr lang="en-US" sz="800" b="1" dirty="0" smtClean="0">
                <a:solidFill>
                  <a:srgbClr val="000000"/>
                </a:solidFill>
                <a:latin typeface="Arial" pitchFamily="-65" charset="0"/>
                <a:ea typeface="Arial" pitchFamily="-65" charset="0"/>
                <a:cs typeface="Arial" pitchFamily="-65" charset="0"/>
              </a:rPr>
              <a:t>Washington</a:t>
            </a:r>
            <a:endParaRPr lang="en-US" sz="800" b="1" dirty="0">
              <a:solidFill>
                <a:srgbClr val="000000"/>
              </a:solidFill>
              <a:latin typeface="Arial" pitchFamily="-65" charset="0"/>
              <a:ea typeface="Arial" pitchFamily="-65" charset="0"/>
              <a:cs typeface="Arial" pitchFamily="-65" charset="0"/>
            </a:endParaRPr>
          </a:p>
        </p:txBody>
      </p:sp>
      <p:sp>
        <p:nvSpPr>
          <p:cNvPr id="96" name="Freeform 7"/>
          <p:cNvSpPr>
            <a:spLocks/>
          </p:cNvSpPr>
          <p:nvPr/>
        </p:nvSpPr>
        <p:spPr bwMode="auto">
          <a:xfrm>
            <a:off x="3816487" y="5633938"/>
            <a:ext cx="1059472" cy="564327"/>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pPr algn="l" eaLnBrk="0" hangingPunct="0"/>
            <a:endParaRPr lang="en-US" sz="900" b="1" dirty="0">
              <a:solidFill>
                <a:srgbClr val="000000"/>
              </a:solidFill>
            </a:endParaRPr>
          </a:p>
        </p:txBody>
      </p:sp>
      <p:sp>
        <p:nvSpPr>
          <p:cNvPr id="97" name="TextBox 96"/>
          <p:cNvSpPr txBox="1"/>
          <p:nvPr/>
        </p:nvSpPr>
        <p:spPr>
          <a:xfrm>
            <a:off x="4037484" y="5834531"/>
            <a:ext cx="617478" cy="400110"/>
          </a:xfrm>
          <a:prstGeom prst="rect">
            <a:avLst/>
          </a:prstGeom>
          <a:noFill/>
        </p:spPr>
        <p:txBody>
          <a:bodyPr wrap="none" rtlCol="0">
            <a:spAutoFit/>
          </a:bodyPr>
          <a:lstStyle/>
          <a:p>
            <a:pPr eaLnBrk="0" hangingPunct="0"/>
            <a:r>
              <a:rPr lang="en-US" sz="1000" b="1" dirty="0" smtClean="0">
                <a:solidFill>
                  <a:srgbClr val="000000"/>
                </a:solidFill>
              </a:rPr>
              <a:t>CUDI</a:t>
            </a:r>
          </a:p>
          <a:p>
            <a:pPr eaLnBrk="0" hangingPunct="0"/>
            <a:r>
              <a:rPr lang="en-US" sz="1000" b="1" dirty="0" smtClean="0">
                <a:solidFill>
                  <a:srgbClr val="000000"/>
                </a:solidFill>
              </a:rPr>
              <a:t>Mexico</a:t>
            </a:r>
            <a:endParaRPr lang="en-US" sz="1000" b="1" dirty="0">
              <a:solidFill>
                <a:srgbClr val="000000"/>
              </a:solidFill>
            </a:endParaRPr>
          </a:p>
        </p:txBody>
      </p:sp>
      <p:sp>
        <p:nvSpPr>
          <p:cNvPr id="117" name="TextBox 116"/>
          <p:cNvSpPr txBox="1"/>
          <p:nvPr/>
        </p:nvSpPr>
        <p:spPr>
          <a:xfrm>
            <a:off x="4391946" y="5709038"/>
            <a:ext cx="324641"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dirty="0" smtClean="0">
                <a:solidFill>
                  <a:srgbClr val="000000"/>
                </a:solidFill>
              </a:rPr>
              <a:t>UNAM</a:t>
            </a:r>
            <a:endParaRPr lang="en-US" sz="800" b="1" dirty="0">
              <a:solidFill>
                <a:srgbClr val="000000"/>
              </a:solidFill>
            </a:endParaRPr>
          </a:p>
        </p:txBody>
      </p:sp>
      <p:sp>
        <p:nvSpPr>
          <p:cNvPr id="119" name="TextBox 118"/>
          <p:cNvSpPr txBox="1"/>
          <p:nvPr/>
        </p:nvSpPr>
        <p:spPr>
          <a:xfrm>
            <a:off x="7180825" y="4125414"/>
            <a:ext cx="717376" cy="156966"/>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900" b="1" smtClean="0">
                <a:solidFill>
                  <a:srgbClr val="000000"/>
                </a:solidFill>
              </a:rPr>
              <a:t>CC-IN2P3-T1</a:t>
            </a:r>
            <a:endParaRPr lang="en-US" sz="900" b="1" dirty="0">
              <a:solidFill>
                <a:srgbClr val="000000"/>
              </a:solidFill>
            </a:endParaRPr>
          </a:p>
        </p:txBody>
      </p:sp>
      <p:sp>
        <p:nvSpPr>
          <p:cNvPr id="127" name="TextBox 126"/>
          <p:cNvSpPr txBox="1"/>
          <p:nvPr/>
        </p:nvSpPr>
        <p:spPr>
          <a:xfrm>
            <a:off x="7471569" y="4273075"/>
            <a:ext cx="533031"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dirty="0" smtClean="0">
                <a:solidFill>
                  <a:srgbClr val="000000"/>
                </a:solidFill>
              </a:rPr>
              <a:t>Sub-IN2P3</a:t>
            </a:r>
            <a:endParaRPr lang="en-US" sz="800" b="1" dirty="0">
              <a:solidFill>
                <a:srgbClr val="000000"/>
              </a:solidFill>
            </a:endParaRPr>
          </a:p>
        </p:txBody>
      </p:sp>
      <p:sp>
        <p:nvSpPr>
          <p:cNvPr id="128" name="TextBox 127"/>
          <p:cNvSpPr txBox="1"/>
          <p:nvPr/>
        </p:nvSpPr>
        <p:spPr>
          <a:xfrm>
            <a:off x="7919665" y="4395580"/>
            <a:ext cx="234872"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dirty="0" smtClean="0">
                <a:solidFill>
                  <a:srgbClr val="000000"/>
                </a:solidFill>
              </a:rPr>
              <a:t>CEA</a:t>
            </a:r>
            <a:endParaRPr lang="en-US" sz="800" b="1" dirty="0">
              <a:solidFill>
                <a:srgbClr val="000000"/>
              </a:solidFill>
            </a:endParaRPr>
          </a:p>
        </p:txBody>
      </p:sp>
      <p:sp>
        <p:nvSpPr>
          <p:cNvPr id="134" name="Freeform 7"/>
          <p:cNvSpPr>
            <a:spLocks/>
          </p:cNvSpPr>
          <p:nvPr/>
        </p:nvSpPr>
        <p:spPr bwMode="auto">
          <a:xfrm>
            <a:off x="7226760" y="1196041"/>
            <a:ext cx="1155231" cy="798088"/>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pPr algn="l" eaLnBrk="0" hangingPunct="0"/>
            <a:endParaRPr lang="en-US" sz="900" b="1" dirty="0">
              <a:solidFill>
                <a:srgbClr val="000000"/>
              </a:solidFill>
            </a:endParaRPr>
          </a:p>
        </p:txBody>
      </p:sp>
      <p:sp>
        <p:nvSpPr>
          <p:cNvPr id="135" name="TextBox 134"/>
          <p:cNvSpPr txBox="1"/>
          <p:nvPr/>
        </p:nvSpPr>
        <p:spPr>
          <a:xfrm>
            <a:off x="7234092" y="1427104"/>
            <a:ext cx="644728" cy="400110"/>
          </a:xfrm>
          <a:prstGeom prst="rect">
            <a:avLst/>
          </a:prstGeom>
          <a:noFill/>
        </p:spPr>
        <p:txBody>
          <a:bodyPr wrap="none" rtlCol="0">
            <a:spAutoFit/>
          </a:bodyPr>
          <a:lstStyle/>
          <a:p>
            <a:pPr eaLnBrk="0" hangingPunct="0"/>
            <a:r>
              <a:rPr lang="en-US" sz="1000" b="1" dirty="0" smtClean="0">
                <a:solidFill>
                  <a:srgbClr val="000000"/>
                </a:solidFill>
              </a:rPr>
              <a:t>CERN</a:t>
            </a:r>
          </a:p>
          <a:p>
            <a:pPr eaLnBrk="0" hangingPunct="0"/>
            <a:r>
              <a:rPr lang="en-US" sz="1000" b="1" dirty="0" smtClean="0">
                <a:solidFill>
                  <a:srgbClr val="000000"/>
                </a:solidFill>
              </a:rPr>
              <a:t>Geneva</a:t>
            </a:r>
            <a:endParaRPr lang="en-US" sz="1000" b="1" dirty="0">
              <a:solidFill>
                <a:srgbClr val="000000"/>
              </a:solidFill>
            </a:endParaRPr>
          </a:p>
        </p:txBody>
      </p:sp>
      <p:sp>
        <p:nvSpPr>
          <p:cNvPr id="136" name="TextBox 135"/>
          <p:cNvSpPr txBox="1"/>
          <p:nvPr/>
        </p:nvSpPr>
        <p:spPr>
          <a:xfrm>
            <a:off x="7519005" y="1277449"/>
            <a:ext cx="518604" cy="156966"/>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900" b="1" dirty="0" smtClean="0">
                <a:solidFill>
                  <a:srgbClr val="000000"/>
                </a:solidFill>
              </a:rPr>
              <a:t>CERN-T1</a:t>
            </a:r>
            <a:endParaRPr lang="en-US" sz="900" b="1" dirty="0">
              <a:solidFill>
                <a:srgbClr val="000000"/>
              </a:solidFill>
            </a:endParaRPr>
          </a:p>
        </p:txBody>
      </p:sp>
      <p:sp>
        <p:nvSpPr>
          <p:cNvPr id="110" name="TextBox 109"/>
          <p:cNvSpPr txBox="1"/>
          <p:nvPr/>
        </p:nvSpPr>
        <p:spPr>
          <a:xfrm>
            <a:off x="2825908" y="2558134"/>
            <a:ext cx="297389"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smtClean="0">
                <a:solidFill>
                  <a:srgbClr val="000000"/>
                </a:solidFill>
              </a:rPr>
              <a:t>SLAC</a:t>
            </a:r>
            <a:endParaRPr lang="en-US" sz="800" b="1" dirty="0">
              <a:solidFill>
                <a:srgbClr val="000000"/>
              </a:solidFill>
            </a:endParaRPr>
          </a:p>
        </p:txBody>
      </p:sp>
      <p:sp>
        <p:nvSpPr>
          <p:cNvPr id="149" name="TextBox 148"/>
          <p:cNvSpPr txBox="1"/>
          <p:nvPr/>
        </p:nvSpPr>
        <p:spPr>
          <a:xfrm>
            <a:off x="3637358" y="4300282"/>
            <a:ext cx="391967"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smtClean="0">
                <a:solidFill>
                  <a:srgbClr val="000000"/>
                </a:solidFill>
              </a:rPr>
              <a:t>GLakes</a:t>
            </a:r>
            <a:endParaRPr lang="en-US" sz="800" b="1" dirty="0">
              <a:solidFill>
                <a:srgbClr val="000000"/>
              </a:solidFill>
            </a:endParaRPr>
          </a:p>
        </p:txBody>
      </p:sp>
      <p:sp>
        <p:nvSpPr>
          <p:cNvPr id="150" name="TextBox 149"/>
          <p:cNvSpPr txBox="1"/>
          <p:nvPr/>
        </p:nvSpPr>
        <p:spPr>
          <a:xfrm>
            <a:off x="3802667" y="3889533"/>
            <a:ext cx="161134"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smtClean="0">
                <a:solidFill>
                  <a:srgbClr val="000000"/>
                </a:solidFill>
              </a:rPr>
              <a:t>NE</a:t>
            </a:r>
            <a:endParaRPr lang="en-US" sz="800" b="1" dirty="0">
              <a:solidFill>
                <a:srgbClr val="000000"/>
              </a:solidFill>
            </a:endParaRPr>
          </a:p>
        </p:txBody>
      </p:sp>
      <p:sp>
        <p:nvSpPr>
          <p:cNvPr id="151" name="TextBox 150"/>
          <p:cNvSpPr txBox="1"/>
          <p:nvPr/>
        </p:nvSpPr>
        <p:spPr>
          <a:xfrm>
            <a:off x="3713088" y="4160485"/>
            <a:ext cx="290977"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smtClean="0">
                <a:solidFill>
                  <a:srgbClr val="000000"/>
                </a:solidFill>
              </a:rPr>
              <a:t>MidW</a:t>
            </a:r>
            <a:endParaRPr lang="en-US" sz="800" b="1" dirty="0">
              <a:solidFill>
                <a:srgbClr val="000000"/>
              </a:solidFill>
            </a:endParaRPr>
          </a:p>
        </p:txBody>
      </p:sp>
      <p:sp>
        <p:nvSpPr>
          <p:cNvPr id="152" name="TextBox 151"/>
          <p:cNvSpPr txBox="1"/>
          <p:nvPr/>
        </p:nvSpPr>
        <p:spPr>
          <a:xfrm>
            <a:off x="3754878" y="4022187"/>
            <a:ext cx="246093"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smtClean="0">
                <a:solidFill>
                  <a:srgbClr val="000000"/>
                </a:solidFill>
              </a:rPr>
              <a:t>SoW</a:t>
            </a:r>
            <a:endParaRPr lang="en-US" sz="800" b="1" dirty="0">
              <a:solidFill>
                <a:srgbClr val="000000"/>
              </a:solidFill>
            </a:endParaRPr>
          </a:p>
        </p:txBody>
      </p:sp>
      <p:sp>
        <p:nvSpPr>
          <p:cNvPr id="157" name="Hexagon 156"/>
          <p:cNvSpPr/>
          <p:nvPr/>
        </p:nvSpPr>
        <p:spPr bwMode="auto">
          <a:xfrm>
            <a:off x="8406590" y="1693064"/>
            <a:ext cx="450376" cy="38825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eaLnBrk="0" hangingPunct="0"/>
            <a:r>
              <a:rPr lang="en-US" sz="800" b="1" smtClean="0">
                <a:solidFill>
                  <a:srgbClr val="000000"/>
                </a:solidFill>
                <a:latin typeface="Arial" pitchFamily="-65" charset="0"/>
                <a:ea typeface="Arial" pitchFamily="-65" charset="0"/>
                <a:cs typeface="Arial" pitchFamily="-65" charset="0"/>
              </a:rPr>
              <a:t>Geneva</a:t>
            </a:r>
            <a:endParaRPr lang="en-US" sz="800" b="1" dirty="0">
              <a:solidFill>
                <a:srgbClr val="000000"/>
              </a:solidFill>
              <a:latin typeface="Arial" pitchFamily="-65" charset="0"/>
              <a:ea typeface="Arial" pitchFamily="-65" charset="0"/>
              <a:cs typeface="Arial" pitchFamily="-65" charset="0"/>
            </a:endParaRPr>
          </a:p>
        </p:txBody>
      </p:sp>
      <p:sp>
        <p:nvSpPr>
          <p:cNvPr id="158" name="TextBox 157"/>
          <p:cNvSpPr txBox="1"/>
          <p:nvPr/>
        </p:nvSpPr>
        <p:spPr>
          <a:xfrm>
            <a:off x="7911029" y="1406224"/>
            <a:ext cx="310213" cy="264688"/>
          </a:xfrm>
          <a:prstGeom prst="rect">
            <a:avLst/>
          </a:prstGeom>
          <a:solidFill>
            <a:schemeClr val="bg2">
              <a:lumMod val="40000"/>
              <a:lumOff val="60000"/>
            </a:schemeClr>
          </a:solidFill>
        </p:spPr>
        <p:txBody>
          <a:bodyPr wrap="none" lIns="9144" tIns="9144" rIns="9144" bIns="9144" rtlCol="0">
            <a:spAutoFit/>
          </a:bodyPr>
          <a:lstStyle/>
          <a:p>
            <a:pPr eaLnBrk="0" hangingPunct="0"/>
            <a:r>
              <a:rPr lang="en-US" sz="800" b="1" smtClean="0">
                <a:solidFill>
                  <a:srgbClr val="000000"/>
                </a:solidFill>
              </a:rPr>
              <a:t>KISTI</a:t>
            </a:r>
          </a:p>
          <a:p>
            <a:pPr eaLnBrk="0" hangingPunct="0"/>
            <a:r>
              <a:rPr lang="en-US" sz="800" b="1" smtClean="0">
                <a:solidFill>
                  <a:srgbClr val="000000"/>
                </a:solidFill>
              </a:rPr>
              <a:t>Korea</a:t>
            </a:r>
            <a:endParaRPr lang="en-US" sz="800" b="1" dirty="0">
              <a:solidFill>
                <a:srgbClr val="000000"/>
              </a:solidFill>
            </a:endParaRPr>
          </a:p>
        </p:txBody>
      </p:sp>
      <p:sp>
        <p:nvSpPr>
          <p:cNvPr id="159" name="TextBox 158"/>
          <p:cNvSpPr txBox="1"/>
          <p:nvPr/>
        </p:nvSpPr>
        <p:spPr>
          <a:xfrm>
            <a:off x="7857728" y="1678533"/>
            <a:ext cx="258918" cy="264688"/>
          </a:xfrm>
          <a:prstGeom prst="rect">
            <a:avLst/>
          </a:prstGeom>
          <a:solidFill>
            <a:schemeClr val="bg2">
              <a:lumMod val="40000"/>
              <a:lumOff val="60000"/>
            </a:schemeClr>
          </a:solidFill>
        </p:spPr>
        <p:txBody>
          <a:bodyPr wrap="none" lIns="9144" tIns="9144" rIns="9144" bIns="9144" rtlCol="0">
            <a:spAutoFit/>
          </a:bodyPr>
          <a:lstStyle/>
          <a:p>
            <a:pPr eaLnBrk="0" hangingPunct="0"/>
            <a:r>
              <a:rPr lang="en-US" sz="800" b="1" smtClean="0">
                <a:solidFill>
                  <a:srgbClr val="000000"/>
                </a:solidFill>
              </a:rPr>
              <a:t>TIFR</a:t>
            </a:r>
          </a:p>
          <a:p>
            <a:pPr eaLnBrk="0" hangingPunct="0"/>
            <a:r>
              <a:rPr lang="en-US" sz="800" b="1" smtClean="0">
                <a:solidFill>
                  <a:srgbClr val="000000"/>
                </a:solidFill>
              </a:rPr>
              <a:t>India</a:t>
            </a:r>
            <a:endParaRPr lang="en-US" sz="800" b="1" dirty="0">
              <a:solidFill>
                <a:srgbClr val="000000"/>
              </a:solidFill>
            </a:endParaRPr>
          </a:p>
        </p:txBody>
      </p:sp>
      <p:sp>
        <p:nvSpPr>
          <p:cNvPr id="162" name="TextBox 161"/>
          <p:cNvSpPr txBox="1"/>
          <p:nvPr/>
        </p:nvSpPr>
        <p:spPr>
          <a:xfrm>
            <a:off x="8644971" y="2800238"/>
            <a:ext cx="482825" cy="246221"/>
          </a:xfrm>
          <a:prstGeom prst="rect">
            <a:avLst/>
          </a:prstGeom>
          <a:noFill/>
        </p:spPr>
        <p:txBody>
          <a:bodyPr wrap="none" rtlCol="0">
            <a:spAutoFit/>
          </a:bodyPr>
          <a:lstStyle/>
          <a:p>
            <a:pPr eaLnBrk="0" hangingPunct="0"/>
            <a:r>
              <a:rPr lang="en-US" sz="1000" b="1" smtClean="0">
                <a:solidFill>
                  <a:srgbClr val="000000"/>
                </a:solidFill>
              </a:rPr>
              <a:t>India</a:t>
            </a:r>
            <a:endParaRPr lang="en-US" sz="1000" b="1" dirty="0">
              <a:solidFill>
                <a:srgbClr val="000000"/>
              </a:solidFill>
            </a:endParaRPr>
          </a:p>
        </p:txBody>
      </p:sp>
      <p:sp>
        <p:nvSpPr>
          <p:cNvPr id="163" name="TextBox 162"/>
          <p:cNvSpPr txBox="1"/>
          <p:nvPr/>
        </p:nvSpPr>
        <p:spPr>
          <a:xfrm>
            <a:off x="8583493" y="975533"/>
            <a:ext cx="546946" cy="246221"/>
          </a:xfrm>
          <a:prstGeom prst="rect">
            <a:avLst/>
          </a:prstGeom>
          <a:noFill/>
        </p:spPr>
        <p:txBody>
          <a:bodyPr wrap="none" rtlCol="0">
            <a:spAutoFit/>
          </a:bodyPr>
          <a:lstStyle/>
          <a:p>
            <a:pPr eaLnBrk="0" hangingPunct="0"/>
            <a:r>
              <a:rPr lang="en-US" sz="1000" b="1" smtClean="0">
                <a:solidFill>
                  <a:srgbClr val="000000"/>
                </a:solidFill>
              </a:rPr>
              <a:t>Korea</a:t>
            </a:r>
            <a:endParaRPr lang="en-US" sz="1000" b="1" dirty="0">
              <a:solidFill>
                <a:srgbClr val="000000"/>
              </a:solidFill>
            </a:endParaRPr>
          </a:p>
        </p:txBody>
      </p:sp>
      <p:sp>
        <p:nvSpPr>
          <p:cNvPr id="11" name="TextBox 10"/>
          <p:cNvSpPr txBox="1"/>
          <p:nvPr/>
        </p:nvSpPr>
        <p:spPr>
          <a:xfrm>
            <a:off x="2613884" y="2867242"/>
            <a:ext cx="499367" cy="156966"/>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900" b="1" dirty="0" smtClean="0">
                <a:solidFill>
                  <a:srgbClr val="000000"/>
                </a:solidFill>
              </a:rPr>
              <a:t>FNAL-T1</a:t>
            </a:r>
            <a:endParaRPr lang="en-US" sz="900" b="1" dirty="0">
              <a:solidFill>
                <a:srgbClr val="000000"/>
              </a:solidFill>
            </a:endParaRPr>
          </a:p>
        </p:txBody>
      </p:sp>
      <p:sp>
        <p:nvSpPr>
          <p:cNvPr id="21" name="TextBox 20"/>
          <p:cNvSpPr txBox="1"/>
          <p:nvPr/>
        </p:nvSpPr>
        <p:spPr>
          <a:xfrm>
            <a:off x="2774897" y="4398546"/>
            <a:ext cx="194797"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dirty="0" smtClean="0">
                <a:solidFill>
                  <a:srgbClr val="000000"/>
                </a:solidFill>
              </a:rPr>
              <a:t>MIT</a:t>
            </a:r>
            <a:endParaRPr lang="en-US" sz="800" b="1" dirty="0">
              <a:solidFill>
                <a:srgbClr val="000000"/>
              </a:solidFill>
            </a:endParaRPr>
          </a:p>
        </p:txBody>
      </p:sp>
      <p:sp>
        <p:nvSpPr>
          <p:cNvPr id="114" name="TextBox 113"/>
          <p:cNvSpPr txBox="1"/>
          <p:nvPr/>
        </p:nvSpPr>
        <p:spPr>
          <a:xfrm>
            <a:off x="3092698" y="3865932"/>
            <a:ext cx="390363"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smtClean="0">
                <a:solidFill>
                  <a:srgbClr val="000000"/>
                </a:solidFill>
              </a:rPr>
              <a:t>Caltech</a:t>
            </a:r>
            <a:endParaRPr lang="en-US" sz="800" b="1" dirty="0">
              <a:solidFill>
                <a:srgbClr val="000000"/>
              </a:solidFill>
            </a:endParaRPr>
          </a:p>
        </p:txBody>
      </p:sp>
      <p:sp>
        <p:nvSpPr>
          <p:cNvPr id="116" name="TextBox 115"/>
          <p:cNvSpPr txBox="1"/>
          <p:nvPr/>
        </p:nvSpPr>
        <p:spPr>
          <a:xfrm>
            <a:off x="3027574" y="4030504"/>
            <a:ext cx="435247"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smtClean="0">
                <a:solidFill>
                  <a:srgbClr val="000000"/>
                </a:solidFill>
              </a:rPr>
              <a:t>UFlorida</a:t>
            </a:r>
            <a:endParaRPr lang="en-US" sz="800" b="1" dirty="0">
              <a:solidFill>
                <a:srgbClr val="000000"/>
              </a:solidFill>
            </a:endParaRPr>
          </a:p>
        </p:txBody>
      </p:sp>
      <p:sp>
        <p:nvSpPr>
          <p:cNvPr id="145" name="TextBox 144"/>
          <p:cNvSpPr txBox="1"/>
          <p:nvPr/>
        </p:nvSpPr>
        <p:spPr>
          <a:xfrm>
            <a:off x="2984594" y="4192567"/>
            <a:ext cx="286169"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smtClean="0">
                <a:solidFill>
                  <a:srgbClr val="000000"/>
                </a:solidFill>
              </a:rPr>
              <a:t>UNeb</a:t>
            </a:r>
            <a:endParaRPr lang="en-US" sz="800" b="1" dirty="0">
              <a:solidFill>
                <a:srgbClr val="000000"/>
              </a:solidFill>
            </a:endParaRPr>
          </a:p>
        </p:txBody>
      </p:sp>
      <p:sp>
        <p:nvSpPr>
          <p:cNvPr id="146" name="TextBox 145"/>
          <p:cNvSpPr txBox="1"/>
          <p:nvPr/>
        </p:nvSpPr>
        <p:spPr>
          <a:xfrm>
            <a:off x="2666236" y="4243891"/>
            <a:ext cx="263727"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smtClean="0">
                <a:solidFill>
                  <a:srgbClr val="000000"/>
                </a:solidFill>
              </a:rPr>
              <a:t>PurU</a:t>
            </a:r>
            <a:endParaRPr lang="en-US" sz="800" b="1" dirty="0">
              <a:solidFill>
                <a:srgbClr val="000000"/>
              </a:solidFill>
            </a:endParaRPr>
          </a:p>
        </p:txBody>
      </p:sp>
      <p:sp>
        <p:nvSpPr>
          <p:cNvPr id="147" name="TextBox 146"/>
          <p:cNvSpPr txBox="1"/>
          <p:nvPr/>
        </p:nvSpPr>
        <p:spPr>
          <a:xfrm>
            <a:off x="2512478" y="3934107"/>
            <a:ext cx="308611"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smtClean="0">
                <a:solidFill>
                  <a:srgbClr val="000000"/>
                </a:solidFill>
              </a:rPr>
              <a:t>UCSD</a:t>
            </a:r>
            <a:endParaRPr lang="en-US" sz="800" b="1" dirty="0">
              <a:solidFill>
                <a:srgbClr val="000000"/>
              </a:solidFill>
            </a:endParaRPr>
          </a:p>
        </p:txBody>
      </p:sp>
      <p:sp>
        <p:nvSpPr>
          <p:cNvPr id="148" name="TextBox 147"/>
          <p:cNvSpPr txBox="1"/>
          <p:nvPr/>
        </p:nvSpPr>
        <p:spPr>
          <a:xfrm>
            <a:off x="2535108" y="4089697"/>
            <a:ext cx="332655" cy="141577"/>
          </a:xfrm>
          <a:prstGeom prst="rect">
            <a:avLst/>
          </a:prstGeom>
          <a:solidFill>
            <a:schemeClr val="bg2">
              <a:lumMod val="40000"/>
              <a:lumOff val="60000"/>
            </a:schemeClr>
          </a:solidFill>
        </p:spPr>
        <p:txBody>
          <a:bodyPr wrap="none" lIns="9144" tIns="9144" rIns="9144" bIns="9144" rtlCol="0">
            <a:spAutoFit/>
          </a:bodyPr>
          <a:lstStyle/>
          <a:p>
            <a:pPr algn="l" eaLnBrk="0" hangingPunct="0"/>
            <a:r>
              <a:rPr lang="en-US" sz="800" b="1" smtClean="0">
                <a:solidFill>
                  <a:srgbClr val="000000"/>
                </a:solidFill>
              </a:rPr>
              <a:t>UWisc</a:t>
            </a:r>
            <a:endParaRPr lang="en-US" sz="800" b="1" dirty="0">
              <a:solidFill>
                <a:srgbClr val="000000"/>
              </a:solidFill>
            </a:endParaRPr>
          </a:p>
        </p:txBody>
      </p:sp>
      <p:pic>
        <p:nvPicPr>
          <p:cNvPr id="1028" name="Picture 4" descr="C:\Work\0ESNet\ESnet\Customers\HEP\LHC\T2-3 networking - LHCONE\logos\ASGC.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9888" y="5302170"/>
            <a:ext cx="381862" cy="433587"/>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Work\0ESNet\ESnet\Customers\HEP\LHC\T2-3 networking - LHCONE\logos\CANARI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065" y="5727505"/>
            <a:ext cx="701508" cy="18724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Work\0ESNet\ESnet\Customers\HEP\LHC\T2-3 networking - LHCONE\logos\CERN.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9189" y="5934087"/>
            <a:ext cx="403261" cy="410096"/>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Work\0ESNet\ESnet\Customers\HEP\LHC\T2-3 networking - LHCONE\logos\CUDI.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24678" y="6359783"/>
            <a:ext cx="352282" cy="17075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C:\Work\0ESNet\ESnet\Customers\HEP\LHC\T2-3 networking - LHCONE\logos\Internet2.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41328" y="6288329"/>
            <a:ext cx="394363" cy="313664"/>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C:\Work\0ESNet\ESnet\Customers\HEP\LHC\T2-3 networking - LHCONE\logos\NORDUnet.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354930" y="5395655"/>
            <a:ext cx="526811" cy="158837"/>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C:\Work\0ESNet\ESnet\Customers\HEP\LHC\T2-3 networking - LHCONE\logos\RENATER.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373032" y="6317515"/>
            <a:ext cx="490606" cy="255293"/>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Work\0ESNet\ESnet\Customers\HEP\LHC\T2-3 networking - LHCONE\logos\SARA.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182623" y="5371250"/>
            <a:ext cx="297758" cy="20764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Work\0ESNet\ESnet\Customers\HEP\LHC\T2-3 networking - LHCONE\logos\DFN.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32466" y="6599454"/>
            <a:ext cx="336706" cy="190539"/>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Work\0ESNet\ESnet\Customers\HEP\LHC\T2-3 networking - LHCONE\logos\ESnet.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09863" y="5297630"/>
            <a:ext cx="257292" cy="35488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Work\0ESNet\ESnet\Customers\HEP\LHC\T2-3 networking - LHCONE\logos\GARR.jp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93290" y="5732617"/>
            <a:ext cx="490439" cy="177021"/>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C:\Work\0ESNet\ESnet\Customers\HEP\LHC\T2-3 networking - LHCONE\logos\GEANT.jp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832310" y="6052488"/>
            <a:ext cx="412399" cy="173295"/>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C:\Work\0ESNet\ESnet\Customers\HEP\LHC\T2-3 networking - LHCONE\logos\RedIRIS.jp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458315" y="6057644"/>
            <a:ext cx="320040" cy="162983"/>
          </a:xfrm>
          <a:prstGeom prst="rect">
            <a:avLst/>
          </a:prstGeom>
          <a:noFill/>
          <a:extLst>
            <a:ext uri="{909E8E84-426E-40DD-AFC4-6F175D3DCCD1}">
              <a14:hiddenFill xmlns:a14="http://schemas.microsoft.com/office/drawing/2010/main">
                <a:solidFill>
                  <a:srgbClr val="FFFFFF"/>
                </a:solidFill>
              </a14:hiddenFill>
            </a:ext>
          </a:extLst>
        </p:spPr>
      </p:pic>
      <p:pic>
        <p:nvPicPr>
          <p:cNvPr id="154" name="Picture 2"/>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946094" y="5752270"/>
            <a:ext cx="770817" cy="137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5" name="Picture 3"/>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425816" y="5678959"/>
            <a:ext cx="385039" cy="28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C:\Work\0ESNet\ESnet\Customers\HEP\LHC\T2-3 networking - LHCONE\logos\MREN Logo.gif"/>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732776" y="6618777"/>
            <a:ext cx="611466" cy="15189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Work\0ESNet\ESnet\Customers\HEP\LHC\T2-3 networking - LHCONE\logos\logo-surfnet.gif"/>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2147084" y="6051159"/>
            <a:ext cx="368836" cy="17595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Work\0ESNet\ESnet\Customers\HEP\LHC\T2-3 networking - LHCONE\logos\UltraLight.cecbajgf.png"/>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1974724" y="6358293"/>
            <a:ext cx="713557" cy="173736"/>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2038748" y="1393114"/>
            <a:ext cx="824745" cy="468090"/>
            <a:chOff x="1860440" y="3162234"/>
            <a:chExt cx="824745" cy="468090"/>
          </a:xfrm>
        </p:grpSpPr>
        <p:sp>
          <p:nvSpPr>
            <p:cNvPr id="166" name="Freeform 7"/>
            <p:cNvSpPr>
              <a:spLocks/>
            </p:cNvSpPr>
            <p:nvPr/>
          </p:nvSpPr>
          <p:spPr bwMode="auto">
            <a:xfrm>
              <a:off x="1860440" y="3162234"/>
              <a:ext cx="824745" cy="468090"/>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pPr algn="l" eaLnBrk="0" hangingPunct="0"/>
              <a:endParaRPr lang="en-US" sz="900" b="1" dirty="0">
                <a:solidFill>
                  <a:srgbClr val="000000"/>
                </a:solidFill>
              </a:endParaRPr>
            </a:p>
          </p:txBody>
        </p:sp>
        <p:sp>
          <p:nvSpPr>
            <p:cNvPr id="167" name="TextBox 166"/>
            <p:cNvSpPr txBox="1"/>
            <p:nvPr/>
          </p:nvSpPr>
          <p:spPr>
            <a:xfrm>
              <a:off x="1877512" y="3342956"/>
              <a:ext cx="790601" cy="246221"/>
            </a:xfrm>
            <a:prstGeom prst="rect">
              <a:avLst/>
            </a:prstGeom>
            <a:noFill/>
          </p:spPr>
          <p:txBody>
            <a:bodyPr wrap="none" rtlCol="0">
              <a:spAutoFit/>
            </a:bodyPr>
            <a:lstStyle/>
            <a:p>
              <a:pPr eaLnBrk="0" hangingPunct="0"/>
              <a:r>
                <a:rPr lang="en-US" sz="1000" b="1" smtClean="0">
                  <a:solidFill>
                    <a:srgbClr val="000000"/>
                  </a:solidFill>
                </a:rPr>
                <a:t>UltraLight</a:t>
              </a:r>
              <a:endParaRPr lang="en-US" sz="1000" b="1" dirty="0" smtClean="0">
                <a:solidFill>
                  <a:srgbClr val="000000"/>
                </a:solidFill>
              </a:endParaRPr>
            </a:p>
          </p:txBody>
        </p:sp>
        <p:sp>
          <p:nvSpPr>
            <p:cNvPr id="170" name="TextBox 169"/>
            <p:cNvSpPr txBox="1"/>
            <p:nvPr/>
          </p:nvSpPr>
          <p:spPr>
            <a:xfrm>
              <a:off x="2085337" y="3242127"/>
              <a:ext cx="326244" cy="141577"/>
            </a:xfrm>
            <a:prstGeom prst="rect">
              <a:avLst/>
            </a:prstGeom>
            <a:solidFill>
              <a:schemeClr val="bg2">
                <a:lumMod val="40000"/>
                <a:lumOff val="60000"/>
              </a:schemeClr>
            </a:solidFill>
          </p:spPr>
          <p:txBody>
            <a:bodyPr wrap="none" lIns="9144" tIns="9144" rIns="9144" bIns="9144" rtlCol="0">
              <a:spAutoFit/>
            </a:bodyPr>
            <a:lstStyle/>
            <a:p>
              <a:pPr eaLnBrk="0" hangingPunct="0"/>
              <a:r>
                <a:rPr lang="en-US" sz="800" b="1" smtClean="0">
                  <a:solidFill>
                    <a:srgbClr val="000000"/>
                  </a:solidFill>
                </a:rPr>
                <a:t>UMich</a:t>
              </a:r>
              <a:endParaRPr lang="en-US" sz="800" b="1" dirty="0">
                <a:solidFill>
                  <a:srgbClr val="000000"/>
                </a:solidFill>
              </a:endParaRPr>
            </a:p>
          </p:txBody>
        </p:sp>
      </p:grpSp>
      <p:pic>
        <p:nvPicPr>
          <p:cNvPr id="9" name="Picture 2" descr="C:\Work\0ESNet\ESnet\Customers\HEP\LHC\T2-3 networking - LHCONE\logos\lhcone logo.jpg"/>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38802" y="303779"/>
            <a:ext cx="949512" cy="60064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C:\Work\0ESNet\ESnet\Customers\HEP\LHC\T2-3 networking - LHCONE\logos\USLHCNet.png"/>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2091153" y="6581225"/>
            <a:ext cx="480699" cy="226997"/>
          </a:xfrm>
          <a:prstGeom prst="rect">
            <a:avLst/>
          </a:prstGeom>
          <a:noFill/>
          <a:extLst>
            <a:ext uri="{909E8E84-426E-40DD-AFC4-6F175D3DCCD1}">
              <a14:hiddenFill xmlns:a14="http://schemas.microsoft.com/office/drawing/2010/main">
                <a:solidFill>
                  <a:srgbClr val="FFFFFF"/>
                </a:solidFill>
              </a14:hiddenFill>
            </a:ext>
          </a:extLst>
        </p:spPr>
      </p:pic>
      <p:sp>
        <p:nvSpPr>
          <p:cNvPr id="16" name="Hexagon 15"/>
          <p:cNvSpPr/>
          <p:nvPr/>
        </p:nvSpPr>
        <p:spPr bwMode="auto">
          <a:xfrm>
            <a:off x="5478079" y="1623184"/>
            <a:ext cx="654037" cy="37094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eaLnBrk="0" hangingPunct="0"/>
            <a:r>
              <a:rPr lang="en-US" sz="800" b="1" dirty="0" smtClean="0">
                <a:solidFill>
                  <a:srgbClr val="000000"/>
                </a:solidFill>
                <a:latin typeface="Arial" pitchFamily="-65" charset="0"/>
                <a:ea typeface="Arial" pitchFamily="-65" charset="0"/>
                <a:cs typeface="Arial" pitchFamily="-65" charset="0"/>
              </a:rPr>
              <a:t>Amsterdam</a:t>
            </a:r>
            <a:endParaRPr lang="en-US" sz="800" b="1" dirty="0">
              <a:solidFill>
                <a:srgbClr val="000000"/>
              </a:solidFill>
              <a:latin typeface="Arial" pitchFamily="-65" charset="0"/>
              <a:ea typeface="Arial" pitchFamily="-65" charset="0"/>
              <a:cs typeface="Arial" pitchFamily="-65" charset="0"/>
            </a:endParaRPr>
          </a:p>
        </p:txBody>
      </p:sp>
      <p:sp>
        <p:nvSpPr>
          <p:cNvPr id="95" name="TextBox 94"/>
          <p:cNvSpPr txBox="1"/>
          <p:nvPr/>
        </p:nvSpPr>
        <p:spPr>
          <a:xfrm>
            <a:off x="7033870" y="3281306"/>
            <a:ext cx="668773" cy="400110"/>
          </a:xfrm>
          <a:prstGeom prst="rect">
            <a:avLst/>
          </a:prstGeom>
          <a:noFill/>
        </p:spPr>
        <p:txBody>
          <a:bodyPr wrap="none" rtlCol="0">
            <a:spAutoFit/>
          </a:bodyPr>
          <a:lstStyle/>
          <a:p>
            <a:pPr algn="l" eaLnBrk="0" hangingPunct="0"/>
            <a:r>
              <a:rPr lang="en-US" sz="1000" b="1" dirty="0">
                <a:solidFill>
                  <a:srgbClr val="000000"/>
                </a:solidFill>
              </a:rPr>
              <a:t>GÉANT </a:t>
            </a:r>
          </a:p>
          <a:p>
            <a:pPr eaLnBrk="0" hangingPunct="0"/>
            <a:r>
              <a:rPr lang="en-US" sz="1000" b="1" dirty="0" smtClean="0">
                <a:solidFill>
                  <a:srgbClr val="000000"/>
                </a:solidFill>
              </a:rPr>
              <a:t>Europe</a:t>
            </a:r>
            <a:endParaRPr lang="en-US" sz="1000" b="1" dirty="0">
              <a:solidFill>
                <a:srgbClr val="000000"/>
              </a:solidFill>
            </a:endParaRPr>
          </a:p>
        </p:txBody>
      </p:sp>
      <p:sp>
        <p:nvSpPr>
          <p:cNvPr id="168" name="TextBox 167"/>
          <p:cNvSpPr txBox="1"/>
          <p:nvPr/>
        </p:nvSpPr>
        <p:spPr>
          <a:xfrm>
            <a:off x="-9431" y="6542601"/>
            <a:ext cx="9144000" cy="323165"/>
          </a:xfrm>
          <a:prstGeom prst="rect">
            <a:avLst/>
          </a:prstGeom>
          <a:noFill/>
        </p:spPr>
        <p:txBody>
          <a:bodyPr wrap="square" lIns="45720" rIns="45720" rtlCol="0">
            <a:spAutoFit/>
          </a:bodyPr>
          <a:lstStyle/>
          <a:p>
            <a:pPr eaLnBrk="0" hangingPunct="0"/>
            <a:r>
              <a:rPr lang="en-US" sz="1500" b="1" dirty="0" smtClean="0">
                <a:solidFill>
                  <a:srgbClr val="000000"/>
                </a:solidFill>
              </a:rPr>
              <a:t>April 2012</a:t>
            </a:r>
            <a:endParaRPr lang="en-US" sz="1500" b="1" dirty="0">
              <a:solidFill>
                <a:srgbClr val="000000"/>
              </a:solidFill>
            </a:endParaRPr>
          </a:p>
        </p:txBody>
      </p:sp>
    </p:spTree>
    <p:extLst>
      <p:ext uri="{BB962C8B-B14F-4D97-AF65-F5344CB8AC3E}">
        <p14:creationId xmlns:p14="http://schemas.microsoft.com/office/powerpoint/2010/main" val="42406103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LHCONE as of April 30, 2012</a:t>
            </a:r>
            <a:endParaRPr lang="en-US" dirty="0"/>
          </a:p>
        </p:txBody>
      </p:sp>
      <p:pic>
        <p:nvPicPr>
          <p:cNvPr id="1026" name="Picture 2" descr="D:\Work\0ESNet\ESnet\Customers\HEP\LHC\T2-3 networking - LHCONE\LHCONE VRF 2012-04-3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40414"/>
            <a:ext cx="9144000" cy="491369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0" y="6202014"/>
            <a:ext cx="9144000" cy="646331"/>
          </a:xfrm>
          <a:prstGeom prst="rect">
            <a:avLst/>
          </a:prstGeom>
          <a:noFill/>
        </p:spPr>
        <p:txBody>
          <a:bodyPr wrap="square" rtlCol="0">
            <a:spAutoFit/>
          </a:bodyPr>
          <a:lstStyle/>
          <a:p>
            <a:r>
              <a:rPr lang="en-US" sz="1800" dirty="0" smtClean="0"/>
              <a:t>The LHCONE drawings are at </a:t>
            </a:r>
            <a:r>
              <a:rPr lang="en-US" sz="1800" dirty="0">
                <a:hlinkClick r:id="rId3"/>
              </a:rPr>
              <a:t>http://</a:t>
            </a:r>
            <a:r>
              <a:rPr lang="en-US" sz="1800" dirty="0" smtClean="0">
                <a:hlinkClick r:id="rId3"/>
              </a:rPr>
              <a:t>es.net/RandD/partnerships/lhcone</a:t>
            </a:r>
            <a:r>
              <a:rPr lang="en-US" sz="1800" dirty="0" smtClean="0"/>
              <a:t> </a:t>
            </a:r>
          </a:p>
          <a:p>
            <a:r>
              <a:rPr lang="en-US" sz="1800" dirty="0" smtClean="0"/>
              <a:t>For general information see lhcone.net</a:t>
            </a:r>
            <a:endParaRPr lang="en-US" sz="1800" dirty="0"/>
          </a:p>
        </p:txBody>
      </p:sp>
    </p:spTree>
    <p:extLst>
      <p:ext uri="{BB962C8B-B14F-4D97-AF65-F5344CB8AC3E}">
        <p14:creationId xmlns:p14="http://schemas.microsoft.com/office/powerpoint/2010/main" val="566604573"/>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dirty="0" smtClean="0"/>
              <a:t>Next Generation Science – the SKA</a:t>
            </a:r>
            <a:endParaRPr lang="en-US" dirty="0"/>
          </a:p>
        </p:txBody>
      </p:sp>
      <p:sp>
        <p:nvSpPr>
          <p:cNvPr id="3" name="Content Placeholder 2"/>
          <p:cNvSpPr>
            <a:spLocks noGrp="1"/>
          </p:cNvSpPr>
          <p:nvPr>
            <p:ph idx="1"/>
          </p:nvPr>
        </p:nvSpPr>
        <p:spPr/>
        <p:txBody>
          <a:bodyPr/>
          <a:lstStyle/>
          <a:p>
            <a:pPr marL="0" indent="0" algn="ctr">
              <a:buNone/>
            </a:pPr>
            <a:r>
              <a:rPr lang="en-US" sz="1400" dirty="0"/>
              <a:t>William E. </a:t>
            </a:r>
            <a:r>
              <a:rPr lang="en-US" sz="1400" dirty="0" smtClean="0"/>
              <a:t>Johnston and </a:t>
            </a:r>
            <a:r>
              <a:rPr lang="en-US" sz="1400" dirty="0" err="1" smtClean="0"/>
              <a:t>Roshene</a:t>
            </a:r>
            <a:r>
              <a:rPr lang="en-US" sz="1400" dirty="0" smtClean="0"/>
              <a:t> McCool (Domain </a:t>
            </a:r>
            <a:r>
              <a:rPr lang="en-US" sz="1400" dirty="0"/>
              <a:t>Specialist in Signal Transport and Networks, SKA Program Development Office, </a:t>
            </a:r>
            <a:r>
              <a:rPr lang="en-US" sz="1400" dirty="0" err="1"/>
              <a:t>Jodrell</a:t>
            </a:r>
            <a:r>
              <a:rPr lang="en-US" sz="1400" dirty="0"/>
              <a:t> Bank Centre for </a:t>
            </a:r>
            <a:r>
              <a:rPr lang="en-US" sz="1400" dirty="0" smtClean="0"/>
              <a:t>Astrophysics, mccool@skatelescope.org)</a:t>
            </a:r>
            <a:endParaRPr lang="en-US" sz="1400" dirty="0"/>
          </a:p>
          <a:p>
            <a:r>
              <a:rPr lang="en-US" dirty="0" smtClean="0"/>
              <a:t>The Square Kilometer Array – SKA – is a radio telescope consisting of several thousand antennae that operate as a single instrument to provide an unprecedented astronomy capability, and in the process generates an unprecedented amount of data that have to be transported over networks.</a:t>
            </a:r>
          </a:p>
          <a:p>
            <a:r>
              <a:rPr lang="en-US" dirty="0" smtClean="0"/>
              <a:t>The telescope consists of 3500 antennae with collection area of approximately 1 square kilometer spread over almost a million sq. km.</a:t>
            </a:r>
          </a:p>
          <a:p>
            <a:pPr lvl="1"/>
            <a:r>
              <a:rPr lang="en-US" dirty="0" smtClean="0"/>
              <a:t>Due to the need for a clear, dry atmosphere and low ambient RFI (minimal human presence), the SKA will be located in a remote high-desert area in either Australia or South Africa.</a:t>
            </a:r>
          </a:p>
          <a:p>
            <a:r>
              <a:rPr lang="en-US" dirty="0" smtClean="0"/>
              <a:t>As a radio telescope, the SKA will be some 50 times more sensitive and a million times faster in sky scans than the largest currently operational radio telescopes. </a:t>
            </a:r>
            <a:endParaRPr lang="en-US" dirty="0"/>
          </a:p>
        </p:txBody>
      </p:sp>
    </p:spTree>
    <p:extLst>
      <p:ext uri="{BB962C8B-B14F-4D97-AF65-F5344CB8AC3E}">
        <p14:creationId xmlns:p14="http://schemas.microsoft.com/office/powerpoint/2010/main" val="19725630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Freeform 84"/>
          <p:cNvSpPr/>
          <p:nvPr/>
        </p:nvSpPr>
        <p:spPr>
          <a:xfrm>
            <a:off x="988930" y="3462708"/>
            <a:ext cx="1843834" cy="1474484"/>
          </a:xfrm>
          <a:custGeom>
            <a:avLst/>
            <a:gdLst>
              <a:gd name="connsiteX0" fmla="*/ 8391 w 1296503"/>
              <a:gd name="connsiteY0" fmla="*/ 0 h 845612"/>
              <a:gd name="connsiteX1" fmla="*/ 119709 w 1296503"/>
              <a:gd name="connsiteY1" fmla="*/ 604299 h 845612"/>
              <a:gd name="connsiteX2" fmla="*/ 843278 w 1296503"/>
              <a:gd name="connsiteY2" fmla="*/ 818984 h 845612"/>
              <a:gd name="connsiteX3" fmla="*/ 1296503 w 1296503"/>
              <a:gd name="connsiteY3" fmla="*/ 834887 h 845612"/>
            </a:gdLst>
            <a:ahLst/>
            <a:cxnLst>
              <a:cxn ang="0">
                <a:pos x="connsiteX0" y="connsiteY0"/>
              </a:cxn>
              <a:cxn ang="0">
                <a:pos x="connsiteX1" y="connsiteY1"/>
              </a:cxn>
              <a:cxn ang="0">
                <a:pos x="connsiteX2" y="connsiteY2"/>
              </a:cxn>
              <a:cxn ang="0">
                <a:pos x="connsiteX3" y="connsiteY3"/>
              </a:cxn>
            </a:cxnLst>
            <a:rect l="l" t="t" r="r" b="b"/>
            <a:pathLst>
              <a:path w="1296503" h="845612">
                <a:moveTo>
                  <a:pt x="8391" y="0"/>
                </a:moveTo>
                <a:cubicBezTo>
                  <a:pt x="-5524" y="233901"/>
                  <a:pt x="-19439" y="467802"/>
                  <a:pt x="119709" y="604299"/>
                </a:cubicBezTo>
                <a:cubicBezTo>
                  <a:pt x="258857" y="740796"/>
                  <a:pt x="647146" y="780553"/>
                  <a:pt x="843278" y="818984"/>
                </a:cubicBezTo>
                <a:cubicBezTo>
                  <a:pt x="1039410" y="857415"/>
                  <a:pt x="1167956" y="846151"/>
                  <a:pt x="1296503" y="834887"/>
                </a:cubicBezTo>
              </a:path>
            </a:pathLst>
          </a:custGeom>
          <a:ln w="50800">
            <a:solidFill>
              <a:schemeClr val="tx1"/>
            </a:solidFill>
            <a:tailEnd type="arrow"/>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cxnSp>
        <p:nvCxnSpPr>
          <p:cNvPr id="27" name="Straight Arrow Connector 26"/>
          <p:cNvCxnSpPr>
            <a:stCxn id="18" idx="4"/>
            <a:endCxn id="74" idx="2"/>
          </p:cNvCxnSpPr>
          <p:nvPr/>
        </p:nvCxnSpPr>
        <p:spPr bwMode="auto">
          <a:xfrm flipH="1">
            <a:off x="1848867" y="3362299"/>
            <a:ext cx="1252234" cy="1546160"/>
          </a:xfrm>
          <a:prstGeom prst="straightConnector1">
            <a:avLst/>
          </a:prstGeom>
          <a:noFill/>
          <a:ln w="19050" cap="flat" cmpd="sng" algn="ctr">
            <a:solidFill>
              <a:schemeClr val="tx1"/>
            </a:solidFill>
            <a:prstDash val="solid"/>
            <a:round/>
            <a:headEnd type="none" w="med" len="med"/>
            <a:tailEnd type="arrow"/>
          </a:ln>
          <a:effectLst/>
        </p:spPr>
      </p:cxnSp>
      <p:cxnSp>
        <p:nvCxnSpPr>
          <p:cNvPr id="30" name="Straight Arrow Connector 29"/>
          <p:cNvCxnSpPr>
            <a:stCxn id="18" idx="4"/>
            <a:endCxn id="76" idx="2"/>
          </p:cNvCxnSpPr>
          <p:nvPr/>
        </p:nvCxnSpPr>
        <p:spPr bwMode="auto">
          <a:xfrm flipH="1">
            <a:off x="1749822" y="3362299"/>
            <a:ext cx="1351279" cy="1812264"/>
          </a:xfrm>
          <a:prstGeom prst="straightConnector1">
            <a:avLst/>
          </a:prstGeom>
          <a:noFill/>
          <a:ln w="19050" cap="flat" cmpd="sng" algn="ctr">
            <a:solidFill>
              <a:schemeClr val="tx1"/>
            </a:solidFill>
            <a:prstDash val="solid"/>
            <a:round/>
            <a:headEnd type="none" w="med" len="med"/>
            <a:tailEnd type="arrow"/>
          </a:ln>
          <a:effectLst/>
        </p:spPr>
      </p:cxnSp>
      <p:cxnSp>
        <p:nvCxnSpPr>
          <p:cNvPr id="34" name="Straight Arrow Connector 33"/>
          <p:cNvCxnSpPr>
            <a:stCxn id="18" idx="4"/>
          </p:cNvCxnSpPr>
          <p:nvPr/>
        </p:nvCxnSpPr>
        <p:spPr bwMode="auto">
          <a:xfrm flipH="1">
            <a:off x="2083186" y="3362299"/>
            <a:ext cx="1017915" cy="1638326"/>
          </a:xfrm>
          <a:prstGeom prst="straightConnector1">
            <a:avLst/>
          </a:prstGeom>
          <a:noFill/>
          <a:ln w="19050" cap="flat" cmpd="sng" algn="ctr">
            <a:solidFill>
              <a:schemeClr val="tx1"/>
            </a:solidFill>
            <a:prstDash val="solid"/>
            <a:round/>
            <a:headEnd type="none" w="med" len="med"/>
            <a:tailEnd type="arrow"/>
          </a:ln>
          <a:effectLst/>
        </p:spPr>
      </p:cxnSp>
      <p:cxnSp>
        <p:nvCxnSpPr>
          <p:cNvPr id="36" name="Straight Arrow Connector 35"/>
          <p:cNvCxnSpPr>
            <a:stCxn id="18" idx="4"/>
            <a:endCxn id="69" idx="7"/>
          </p:cNvCxnSpPr>
          <p:nvPr/>
        </p:nvCxnSpPr>
        <p:spPr bwMode="auto">
          <a:xfrm flipH="1">
            <a:off x="2516999" y="3362299"/>
            <a:ext cx="584102" cy="1096427"/>
          </a:xfrm>
          <a:prstGeom prst="straightConnector1">
            <a:avLst/>
          </a:prstGeom>
          <a:noFill/>
          <a:ln w="19050" cap="flat" cmpd="sng" algn="ctr">
            <a:solidFill>
              <a:schemeClr val="tx1"/>
            </a:solidFill>
            <a:prstDash val="solid"/>
            <a:round/>
            <a:headEnd type="none" w="med" len="med"/>
            <a:tailEnd type="arrow"/>
          </a:ln>
          <a:effectLst/>
        </p:spPr>
      </p:cxnSp>
      <p:sp>
        <p:nvSpPr>
          <p:cNvPr id="81" name="Freeform 80"/>
          <p:cNvSpPr/>
          <p:nvPr/>
        </p:nvSpPr>
        <p:spPr>
          <a:xfrm>
            <a:off x="118752" y="3055221"/>
            <a:ext cx="2714011" cy="2549448"/>
          </a:xfrm>
          <a:custGeom>
            <a:avLst/>
            <a:gdLst>
              <a:gd name="connsiteX0" fmla="*/ 8391 w 1296503"/>
              <a:gd name="connsiteY0" fmla="*/ 0 h 845612"/>
              <a:gd name="connsiteX1" fmla="*/ 119709 w 1296503"/>
              <a:gd name="connsiteY1" fmla="*/ 604299 h 845612"/>
              <a:gd name="connsiteX2" fmla="*/ 843278 w 1296503"/>
              <a:gd name="connsiteY2" fmla="*/ 818984 h 845612"/>
              <a:gd name="connsiteX3" fmla="*/ 1296503 w 1296503"/>
              <a:gd name="connsiteY3" fmla="*/ 834887 h 845612"/>
            </a:gdLst>
            <a:ahLst/>
            <a:cxnLst>
              <a:cxn ang="0">
                <a:pos x="connsiteX0" y="connsiteY0"/>
              </a:cxn>
              <a:cxn ang="0">
                <a:pos x="connsiteX1" y="connsiteY1"/>
              </a:cxn>
              <a:cxn ang="0">
                <a:pos x="connsiteX2" y="connsiteY2"/>
              </a:cxn>
              <a:cxn ang="0">
                <a:pos x="connsiteX3" y="connsiteY3"/>
              </a:cxn>
            </a:cxnLst>
            <a:rect l="l" t="t" r="r" b="b"/>
            <a:pathLst>
              <a:path w="1296503" h="845612">
                <a:moveTo>
                  <a:pt x="8391" y="0"/>
                </a:moveTo>
                <a:cubicBezTo>
                  <a:pt x="-5524" y="233901"/>
                  <a:pt x="-19439" y="467802"/>
                  <a:pt x="119709" y="604299"/>
                </a:cubicBezTo>
                <a:cubicBezTo>
                  <a:pt x="258857" y="740796"/>
                  <a:pt x="647146" y="780553"/>
                  <a:pt x="843278" y="818984"/>
                </a:cubicBezTo>
                <a:cubicBezTo>
                  <a:pt x="1039410" y="857415"/>
                  <a:pt x="1167956" y="846151"/>
                  <a:pt x="1296503" y="834887"/>
                </a:cubicBezTo>
              </a:path>
            </a:pathLst>
          </a:custGeom>
          <a:ln w="50800">
            <a:solidFill>
              <a:schemeClr val="tx1"/>
            </a:solidFill>
            <a:tailEnd type="arrow"/>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80" name="Freeform 79"/>
          <p:cNvSpPr/>
          <p:nvPr/>
        </p:nvSpPr>
        <p:spPr>
          <a:xfrm>
            <a:off x="454357" y="3332391"/>
            <a:ext cx="2365705" cy="2041540"/>
          </a:xfrm>
          <a:custGeom>
            <a:avLst/>
            <a:gdLst>
              <a:gd name="connsiteX0" fmla="*/ 8391 w 1296503"/>
              <a:gd name="connsiteY0" fmla="*/ 0 h 845612"/>
              <a:gd name="connsiteX1" fmla="*/ 119709 w 1296503"/>
              <a:gd name="connsiteY1" fmla="*/ 604299 h 845612"/>
              <a:gd name="connsiteX2" fmla="*/ 843278 w 1296503"/>
              <a:gd name="connsiteY2" fmla="*/ 818984 h 845612"/>
              <a:gd name="connsiteX3" fmla="*/ 1296503 w 1296503"/>
              <a:gd name="connsiteY3" fmla="*/ 834887 h 845612"/>
            </a:gdLst>
            <a:ahLst/>
            <a:cxnLst>
              <a:cxn ang="0">
                <a:pos x="connsiteX0" y="connsiteY0"/>
              </a:cxn>
              <a:cxn ang="0">
                <a:pos x="connsiteX1" y="connsiteY1"/>
              </a:cxn>
              <a:cxn ang="0">
                <a:pos x="connsiteX2" y="connsiteY2"/>
              </a:cxn>
              <a:cxn ang="0">
                <a:pos x="connsiteX3" y="connsiteY3"/>
              </a:cxn>
            </a:cxnLst>
            <a:rect l="l" t="t" r="r" b="b"/>
            <a:pathLst>
              <a:path w="1296503" h="845612">
                <a:moveTo>
                  <a:pt x="8391" y="0"/>
                </a:moveTo>
                <a:cubicBezTo>
                  <a:pt x="-5524" y="233901"/>
                  <a:pt x="-19439" y="467802"/>
                  <a:pt x="119709" y="604299"/>
                </a:cubicBezTo>
                <a:cubicBezTo>
                  <a:pt x="258857" y="740796"/>
                  <a:pt x="647146" y="780553"/>
                  <a:pt x="843278" y="818984"/>
                </a:cubicBezTo>
                <a:cubicBezTo>
                  <a:pt x="1039410" y="857415"/>
                  <a:pt x="1167956" y="846151"/>
                  <a:pt x="1296503" y="834887"/>
                </a:cubicBezTo>
              </a:path>
            </a:pathLst>
          </a:custGeom>
          <a:ln w="50800">
            <a:solidFill>
              <a:schemeClr val="tx1"/>
            </a:solidFill>
            <a:tailEnd type="arrow"/>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79" name="Freeform 78"/>
          <p:cNvSpPr/>
          <p:nvPr/>
        </p:nvSpPr>
        <p:spPr>
          <a:xfrm>
            <a:off x="656950" y="3685530"/>
            <a:ext cx="2163113" cy="1474484"/>
          </a:xfrm>
          <a:custGeom>
            <a:avLst/>
            <a:gdLst>
              <a:gd name="connsiteX0" fmla="*/ 8391 w 1296503"/>
              <a:gd name="connsiteY0" fmla="*/ 0 h 845612"/>
              <a:gd name="connsiteX1" fmla="*/ 119709 w 1296503"/>
              <a:gd name="connsiteY1" fmla="*/ 604299 h 845612"/>
              <a:gd name="connsiteX2" fmla="*/ 843278 w 1296503"/>
              <a:gd name="connsiteY2" fmla="*/ 818984 h 845612"/>
              <a:gd name="connsiteX3" fmla="*/ 1296503 w 1296503"/>
              <a:gd name="connsiteY3" fmla="*/ 834887 h 845612"/>
            </a:gdLst>
            <a:ahLst/>
            <a:cxnLst>
              <a:cxn ang="0">
                <a:pos x="connsiteX0" y="connsiteY0"/>
              </a:cxn>
              <a:cxn ang="0">
                <a:pos x="connsiteX1" y="connsiteY1"/>
              </a:cxn>
              <a:cxn ang="0">
                <a:pos x="connsiteX2" y="connsiteY2"/>
              </a:cxn>
              <a:cxn ang="0">
                <a:pos x="connsiteX3" y="connsiteY3"/>
              </a:cxn>
            </a:cxnLst>
            <a:rect l="l" t="t" r="r" b="b"/>
            <a:pathLst>
              <a:path w="1296503" h="845612">
                <a:moveTo>
                  <a:pt x="8391" y="0"/>
                </a:moveTo>
                <a:cubicBezTo>
                  <a:pt x="-5524" y="233901"/>
                  <a:pt x="-19439" y="467802"/>
                  <a:pt x="119709" y="604299"/>
                </a:cubicBezTo>
                <a:cubicBezTo>
                  <a:pt x="258857" y="740796"/>
                  <a:pt x="647146" y="780553"/>
                  <a:pt x="843278" y="818984"/>
                </a:cubicBezTo>
                <a:cubicBezTo>
                  <a:pt x="1039410" y="857415"/>
                  <a:pt x="1167956" y="846151"/>
                  <a:pt x="1296503" y="834887"/>
                </a:cubicBezTo>
              </a:path>
            </a:pathLst>
          </a:custGeom>
          <a:ln w="50800">
            <a:solidFill>
              <a:schemeClr val="tx1"/>
            </a:solidFill>
            <a:tailEnd type="arrow"/>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77" name="Oval 76"/>
          <p:cNvSpPr/>
          <p:nvPr/>
        </p:nvSpPr>
        <p:spPr>
          <a:xfrm>
            <a:off x="1650777" y="5180977"/>
            <a:ext cx="666728" cy="519380"/>
          </a:xfrm>
          <a:prstGeom prst="ellipse">
            <a:avLst/>
          </a:prstGeom>
          <a:solidFill>
            <a:srgbClr val="99FFCC"/>
          </a:solidFill>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DDM</a:t>
            </a:r>
          </a:p>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Agent</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76" name="Oval 75"/>
          <p:cNvSpPr/>
          <p:nvPr/>
        </p:nvSpPr>
        <p:spPr>
          <a:xfrm>
            <a:off x="1749822" y="4914873"/>
            <a:ext cx="666728" cy="519380"/>
          </a:xfrm>
          <a:prstGeom prst="ellipse">
            <a:avLst/>
          </a:prstGeom>
          <a:solidFill>
            <a:srgbClr val="99FFCC"/>
          </a:solidFill>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DDM</a:t>
            </a:r>
          </a:p>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Agent</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61" name="Rectangle 160"/>
          <p:cNvSpPr/>
          <p:nvPr/>
        </p:nvSpPr>
        <p:spPr>
          <a:xfrm>
            <a:off x="3011248" y="4522913"/>
            <a:ext cx="2545691" cy="2294521"/>
          </a:xfrm>
          <a:prstGeom prst="rect">
            <a:avLst/>
          </a:prstGeom>
          <a:solidFill>
            <a:schemeClr val="bg1"/>
          </a:solidFill>
          <a:ln w="15875">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160" name="Rectangle 159"/>
          <p:cNvSpPr/>
          <p:nvPr/>
        </p:nvSpPr>
        <p:spPr>
          <a:xfrm>
            <a:off x="2951039" y="4457409"/>
            <a:ext cx="2545691" cy="2294521"/>
          </a:xfrm>
          <a:prstGeom prst="rect">
            <a:avLst/>
          </a:prstGeom>
          <a:solidFill>
            <a:schemeClr val="bg1"/>
          </a:solidFill>
          <a:ln w="15875">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159" name="Rectangle 158"/>
          <p:cNvSpPr/>
          <p:nvPr/>
        </p:nvSpPr>
        <p:spPr>
          <a:xfrm>
            <a:off x="2888286" y="4375724"/>
            <a:ext cx="2545691" cy="2294521"/>
          </a:xfrm>
          <a:prstGeom prst="rect">
            <a:avLst/>
          </a:prstGeom>
          <a:solidFill>
            <a:schemeClr val="bg1"/>
          </a:solidFill>
          <a:ln w="15875">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43" name="Rectangle 42"/>
          <p:cNvSpPr/>
          <p:nvPr/>
        </p:nvSpPr>
        <p:spPr>
          <a:xfrm>
            <a:off x="2830981" y="4311104"/>
            <a:ext cx="2545691" cy="2294521"/>
          </a:xfrm>
          <a:prstGeom prst="rect">
            <a:avLst/>
          </a:prstGeom>
          <a:solidFill>
            <a:schemeClr val="bg1"/>
          </a:solidFill>
          <a:ln w="15875">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6" name="Oval 5"/>
          <p:cNvSpPr/>
          <p:nvPr/>
        </p:nvSpPr>
        <p:spPr>
          <a:xfrm>
            <a:off x="4222772" y="901874"/>
            <a:ext cx="972923" cy="519380"/>
          </a:xfrm>
          <a:prstGeom prst="ellipse">
            <a:avLst/>
          </a:prstGeom>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ATLAS production jobs</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7" name="Oval 6"/>
          <p:cNvSpPr/>
          <p:nvPr/>
        </p:nvSpPr>
        <p:spPr>
          <a:xfrm>
            <a:off x="5377356" y="901874"/>
            <a:ext cx="972923" cy="519380"/>
          </a:xfrm>
          <a:prstGeom prst="ellipse">
            <a:avLst/>
          </a:prstGeom>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Regional production jobs</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8" name="Oval 7"/>
          <p:cNvSpPr/>
          <p:nvPr/>
        </p:nvSpPr>
        <p:spPr>
          <a:xfrm>
            <a:off x="6569732" y="901874"/>
            <a:ext cx="1045384" cy="519380"/>
          </a:xfrm>
          <a:prstGeom prst="ellipse">
            <a:avLst/>
          </a:prstGeom>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User / Group analysis jobs</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0" name="Rounded Rectangle 9"/>
          <p:cNvSpPr/>
          <p:nvPr/>
        </p:nvSpPr>
        <p:spPr>
          <a:xfrm>
            <a:off x="4520107" y="1467074"/>
            <a:ext cx="4589238" cy="1897079"/>
          </a:xfrm>
          <a:prstGeom prst="roundRect">
            <a:avLst/>
          </a:prstGeom>
          <a:ln w="15875">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11" name="Oval 10"/>
          <p:cNvSpPr/>
          <p:nvPr/>
        </p:nvSpPr>
        <p:spPr>
          <a:xfrm>
            <a:off x="5010551" y="2085614"/>
            <a:ext cx="972923" cy="519380"/>
          </a:xfrm>
          <a:prstGeom prst="ellipse">
            <a:avLst/>
          </a:prstGeom>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Data Service</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2" name="Oval 11"/>
          <p:cNvSpPr/>
          <p:nvPr/>
        </p:nvSpPr>
        <p:spPr>
          <a:xfrm>
            <a:off x="5720525" y="1566234"/>
            <a:ext cx="1039976" cy="519380"/>
          </a:xfrm>
          <a:prstGeom prst="ellipse">
            <a:avLst/>
          </a:prstGeom>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Task Buffer</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65" charset="0"/>
                <a:ea typeface="Arial" pitchFamily="-65" charset="0"/>
                <a:cs typeface="Arial" pitchFamily="-65" charset="0"/>
              </a:rPr>
              <a:t>(job</a:t>
            </a:r>
            <a:r>
              <a:rPr kumimoji="0" lang="en-US" sz="1000" b="0" i="0" u="none" strike="noStrike" cap="none" normalizeH="0" dirty="0" smtClean="0">
                <a:ln>
                  <a:noFill/>
                </a:ln>
                <a:solidFill>
                  <a:schemeClr val="tx1"/>
                </a:solidFill>
                <a:effectLst/>
                <a:latin typeface="Arial" pitchFamily="-65" charset="0"/>
                <a:ea typeface="Arial" pitchFamily="-65" charset="0"/>
                <a:cs typeface="Arial" pitchFamily="-65" charset="0"/>
              </a:rPr>
              <a:t> queue)</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3" name="Oval 12"/>
          <p:cNvSpPr/>
          <p:nvPr/>
        </p:nvSpPr>
        <p:spPr>
          <a:xfrm>
            <a:off x="5800516" y="2459288"/>
            <a:ext cx="972923" cy="519380"/>
          </a:xfrm>
          <a:prstGeom prst="ellipse">
            <a:avLst/>
          </a:prstGeom>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Job Dispatcher</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4" name="TextBox 13"/>
          <p:cNvSpPr txBox="1"/>
          <p:nvPr/>
        </p:nvSpPr>
        <p:spPr>
          <a:xfrm>
            <a:off x="7486754" y="2882309"/>
            <a:ext cx="1507144" cy="461665"/>
          </a:xfrm>
          <a:prstGeom prst="rect">
            <a:avLst/>
          </a:prstGeom>
          <a:noFill/>
        </p:spPr>
        <p:txBody>
          <a:bodyPr wrap="none" rtlCol="0">
            <a:spAutoFit/>
          </a:bodyPr>
          <a:lstStyle/>
          <a:p>
            <a:pPr algn="ctr"/>
            <a:r>
              <a:rPr lang="en-US" sz="1200" b="0" smtClean="0"/>
              <a:t>PanDA </a:t>
            </a:r>
            <a:r>
              <a:rPr lang="en-US" sz="1200" b="0" dirty="0" smtClean="0"/>
              <a:t>Server</a:t>
            </a:r>
          </a:p>
          <a:p>
            <a:pPr algn="ctr"/>
            <a:r>
              <a:rPr lang="en-US" sz="1200" b="0" dirty="0" smtClean="0"/>
              <a:t>(task management)</a:t>
            </a:r>
            <a:endParaRPr lang="en-US" sz="1200" b="0" dirty="0"/>
          </a:p>
        </p:txBody>
      </p:sp>
      <p:sp>
        <p:nvSpPr>
          <p:cNvPr id="15" name="Oval 14"/>
          <p:cNvSpPr/>
          <p:nvPr/>
        </p:nvSpPr>
        <p:spPr>
          <a:xfrm>
            <a:off x="5813454" y="2010590"/>
            <a:ext cx="1039976" cy="519380"/>
          </a:xfrm>
          <a:prstGeom prst="ellipse">
            <a:avLst/>
          </a:prstGeom>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Job Broker</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7" name="Rounded Rectangle 16"/>
          <p:cNvSpPr/>
          <p:nvPr/>
        </p:nvSpPr>
        <p:spPr>
          <a:xfrm>
            <a:off x="7854785" y="1688271"/>
            <a:ext cx="790044" cy="488694"/>
          </a:xfrm>
          <a:prstGeom prst="roundRect">
            <a:avLst/>
          </a:prstGeom>
          <a:ln>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65" charset="0"/>
                <a:ea typeface="Arial" pitchFamily="-65" charset="0"/>
                <a:cs typeface="Arial" pitchFamily="-65" charset="0"/>
              </a:rPr>
              <a:t>Policy</a:t>
            </a:r>
          </a:p>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(job type priority)</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9" name="TextBox 18"/>
          <p:cNvSpPr txBox="1"/>
          <p:nvPr/>
        </p:nvSpPr>
        <p:spPr>
          <a:xfrm rot="18259601">
            <a:off x="1031408" y="1300902"/>
            <a:ext cx="2096435" cy="1277273"/>
          </a:xfrm>
          <a:prstGeom prst="rect">
            <a:avLst/>
          </a:prstGeom>
          <a:noFill/>
        </p:spPr>
        <p:txBody>
          <a:bodyPr wrap="square" rtlCol="0">
            <a:spAutoFit/>
          </a:bodyPr>
          <a:lstStyle/>
          <a:p>
            <a:r>
              <a:rPr lang="en-US" sz="1100" b="1" u="sng" dirty="0" smtClean="0"/>
              <a:t>ATLAS Tier 1 Data Centers</a:t>
            </a:r>
            <a:r>
              <a:rPr lang="en-US" sz="1100" b="0" dirty="0" smtClean="0"/>
              <a:t>:</a:t>
            </a:r>
          </a:p>
          <a:p>
            <a:r>
              <a:rPr lang="en-US" sz="1100" b="0" dirty="0" smtClean="0"/>
              <a:t>10 sites scattered across Europe, North America, and Asia, </a:t>
            </a:r>
            <a:r>
              <a:rPr lang="en-US" sz="1100" b="0" dirty="0" smtClean="0">
                <a:latin typeface="Arial" pitchFamily="-65" charset="0"/>
                <a:ea typeface="Arial" pitchFamily="-65" charset="0"/>
                <a:cs typeface="Arial" pitchFamily="-65" charset="0"/>
              </a:rPr>
              <a:t>in aggregate hold 1 </a:t>
            </a:r>
            <a:r>
              <a:rPr lang="en-US" sz="1100" b="0" dirty="0">
                <a:latin typeface="Arial" pitchFamily="-65" charset="0"/>
                <a:ea typeface="Arial" pitchFamily="-65" charset="0"/>
                <a:cs typeface="Arial" pitchFamily="-65" charset="0"/>
              </a:rPr>
              <a:t>copy of all data </a:t>
            </a:r>
            <a:r>
              <a:rPr lang="en-US" sz="1100" b="0" dirty="0" smtClean="0">
                <a:latin typeface="Arial" pitchFamily="-65" charset="0"/>
                <a:ea typeface="Arial" pitchFamily="-65" charset="0"/>
                <a:cs typeface="Arial" pitchFamily="-65" charset="0"/>
              </a:rPr>
              <a:t>and provide the working dataset for distribution to Tier 2 centers for analysis.</a:t>
            </a:r>
            <a:endParaRPr lang="en-US" sz="1100" b="0" dirty="0">
              <a:latin typeface="Arial" pitchFamily="-65" charset="0"/>
              <a:ea typeface="Arial" pitchFamily="-65" charset="0"/>
              <a:cs typeface="Arial" pitchFamily="-65" charset="0"/>
            </a:endParaRPr>
          </a:p>
        </p:txBody>
      </p:sp>
      <p:cxnSp>
        <p:nvCxnSpPr>
          <p:cNvPr id="59" name="Straight Arrow Connector 58"/>
          <p:cNvCxnSpPr>
            <a:stCxn id="11" idx="2"/>
            <a:endCxn id="18" idx="6"/>
          </p:cNvCxnSpPr>
          <p:nvPr/>
        </p:nvCxnSpPr>
        <p:spPr bwMode="auto">
          <a:xfrm flipH="1">
            <a:off x="3587562" y="2345304"/>
            <a:ext cx="1422989" cy="757305"/>
          </a:xfrm>
          <a:prstGeom prst="straightConnector1">
            <a:avLst/>
          </a:prstGeom>
          <a:noFill/>
          <a:ln w="19050" cap="flat" cmpd="sng" algn="ctr">
            <a:solidFill>
              <a:schemeClr val="tx1"/>
            </a:solidFill>
            <a:prstDash val="solid"/>
            <a:round/>
            <a:headEnd type="arrow" w="med" len="med"/>
            <a:tailEnd type="arrow"/>
          </a:ln>
          <a:effectLst/>
        </p:spPr>
      </p:cxnSp>
      <p:sp>
        <p:nvSpPr>
          <p:cNvPr id="18" name="Oval 17"/>
          <p:cNvSpPr/>
          <p:nvPr/>
        </p:nvSpPr>
        <p:spPr>
          <a:xfrm>
            <a:off x="2614639" y="2842919"/>
            <a:ext cx="972923" cy="519380"/>
          </a:xfrm>
          <a:prstGeom prst="ellipse">
            <a:avLst/>
          </a:prstGeom>
          <a:solidFill>
            <a:srgbClr val="99FFCC"/>
          </a:solidFill>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Distributed Data Manager</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pic>
        <p:nvPicPr>
          <p:cNvPr id="19459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66542" y="4546216"/>
            <a:ext cx="554712" cy="638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11248" y="5561051"/>
            <a:ext cx="948538" cy="8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 name="Oval 81"/>
          <p:cNvSpPr/>
          <p:nvPr/>
        </p:nvSpPr>
        <p:spPr>
          <a:xfrm>
            <a:off x="3888620" y="5335832"/>
            <a:ext cx="1381406" cy="1211272"/>
          </a:xfrm>
          <a:prstGeom prst="ellipse">
            <a:avLst/>
          </a:prstGeom>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Pilot Job</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65" charset="0"/>
                <a:ea typeface="Arial" pitchFamily="-65" charset="0"/>
                <a:cs typeface="Arial" pitchFamily="-65" charset="0"/>
              </a:rPr>
              <a:t>(Panda job</a:t>
            </a:r>
            <a:r>
              <a:rPr kumimoji="0" lang="en-US" sz="1000" b="0" i="0" u="none" strike="noStrike" cap="none" normalizeH="0" dirty="0" smtClean="0">
                <a:ln>
                  <a:noFill/>
                </a:ln>
                <a:solidFill>
                  <a:schemeClr val="tx1"/>
                </a:solidFill>
                <a:effectLst/>
                <a:latin typeface="Arial" pitchFamily="-65" charset="0"/>
                <a:ea typeface="Arial" pitchFamily="-65" charset="0"/>
                <a:cs typeface="Arial" pitchFamily="-65" charset="0"/>
              </a:rPr>
              <a:t> receiver running under the </a:t>
            </a:r>
            <a:r>
              <a:rPr kumimoji="0" lang="en-US" sz="1000" b="0" i="0" u="none" strike="noStrike" cap="none" normalizeH="0" baseline="0" dirty="0" smtClean="0">
                <a:ln>
                  <a:noFill/>
                </a:ln>
                <a:solidFill>
                  <a:schemeClr val="tx1"/>
                </a:solidFill>
                <a:effectLst/>
                <a:latin typeface="Arial" pitchFamily="-65" charset="0"/>
                <a:ea typeface="Arial" pitchFamily="-65" charset="0"/>
                <a:cs typeface="Arial" pitchFamily="-65" charset="0"/>
              </a:rPr>
              <a:t>site-specific job manager)</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cxnSp>
        <p:nvCxnSpPr>
          <p:cNvPr id="83" name="Straight Arrow Connector 82"/>
          <p:cNvCxnSpPr>
            <a:stCxn id="194590" idx="2"/>
            <a:endCxn id="47" idx="0"/>
          </p:cNvCxnSpPr>
          <p:nvPr/>
        </p:nvCxnSpPr>
        <p:spPr bwMode="auto">
          <a:xfrm>
            <a:off x="3243898" y="5185039"/>
            <a:ext cx="241619" cy="376012"/>
          </a:xfrm>
          <a:prstGeom prst="straightConnector1">
            <a:avLst/>
          </a:prstGeom>
          <a:noFill/>
          <a:ln w="19050" cap="flat" cmpd="sng" algn="ctr">
            <a:solidFill>
              <a:schemeClr val="tx1"/>
            </a:solidFill>
            <a:prstDash val="solid"/>
            <a:round/>
            <a:headEnd type="none" w="med" len="med"/>
            <a:tailEnd type="arrow"/>
          </a:ln>
          <a:effectLst/>
        </p:spPr>
      </p:cxnSp>
      <p:sp>
        <p:nvSpPr>
          <p:cNvPr id="89" name="Rounded Rectangle 88"/>
          <p:cNvSpPr/>
          <p:nvPr/>
        </p:nvSpPr>
        <p:spPr>
          <a:xfrm>
            <a:off x="5919632" y="3919733"/>
            <a:ext cx="3136586" cy="2832197"/>
          </a:xfrm>
          <a:prstGeom prst="roundRect">
            <a:avLst/>
          </a:prstGeom>
          <a:ln w="15875">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90" name="TextBox 89"/>
          <p:cNvSpPr txBox="1"/>
          <p:nvPr/>
        </p:nvSpPr>
        <p:spPr>
          <a:xfrm>
            <a:off x="7668506" y="6490209"/>
            <a:ext cx="1207382" cy="276999"/>
          </a:xfrm>
          <a:prstGeom prst="rect">
            <a:avLst/>
          </a:prstGeom>
          <a:noFill/>
        </p:spPr>
        <p:txBody>
          <a:bodyPr wrap="none" rtlCol="0">
            <a:spAutoFit/>
          </a:bodyPr>
          <a:lstStyle/>
          <a:p>
            <a:pPr algn="ctr"/>
            <a:r>
              <a:rPr lang="en-US" sz="1200" b="0" dirty="0" smtClean="0"/>
              <a:t>Grid Scheduler</a:t>
            </a:r>
            <a:endParaRPr lang="en-US" sz="1200" b="0" dirty="0"/>
          </a:p>
        </p:txBody>
      </p:sp>
      <p:sp>
        <p:nvSpPr>
          <p:cNvPr id="91" name="Oval 90"/>
          <p:cNvSpPr/>
          <p:nvPr/>
        </p:nvSpPr>
        <p:spPr>
          <a:xfrm>
            <a:off x="6301675" y="4149150"/>
            <a:ext cx="972923" cy="519380"/>
          </a:xfrm>
          <a:prstGeom prst="ellipse">
            <a:avLst/>
          </a:prstGeom>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Site Capability Service</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92" name="Rectangle 91"/>
          <p:cNvSpPr/>
          <p:nvPr/>
        </p:nvSpPr>
        <p:spPr>
          <a:xfrm>
            <a:off x="53241" y="571672"/>
            <a:ext cx="1425573" cy="810080"/>
          </a:xfrm>
          <a:prstGeom prst="rect">
            <a:avLst/>
          </a:prstGeom>
          <a:ln w="15875">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65" charset="0"/>
                <a:ea typeface="Arial" pitchFamily="-65" charset="0"/>
                <a:cs typeface="Arial" pitchFamily="-65" charset="0"/>
              </a:rPr>
              <a:t>CERN</a:t>
            </a:r>
          </a:p>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ATLAS detector</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sng" strike="noStrike" cap="none" normalizeH="0" baseline="0" dirty="0" smtClean="0">
                <a:ln>
                  <a:noFill/>
                </a:ln>
                <a:solidFill>
                  <a:schemeClr val="tx1"/>
                </a:solidFill>
                <a:effectLst/>
                <a:latin typeface="Arial" pitchFamily="-65" charset="0"/>
                <a:ea typeface="Arial" pitchFamily="-65" charset="0"/>
                <a:cs typeface="Arial" pitchFamily="-65" charset="0"/>
              </a:rPr>
              <a:t>Tier 0 Data</a:t>
            </a:r>
            <a:r>
              <a:rPr kumimoji="0" lang="en-US" sz="1000" b="1" i="0" u="sng" strike="noStrike" cap="none" normalizeH="0" dirty="0" smtClean="0">
                <a:ln>
                  <a:noFill/>
                </a:ln>
                <a:solidFill>
                  <a:schemeClr val="tx1"/>
                </a:solidFill>
                <a:effectLst/>
                <a:latin typeface="Arial" pitchFamily="-65" charset="0"/>
                <a:ea typeface="Arial" pitchFamily="-65" charset="0"/>
                <a:cs typeface="Arial" pitchFamily="-65" charset="0"/>
              </a:rPr>
              <a:t> Center</a:t>
            </a:r>
          </a:p>
          <a:p>
            <a:pPr marL="0" marR="0" indent="0" algn="ctr" defTabSz="914400" rtl="0" eaLnBrk="0" fontAlgn="base" latinLnBrk="0" hangingPunct="0">
              <a:lnSpc>
                <a:spcPct val="100000"/>
              </a:lnSpc>
              <a:spcBef>
                <a:spcPct val="0"/>
              </a:spcBef>
              <a:spcAft>
                <a:spcPct val="0"/>
              </a:spcAft>
              <a:buClrTx/>
              <a:buSzTx/>
              <a:buFontTx/>
              <a:buNone/>
              <a:tabLst/>
            </a:pPr>
            <a:r>
              <a:rPr lang="en-US" sz="1000" b="0" baseline="0" dirty="0" smtClean="0">
                <a:latin typeface="Arial" pitchFamily="-65" charset="0"/>
                <a:ea typeface="Arial" pitchFamily="-65" charset="0"/>
                <a:cs typeface="Arial" pitchFamily="-65" charset="0"/>
              </a:rPr>
              <a:t>(1 copy of all</a:t>
            </a:r>
            <a:r>
              <a:rPr lang="en-US" sz="1000" b="0" dirty="0" smtClean="0">
                <a:latin typeface="Arial" pitchFamily="-65" charset="0"/>
                <a:ea typeface="Arial" pitchFamily="-65" charset="0"/>
                <a:cs typeface="Arial" pitchFamily="-65" charset="0"/>
              </a:rPr>
              <a:t> data – archival only)</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grpSp>
        <p:nvGrpSpPr>
          <p:cNvPr id="4" name="Group 3"/>
          <p:cNvGrpSpPr/>
          <p:nvPr/>
        </p:nvGrpSpPr>
        <p:grpSpPr>
          <a:xfrm>
            <a:off x="301958" y="1375659"/>
            <a:ext cx="609601" cy="1078249"/>
            <a:chOff x="301958" y="1375660"/>
            <a:chExt cx="609601" cy="594358"/>
          </a:xfrm>
        </p:grpSpPr>
        <p:cxnSp>
          <p:nvCxnSpPr>
            <p:cNvPr id="54" name="Straight Arrow Connector 53"/>
            <p:cNvCxnSpPr/>
            <p:nvPr/>
          </p:nvCxnSpPr>
          <p:spPr bwMode="auto">
            <a:xfrm flipH="1">
              <a:off x="301958" y="1375660"/>
              <a:ext cx="1" cy="594358"/>
            </a:xfrm>
            <a:prstGeom prst="straightConnector1">
              <a:avLst/>
            </a:prstGeom>
            <a:noFill/>
            <a:ln w="38100" cap="flat" cmpd="sng" algn="ctr">
              <a:solidFill>
                <a:schemeClr val="tx1"/>
              </a:solidFill>
              <a:prstDash val="solid"/>
              <a:round/>
              <a:headEnd type="none" w="med" len="med"/>
              <a:tailEnd type="arrow"/>
            </a:ln>
            <a:effectLst/>
          </p:spPr>
        </p:cxnSp>
        <p:cxnSp>
          <p:nvCxnSpPr>
            <p:cNvPr id="96" name="Straight Arrow Connector 95"/>
            <p:cNvCxnSpPr/>
            <p:nvPr/>
          </p:nvCxnSpPr>
          <p:spPr bwMode="auto">
            <a:xfrm flipH="1">
              <a:off x="454358" y="1375660"/>
              <a:ext cx="1" cy="594358"/>
            </a:xfrm>
            <a:prstGeom prst="straightConnector1">
              <a:avLst/>
            </a:prstGeom>
            <a:noFill/>
            <a:ln w="38100" cap="flat" cmpd="sng" algn="ctr">
              <a:solidFill>
                <a:schemeClr val="tx1"/>
              </a:solidFill>
              <a:prstDash val="solid"/>
              <a:round/>
              <a:headEnd type="none" w="med" len="med"/>
              <a:tailEnd type="arrow"/>
            </a:ln>
            <a:effectLst/>
          </p:spPr>
        </p:cxnSp>
        <p:cxnSp>
          <p:nvCxnSpPr>
            <p:cNvPr id="97" name="Straight Arrow Connector 96"/>
            <p:cNvCxnSpPr/>
            <p:nvPr/>
          </p:nvCxnSpPr>
          <p:spPr bwMode="auto">
            <a:xfrm flipH="1">
              <a:off x="606758" y="1375660"/>
              <a:ext cx="1" cy="594358"/>
            </a:xfrm>
            <a:prstGeom prst="straightConnector1">
              <a:avLst/>
            </a:prstGeom>
            <a:noFill/>
            <a:ln w="38100" cap="flat" cmpd="sng" algn="ctr">
              <a:solidFill>
                <a:schemeClr val="tx1"/>
              </a:solidFill>
              <a:prstDash val="solid"/>
              <a:round/>
              <a:headEnd type="none" w="med" len="med"/>
              <a:tailEnd type="arrow"/>
            </a:ln>
            <a:effectLst/>
          </p:spPr>
        </p:cxnSp>
        <p:cxnSp>
          <p:nvCxnSpPr>
            <p:cNvPr id="98" name="Straight Arrow Connector 97"/>
            <p:cNvCxnSpPr/>
            <p:nvPr/>
          </p:nvCxnSpPr>
          <p:spPr bwMode="auto">
            <a:xfrm flipH="1">
              <a:off x="759158" y="1375660"/>
              <a:ext cx="1" cy="594358"/>
            </a:xfrm>
            <a:prstGeom prst="straightConnector1">
              <a:avLst/>
            </a:prstGeom>
            <a:noFill/>
            <a:ln w="38100" cap="flat" cmpd="sng" algn="ctr">
              <a:solidFill>
                <a:schemeClr val="tx1"/>
              </a:solidFill>
              <a:prstDash val="solid"/>
              <a:round/>
              <a:headEnd type="none" w="med" len="med"/>
              <a:tailEnd type="arrow"/>
            </a:ln>
            <a:effectLst/>
          </p:spPr>
        </p:cxnSp>
        <p:cxnSp>
          <p:nvCxnSpPr>
            <p:cNvPr id="99" name="Straight Arrow Connector 98"/>
            <p:cNvCxnSpPr/>
            <p:nvPr/>
          </p:nvCxnSpPr>
          <p:spPr bwMode="auto">
            <a:xfrm flipH="1">
              <a:off x="911558" y="1375660"/>
              <a:ext cx="1" cy="594358"/>
            </a:xfrm>
            <a:prstGeom prst="straightConnector1">
              <a:avLst/>
            </a:prstGeom>
            <a:noFill/>
            <a:ln w="38100" cap="flat" cmpd="sng" algn="ctr">
              <a:solidFill>
                <a:schemeClr val="tx1"/>
              </a:solidFill>
              <a:prstDash val="solid"/>
              <a:round/>
              <a:headEnd type="none" w="med" len="med"/>
              <a:tailEnd type="arrow"/>
            </a:ln>
            <a:effectLst/>
          </p:spPr>
        </p:cxnSp>
      </p:grpSp>
      <p:cxnSp>
        <p:nvCxnSpPr>
          <p:cNvPr id="100" name="Straight Arrow Connector 99"/>
          <p:cNvCxnSpPr>
            <a:stCxn id="13" idx="4"/>
            <a:endCxn id="82" idx="0"/>
          </p:cNvCxnSpPr>
          <p:nvPr/>
        </p:nvCxnSpPr>
        <p:spPr bwMode="auto">
          <a:xfrm flipH="1">
            <a:off x="4579323" y="2978668"/>
            <a:ext cx="1707655" cy="2357164"/>
          </a:xfrm>
          <a:prstGeom prst="straightConnector1">
            <a:avLst/>
          </a:prstGeom>
          <a:noFill/>
          <a:ln w="19050" cap="flat" cmpd="sng" algn="ctr">
            <a:solidFill>
              <a:schemeClr val="tx1"/>
            </a:solidFill>
            <a:prstDash val="solid"/>
            <a:round/>
            <a:headEnd type="arrow" w="med" len="med"/>
            <a:tailEnd type="arrow"/>
          </a:ln>
          <a:effectLst/>
        </p:spPr>
      </p:cxnSp>
      <p:cxnSp>
        <p:nvCxnSpPr>
          <p:cNvPr id="103" name="Straight Arrow Connector 102"/>
          <p:cNvCxnSpPr>
            <a:stCxn id="91" idx="7"/>
            <a:endCxn id="15" idx="5"/>
          </p:cNvCxnSpPr>
          <p:nvPr/>
        </p:nvCxnSpPr>
        <p:spPr bwMode="auto">
          <a:xfrm flipH="1" flipV="1">
            <a:off x="6701129" y="2453909"/>
            <a:ext cx="430988" cy="1771302"/>
          </a:xfrm>
          <a:prstGeom prst="straightConnector1">
            <a:avLst/>
          </a:prstGeom>
          <a:noFill/>
          <a:ln w="19050" cap="flat" cmpd="sng" algn="ctr">
            <a:solidFill>
              <a:schemeClr val="tx1"/>
            </a:solidFill>
            <a:prstDash val="solid"/>
            <a:round/>
            <a:headEnd type="none" w="med" len="med"/>
            <a:tailEnd type="arrow"/>
          </a:ln>
          <a:effectLst/>
        </p:spPr>
      </p:cxnSp>
      <p:cxnSp>
        <p:nvCxnSpPr>
          <p:cNvPr id="110" name="Straight Arrow Connector 109"/>
          <p:cNvCxnSpPr>
            <a:stCxn id="17" idx="1"/>
            <a:endCxn id="15" idx="6"/>
          </p:cNvCxnSpPr>
          <p:nvPr/>
        </p:nvCxnSpPr>
        <p:spPr bwMode="auto">
          <a:xfrm flipH="1">
            <a:off x="6853430" y="1932618"/>
            <a:ext cx="1001355" cy="337662"/>
          </a:xfrm>
          <a:prstGeom prst="straightConnector1">
            <a:avLst/>
          </a:prstGeom>
          <a:noFill/>
          <a:ln w="19050" cap="flat" cmpd="sng" algn="ctr">
            <a:solidFill>
              <a:schemeClr val="tx1"/>
            </a:solidFill>
            <a:prstDash val="solid"/>
            <a:round/>
            <a:headEnd type="none" w="med" len="med"/>
            <a:tailEnd type="arrow"/>
          </a:ln>
          <a:effectLst/>
        </p:spPr>
      </p:cxnSp>
      <p:cxnSp>
        <p:nvCxnSpPr>
          <p:cNvPr id="113" name="Straight Arrow Connector 112"/>
          <p:cNvCxnSpPr>
            <a:stCxn id="6" idx="4"/>
            <a:endCxn id="12" idx="2"/>
          </p:cNvCxnSpPr>
          <p:nvPr/>
        </p:nvCxnSpPr>
        <p:spPr bwMode="auto">
          <a:xfrm>
            <a:off x="4709234" y="1421254"/>
            <a:ext cx="1011291" cy="404670"/>
          </a:xfrm>
          <a:prstGeom prst="straightConnector1">
            <a:avLst/>
          </a:prstGeom>
          <a:noFill/>
          <a:ln w="19050" cap="flat" cmpd="sng" algn="ctr">
            <a:solidFill>
              <a:schemeClr val="tx1"/>
            </a:solidFill>
            <a:prstDash val="solid"/>
            <a:round/>
            <a:headEnd type="none" w="med" len="med"/>
            <a:tailEnd type="arrow"/>
          </a:ln>
          <a:effectLst/>
        </p:spPr>
      </p:cxnSp>
      <p:cxnSp>
        <p:nvCxnSpPr>
          <p:cNvPr id="116" name="Straight Arrow Connector 115"/>
          <p:cNvCxnSpPr>
            <a:stCxn id="7" idx="4"/>
            <a:endCxn id="12" idx="1"/>
          </p:cNvCxnSpPr>
          <p:nvPr/>
        </p:nvCxnSpPr>
        <p:spPr bwMode="auto">
          <a:xfrm>
            <a:off x="5863818" y="1421254"/>
            <a:ext cx="9008" cy="221041"/>
          </a:xfrm>
          <a:prstGeom prst="straightConnector1">
            <a:avLst/>
          </a:prstGeom>
          <a:noFill/>
          <a:ln w="19050" cap="flat" cmpd="sng" algn="ctr">
            <a:solidFill>
              <a:schemeClr val="tx1"/>
            </a:solidFill>
            <a:prstDash val="solid"/>
            <a:round/>
            <a:headEnd type="none" w="med" len="med"/>
            <a:tailEnd type="arrow"/>
          </a:ln>
          <a:effectLst/>
        </p:spPr>
      </p:cxnSp>
      <p:cxnSp>
        <p:nvCxnSpPr>
          <p:cNvPr id="119" name="Straight Arrow Connector 118"/>
          <p:cNvCxnSpPr>
            <a:stCxn id="8" idx="4"/>
            <a:endCxn id="12" idx="7"/>
          </p:cNvCxnSpPr>
          <p:nvPr/>
        </p:nvCxnSpPr>
        <p:spPr bwMode="auto">
          <a:xfrm flipH="1">
            <a:off x="6608200" y="1421254"/>
            <a:ext cx="484224" cy="221041"/>
          </a:xfrm>
          <a:prstGeom prst="straightConnector1">
            <a:avLst/>
          </a:prstGeom>
          <a:noFill/>
          <a:ln w="19050" cap="flat" cmpd="sng" algn="ctr">
            <a:solidFill>
              <a:schemeClr val="tx1"/>
            </a:solidFill>
            <a:prstDash val="solid"/>
            <a:round/>
            <a:headEnd type="none" w="med" len="med"/>
            <a:tailEnd type="arrow"/>
          </a:ln>
          <a:effectLst/>
        </p:spPr>
      </p:cxnSp>
      <p:cxnSp>
        <p:nvCxnSpPr>
          <p:cNvPr id="128" name="Straight Arrow Connector 127"/>
          <p:cNvCxnSpPr>
            <a:stCxn id="91" idx="5"/>
            <a:endCxn id="141" idx="0"/>
          </p:cNvCxnSpPr>
          <p:nvPr/>
        </p:nvCxnSpPr>
        <p:spPr bwMode="auto">
          <a:xfrm>
            <a:off x="7132117" y="4592469"/>
            <a:ext cx="351077" cy="478645"/>
          </a:xfrm>
          <a:prstGeom prst="straightConnector1">
            <a:avLst/>
          </a:prstGeom>
          <a:noFill/>
          <a:ln w="19050" cap="flat" cmpd="sng" algn="ctr">
            <a:solidFill>
              <a:schemeClr val="tx1"/>
            </a:solidFill>
            <a:prstDash val="solid"/>
            <a:round/>
            <a:headEnd type="none" w="med" len="med"/>
            <a:tailEnd type="arrow"/>
          </a:ln>
          <a:effectLst/>
        </p:spPr>
      </p:cxnSp>
      <p:cxnSp>
        <p:nvCxnSpPr>
          <p:cNvPr id="135" name="Straight Arrow Connector 134"/>
          <p:cNvCxnSpPr>
            <a:stCxn id="82" idx="7"/>
            <a:endCxn id="91" idx="3"/>
          </p:cNvCxnSpPr>
          <p:nvPr/>
        </p:nvCxnSpPr>
        <p:spPr bwMode="auto">
          <a:xfrm flipV="1">
            <a:off x="5067724" y="4592469"/>
            <a:ext cx="1376432" cy="920750"/>
          </a:xfrm>
          <a:prstGeom prst="straightConnector1">
            <a:avLst/>
          </a:prstGeom>
          <a:noFill/>
          <a:ln w="19050" cap="flat" cmpd="sng" algn="ctr">
            <a:solidFill>
              <a:schemeClr val="tx1"/>
            </a:solidFill>
            <a:prstDash val="solid"/>
            <a:round/>
            <a:headEnd type="none" w="med" len="med"/>
            <a:tailEnd type="arrow"/>
          </a:ln>
          <a:effectLst/>
        </p:spPr>
      </p:cxnSp>
      <p:sp>
        <p:nvSpPr>
          <p:cNvPr id="141" name="Oval 140"/>
          <p:cNvSpPr/>
          <p:nvPr/>
        </p:nvSpPr>
        <p:spPr>
          <a:xfrm>
            <a:off x="5946745" y="5071114"/>
            <a:ext cx="3072897" cy="1352062"/>
          </a:xfrm>
          <a:prstGeom prst="ellipse">
            <a:avLst/>
          </a:prstGeom>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Job resource manager</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65" charset="0"/>
                <a:ea typeface="Arial" pitchFamily="-65" charset="0"/>
                <a:cs typeface="Arial" pitchFamily="-65" charset="0"/>
              </a:rPr>
              <a:t>(dispatch a “pilot” job manager </a:t>
            </a:r>
            <a:endParaRPr lang="en-US" sz="1000" b="0" dirty="0">
              <a:latin typeface="Arial" pitchFamily="-65" charset="0"/>
              <a:ea typeface="Arial" pitchFamily="-65" charset="0"/>
              <a:cs typeface="Arial" pitchFamily="-65"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dirty="0" smtClean="0">
                <a:ln>
                  <a:noFill/>
                </a:ln>
                <a:solidFill>
                  <a:schemeClr val="tx1"/>
                </a:solidFill>
                <a:effectLst/>
                <a:latin typeface="Arial" pitchFamily="-65" charset="0"/>
                <a:ea typeface="Arial" pitchFamily="-65" charset="0"/>
                <a:cs typeface="Arial" pitchFamily="-65" charset="0"/>
              </a:rPr>
              <a:t>- a </a:t>
            </a:r>
            <a:r>
              <a:rPr kumimoji="0" lang="en-US" sz="1000" b="0" i="0" u="none" strike="noStrike" cap="none" normalizeH="0" baseline="0" dirty="0" smtClean="0">
                <a:ln>
                  <a:noFill/>
                </a:ln>
                <a:solidFill>
                  <a:schemeClr val="tx1"/>
                </a:solidFill>
                <a:effectLst/>
                <a:latin typeface="Arial" pitchFamily="-65" charset="0"/>
                <a:ea typeface="Arial" pitchFamily="-65" charset="0"/>
                <a:cs typeface="Arial" pitchFamily="-65" charset="0"/>
              </a:rPr>
              <a:t>Panda job receiver</a:t>
            </a:r>
            <a:r>
              <a:rPr kumimoji="0" lang="en-US" sz="1000" b="0" i="0" u="none" strike="noStrike" cap="none" normalizeH="0" dirty="0" smtClean="0">
                <a:ln>
                  <a:noFill/>
                </a:ln>
                <a:solidFill>
                  <a:schemeClr val="tx1"/>
                </a:solidFill>
                <a:effectLst/>
                <a:latin typeface="Arial" pitchFamily="-65" charset="0"/>
                <a:ea typeface="Arial" pitchFamily="-65" charset="0"/>
                <a:cs typeface="Arial" pitchFamily="-65" charset="0"/>
              </a:rPr>
              <a:t> - </a:t>
            </a:r>
            <a:r>
              <a:rPr kumimoji="0" lang="en-US" sz="1000" b="0" i="0" u="none" strike="noStrike" cap="none" normalizeH="0" baseline="0" dirty="0" smtClean="0">
                <a:ln>
                  <a:noFill/>
                </a:ln>
                <a:solidFill>
                  <a:schemeClr val="tx1"/>
                </a:solidFill>
                <a:effectLst/>
                <a:latin typeface="Arial" pitchFamily="-65" charset="0"/>
                <a:ea typeface="Arial" pitchFamily="-65" charset="0"/>
                <a:cs typeface="Arial" pitchFamily="-65" charset="0"/>
              </a:rPr>
              <a:t>when resources  are available at a</a:t>
            </a:r>
            <a:r>
              <a:rPr kumimoji="0" lang="en-US" sz="1000" b="0" i="0" u="none" strike="noStrike" cap="none" normalizeH="0" dirty="0" smtClean="0">
                <a:ln>
                  <a:noFill/>
                </a:ln>
                <a:solidFill>
                  <a:schemeClr val="tx1"/>
                </a:solidFill>
                <a:effectLst/>
                <a:latin typeface="Arial" pitchFamily="-65" charset="0"/>
                <a:ea typeface="Arial" pitchFamily="-65" charset="0"/>
                <a:cs typeface="Arial" pitchFamily="-65" charset="0"/>
              </a:rPr>
              <a:t> site)</a:t>
            </a:r>
            <a:r>
              <a:rPr lang="en-US" sz="1000" b="0" dirty="0" smtClean="0">
                <a:latin typeface="Arial" pitchFamily="-65" charset="0"/>
                <a:ea typeface="Arial" pitchFamily="-65" charset="0"/>
                <a:cs typeface="Arial" pitchFamily="-65" charset="0"/>
              </a:rPr>
              <a:t>.</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dirty="0" smtClean="0">
                <a:ln>
                  <a:noFill/>
                </a:ln>
                <a:solidFill>
                  <a:schemeClr val="tx1"/>
                </a:solidFill>
                <a:effectLst/>
                <a:latin typeface="Arial" pitchFamily="-65" charset="0"/>
                <a:ea typeface="Arial" pitchFamily="-65" charset="0"/>
                <a:cs typeface="Arial" pitchFamily="-65" charset="0"/>
              </a:rPr>
              <a:t>Pilots run under the local site job manager (e.g</a:t>
            </a:r>
            <a:r>
              <a:rPr lang="en-US" sz="1000" b="0" dirty="0" smtClean="0">
                <a:latin typeface="Arial" pitchFamily="-65" charset="0"/>
                <a:ea typeface="Arial" pitchFamily="-65" charset="0"/>
                <a:cs typeface="Arial" pitchFamily="-65" charset="0"/>
              </a:rPr>
              <a:t>. Condor, LSF, LCG, …) and accept jobs in a standard format from </a:t>
            </a:r>
            <a:r>
              <a:rPr lang="en-US" sz="1000" b="0" dirty="0" err="1" smtClean="0">
                <a:latin typeface="Arial" pitchFamily="-65" charset="0"/>
                <a:ea typeface="Arial" pitchFamily="-65" charset="0"/>
                <a:cs typeface="Arial" pitchFamily="-65" charset="0"/>
              </a:rPr>
              <a:t>PanDA</a:t>
            </a:r>
            <a:r>
              <a:rPr lang="en-US" sz="1000" b="0" dirty="0" smtClean="0">
                <a:latin typeface="Arial" pitchFamily="-65" charset="0"/>
                <a:ea typeface="Arial" pitchFamily="-65" charset="0"/>
                <a:cs typeface="Arial" pitchFamily="-65" charset="0"/>
              </a:rPr>
              <a:t>)</a:t>
            </a:r>
            <a:endParaRPr kumimoji="0" lang="en-US" sz="1000" b="0" i="0" u="none" strike="noStrike" cap="none" normalizeH="0" dirty="0" smtClean="0">
              <a:ln>
                <a:noFill/>
              </a:ln>
              <a:solidFill>
                <a:schemeClr val="tx1"/>
              </a:solidFill>
              <a:effectLst/>
              <a:latin typeface="Arial" pitchFamily="-65" charset="0"/>
              <a:ea typeface="Arial" pitchFamily="-65" charset="0"/>
              <a:cs typeface="Arial" pitchFamily="-65" charset="0"/>
            </a:endParaRPr>
          </a:p>
        </p:txBody>
      </p:sp>
      <p:cxnSp>
        <p:nvCxnSpPr>
          <p:cNvPr id="152" name="Straight Arrow Connector 151"/>
          <p:cNvCxnSpPr>
            <a:stCxn id="141" idx="2"/>
            <a:endCxn id="82" idx="6"/>
          </p:cNvCxnSpPr>
          <p:nvPr/>
        </p:nvCxnSpPr>
        <p:spPr bwMode="auto">
          <a:xfrm flipH="1">
            <a:off x="5270026" y="5747145"/>
            <a:ext cx="676719" cy="194323"/>
          </a:xfrm>
          <a:prstGeom prst="straightConnector1">
            <a:avLst/>
          </a:prstGeom>
          <a:noFill/>
          <a:ln w="19050" cap="flat" cmpd="sng" algn="ctr">
            <a:solidFill>
              <a:schemeClr val="tx1"/>
            </a:solidFill>
            <a:prstDash val="solid"/>
            <a:round/>
            <a:headEnd type="none" w="med" len="med"/>
            <a:tailEnd type="arrow"/>
          </a:ln>
          <a:effectLst/>
        </p:spPr>
      </p:cxnSp>
      <p:sp>
        <p:nvSpPr>
          <p:cNvPr id="155" name="TextBox 154"/>
          <p:cNvSpPr txBox="1"/>
          <p:nvPr/>
        </p:nvSpPr>
        <p:spPr>
          <a:xfrm rot="19647098">
            <a:off x="5528680" y="4815352"/>
            <a:ext cx="594715" cy="153888"/>
          </a:xfrm>
          <a:prstGeom prst="rect">
            <a:avLst/>
          </a:prstGeom>
          <a:solidFill>
            <a:schemeClr val="bg1">
              <a:alpha val="59000"/>
            </a:schemeClr>
          </a:solidFill>
        </p:spPr>
        <p:txBody>
          <a:bodyPr wrap="none" lIns="0" tIns="0" rIns="0" bIns="0" rtlCol="0">
            <a:spAutoFit/>
          </a:bodyPr>
          <a:lstStyle/>
          <a:p>
            <a:pPr algn="ctr"/>
            <a:r>
              <a:rPr lang="en-US" sz="1000" b="0" dirty="0" smtClean="0"/>
              <a:t>Site status</a:t>
            </a:r>
            <a:endParaRPr lang="en-US" sz="1000" b="0" dirty="0"/>
          </a:p>
        </p:txBody>
      </p:sp>
      <p:sp>
        <p:nvSpPr>
          <p:cNvPr id="156" name="TextBox 155"/>
          <p:cNvSpPr txBox="1"/>
          <p:nvPr/>
        </p:nvSpPr>
        <p:spPr>
          <a:xfrm>
            <a:off x="3587562" y="4321560"/>
            <a:ext cx="1789109" cy="775597"/>
          </a:xfrm>
          <a:prstGeom prst="rect">
            <a:avLst/>
          </a:prstGeom>
          <a:solidFill>
            <a:schemeClr val="bg1">
              <a:alpha val="58000"/>
            </a:schemeClr>
          </a:solidFill>
        </p:spPr>
        <p:txBody>
          <a:bodyPr wrap="square" lIns="18288" tIns="18288" rIns="18288" bIns="18288" rtlCol="0">
            <a:spAutoFit/>
          </a:bodyPr>
          <a:lstStyle/>
          <a:p>
            <a:pPr algn="ctr"/>
            <a:r>
              <a:rPr lang="en-US" sz="1200" b="0" dirty="0" smtClean="0"/>
              <a:t>ATLAS analysis sites</a:t>
            </a:r>
          </a:p>
          <a:p>
            <a:pPr algn="ctr"/>
            <a:r>
              <a:rPr lang="en-US" sz="1200" b="0" dirty="0" smtClean="0"/>
              <a:t>(e.g. 30 </a:t>
            </a:r>
            <a:r>
              <a:rPr lang="en-US" sz="1200" b="1" u="sng" dirty="0" smtClean="0"/>
              <a:t>Tier 2 Centers </a:t>
            </a:r>
            <a:r>
              <a:rPr lang="en-US" sz="1200" b="0" dirty="0" smtClean="0"/>
              <a:t>in Europe, North America and SE Asia)</a:t>
            </a:r>
            <a:endParaRPr lang="en-US" sz="1200" b="0" dirty="0"/>
          </a:p>
        </p:txBody>
      </p:sp>
      <p:sp>
        <p:nvSpPr>
          <p:cNvPr id="74" name="Oval 73"/>
          <p:cNvSpPr/>
          <p:nvPr/>
        </p:nvSpPr>
        <p:spPr>
          <a:xfrm>
            <a:off x="1848867" y="4648769"/>
            <a:ext cx="666728" cy="519380"/>
          </a:xfrm>
          <a:prstGeom prst="ellipse">
            <a:avLst/>
          </a:prstGeom>
          <a:solidFill>
            <a:srgbClr val="99FFCC"/>
          </a:solidFill>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DDM</a:t>
            </a:r>
          </a:p>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Agent</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32" name="Freeform 31"/>
          <p:cNvSpPr/>
          <p:nvPr/>
        </p:nvSpPr>
        <p:spPr>
          <a:xfrm>
            <a:off x="1542334" y="3863432"/>
            <a:ext cx="1296503" cy="822660"/>
          </a:xfrm>
          <a:custGeom>
            <a:avLst/>
            <a:gdLst>
              <a:gd name="connsiteX0" fmla="*/ 8391 w 1296503"/>
              <a:gd name="connsiteY0" fmla="*/ 0 h 845612"/>
              <a:gd name="connsiteX1" fmla="*/ 119709 w 1296503"/>
              <a:gd name="connsiteY1" fmla="*/ 604299 h 845612"/>
              <a:gd name="connsiteX2" fmla="*/ 843278 w 1296503"/>
              <a:gd name="connsiteY2" fmla="*/ 818984 h 845612"/>
              <a:gd name="connsiteX3" fmla="*/ 1296503 w 1296503"/>
              <a:gd name="connsiteY3" fmla="*/ 834887 h 845612"/>
            </a:gdLst>
            <a:ahLst/>
            <a:cxnLst>
              <a:cxn ang="0">
                <a:pos x="connsiteX0" y="connsiteY0"/>
              </a:cxn>
              <a:cxn ang="0">
                <a:pos x="connsiteX1" y="connsiteY1"/>
              </a:cxn>
              <a:cxn ang="0">
                <a:pos x="connsiteX2" y="connsiteY2"/>
              </a:cxn>
              <a:cxn ang="0">
                <a:pos x="connsiteX3" y="connsiteY3"/>
              </a:cxn>
            </a:cxnLst>
            <a:rect l="l" t="t" r="r" b="b"/>
            <a:pathLst>
              <a:path w="1296503" h="845612">
                <a:moveTo>
                  <a:pt x="8391" y="0"/>
                </a:moveTo>
                <a:cubicBezTo>
                  <a:pt x="-5524" y="233901"/>
                  <a:pt x="-19439" y="467802"/>
                  <a:pt x="119709" y="604299"/>
                </a:cubicBezTo>
                <a:cubicBezTo>
                  <a:pt x="258857" y="740796"/>
                  <a:pt x="647146" y="780553"/>
                  <a:pt x="843278" y="818984"/>
                </a:cubicBezTo>
                <a:cubicBezTo>
                  <a:pt x="1039410" y="857415"/>
                  <a:pt x="1167956" y="846151"/>
                  <a:pt x="1296503" y="834887"/>
                </a:cubicBezTo>
              </a:path>
            </a:pathLst>
          </a:custGeom>
          <a:ln w="50800">
            <a:solidFill>
              <a:schemeClr val="tx1"/>
            </a:solidFill>
            <a:tailEnd type="arrow"/>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69" name="Oval 68"/>
          <p:cNvSpPr/>
          <p:nvPr/>
        </p:nvSpPr>
        <p:spPr>
          <a:xfrm>
            <a:off x="1947911" y="4382665"/>
            <a:ext cx="666728" cy="519380"/>
          </a:xfrm>
          <a:prstGeom prst="ellipse">
            <a:avLst/>
          </a:prstGeom>
          <a:solidFill>
            <a:srgbClr val="99FFCC"/>
          </a:solidFill>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DDM</a:t>
            </a:r>
          </a:p>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Agent</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 name="Title 1"/>
          <p:cNvSpPr>
            <a:spLocks noGrp="1"/>
          </p:cNvSpPr>
          <p:nvPr>
            <p:ph type="title"/>
          </p:nvPr>
        </p:nvSpPr>
        <p:spPr/>
        <p:txBody>
          <a:bodyPr/>
          <a:lstStyle/>
          <a:p>
            <a:r>
              <a:rPr lang="en-US" sz="2300" dirty="0" smtClean="0"/>
              <a:t>The LHC: Data management and analysis are highly distributed</a:t>
            </a:r>
            <a:endParaRPr lang="en-US" sz="2300" dirty="0"/>
          </a:p>
        </p:txBody>
      </p:sp>
      <p:sp>
        <p:nvSpPr>
          <p:cNvPr id="16" name="Rounded Rectangular Callout 15"/>
          <p:cNvSpPr/>
          <p:nvPr/>
        </p:nvSpPr>
        <p:spPr bwMode="auto">
          <a:xfrm>
            <a:off x="7486754" y="2292122"/>
            <a:ext cx="1088465" cy="547199"/>
          </a:xfrm>
          <a:prstGeom prst="wedgeRoundRectCallout">
            <a:avLst>
              <a:gd name="adj1" fmla="val -114250"/>
              <a:gd name="adj2" fmla="val -31832"/>
              <a:gd name="adj3" fmla="val 16667"/>
            </a:avLst>
          </a:prstGeom>
          <a:solidFill>
            <a:srgbClr val="FFC000"/>
          </a:solidFill>
          <a:ln w="15875" cap="flat" cmpd="sng" algn="ctr">
            <a:solidFill>
              <a:schemeClr val="tx1"/>
            </a:solidFill>
            <a:prstDash val="solid"/>
            <a:round/>
            <a:headEnd type="none" w="med" len="med"/>
            <a:tailEnd type="none" w="med" len="med"/>
          </a:ln>
          <a:effectLst/>
        </p:spPr>
        <p:txBody>
          <a:bodyPr vert="horz" wrap="square" lIns="18288" tIns="18288" rIns="18288" bIns="18288"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100" i="0" u="none" strike="noStrike" cap="none" normalizeH="0" baseline="0" dirty="0" smtClean="0">
                <a:ln>
                  <a:noFill/>
                </a:ln>
                <a:solidFill>
                  <a:schemeClr val="tx1"/>
                </a:solidFill>
                <a:effectLst/>
                <a:latin typeface="Arial" pitchFamily="-65" charset="0"/>
                <a:ea typeface="Arial" pitchFamily="-65" charset="0"/>
                <a:cs typeface="Arial" pitchFamily="-65" charset="0"/>
              </a:rPr>
              <a:t>1)</a:t>
            </a:r>
            <a:r>
              <a:rPr kumimoji="0" lang="en-US" sz="1100" i="0" u="none" strike="noStrike" cap="none" normalizeH="0" dirty="0" smtClean="0">
                <a:ln>
                  <a:noFill/>
                </a:ln>
                <a:solidFill>
                  <a:schemeClr val="tx1"/>
                </a:solidFill>
                <a:effectLst/>
                <a:latin typeface="Arial" pitchFamily="-65" charset="0"/>
                <a:ea typeface="Arial" pitchFamily="-65" charset="0"/>
                <a:cs typeface="Arial" pitchFamily="-65" charset="0"/>
              </a:rPr>
              <a:t> </a:t>
            </a:r>
            <a:r>
              <a:rPr kumimoji="0" lang="en-US" sz="1100" b="0" i="0" u="none" strike="noStrike" cap="none" normalizeH="0" dirty="0" smtClean="0">
                <a:ln>
                  <a:noFill/>
                </a:ln>
                <a:solidFill>
                  <a:schemeClr val="tx1"/>
                </a:solidFill>
                <a:effectLst/>
                <a:latin typeface="Arial" pitchFamily="-65" charset="0"/>
                <a:ea typeface="Arial" pitchFamily="-65" charset="0"/>
                <a:cs typeface="Arial" pitchFamily="-65" charset="0"/>
              </a:rPr>
              <a:t>Schedules jobs initiates data movement</a:t>
            </a:r>
            <a:endParaRPr kumimoji="0" lang="en-US" sz="11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75" name="Rounded Rectangular Callout 74"/>
          <p:cNvSpPr/>
          <p:nvPr/>
        </p:nvSpPr>
        <p:spPr bwMode="auto">
          <a:xfrm>
            <a:off x="3011249" y="1638795"/>
            <a:ext cx="1477624" cy="926926"/>
          </a:xfrm>
          <a:prstGeom prst="wedgeRoundRectCallout">
            <a:avLst>
              <a:gd name="adj1" fmla="val -37818"/>
              <a:gd name="adj2" fmla="val 84336"/>
              <a:gd name="adj3" fmla="val 16667"/>
            </a:avLst>
          </a:prstGeom>
          <a:solidFill>
            <a:srgbClr val="FFC000"/>
          </a:solidFill>
          <a:ln w="15875" cap="flat" cmpd="sng" algn="ctr">
            <a:solidFill>
              <a:schemeClr val="tx1"/>
            </a:solidFill>
            <a:prstDash val="solid"/>
            <a:round/>
            <a:headEnd type="none" w="med" len="med"/>
            <a:tailEnd type="none" w="med" len="med"/>
          </a:ln>
          <a:effectLst/>
        </p:spPr>
        <p:txBody>
          <a:bodyPr vert="horz" wrap="square" lIns="18288" tIns="18288" rIns="18288" bIns="18288" numCol="1" rtlCol="0" anchor="t" anchorCtr="0" compatLnSpc="1">
            <a:prstTxWarp prst="textNoShape">
              <a:avLst/>
            </a:prstTxWarp>
          </a:bodyPr>
          <a:lstStyle/>
          <a:p>
            <a:r>
              <a:rPr lang="en-US" sz="1100" dirty="0">
                <a:latin typeface="Arial" pitchFamily="-65" charset="0"/>
                <a:ea typeface="Arial" pitchFamily="-65" charset="0"/>
                <a:cs typeface="Arial" pitchFamily="-65" charset="0"/>
              </a:rPr>
              <a:t>2</a:t>
            </a:r>
            <a:r>
              <a:rPr kumimoji="0" lang="en-US" sz="1100" i="0" u="none" strike="noStrike" cap="none" normalizeH="0" baseline="0" dirty="0" smtClean="0">
                <a:ln>
                  <a:noFill/>
                </a:ln>
                <a:solidFill>
                  <a:schemeClr val="tx1"/>
                </a:solidFill>
                <a:effectLst/>
                <a:latin typeface="Arial" pitchFamily="-65" charset="0"/>
                <a:ea typeface="Arial" pitchFamily="-65" charset="0"/>
                <a:cs typeface="Arial" pitchFamily="-65" charset="0"/>
              </a:rPr>
              <a:t>)</a:t>
            </a:r>
            <a:r>
              <a:rPr lang="en-US" sz="1100" dirty="0" smtClean="0">
                <a:latin typeface="Arial" pitchFamily="-65" charset="0"/>
                <a:ea typeface="Arial" pitchFamily="-65" charset="0"/>
                <a:cs typeface="Arial" pitchFamily="-65" charset="0"/>
              </a:rPr>
              <a:t> </a:t>
            </a:r>
            <a:r>
              <a:rPr lang="en-US" sz="1100" b="0" dirty="0">
                <a:latin typeface="Arial" pitchFamily="-65" charset="0"/>
                <a:ea typeface="Arial" pitchFamily="-65" charset="0"/>
                <a:cs typeface="Arial" pitchFamily="-65" charset="0"/>
              </a:rPr>
              <a:t>DDM locates data and moves it to </a:t>
            </a:r>
            <a:r>
              <a:rPr lang="en-US" sz="1100" b="0" dirty="0" smtClean="0">
                <a:latin typeface="Arial" pitchFamily="-65" charset="0"/>
                <a:ea typeface="Arial" pitchFamily="-65" charset="0"/>
                <a:cs typeface="Arial" pitchFamily="-65" charset="0"/>
              </a:rPr>
              <a:t>sites. This is a complex system in its own right called DQ2.</a:t>
            </a:r>
            <a:endParaRPr lang="en-US" sz="1100" b="0" dirty="0">
              <a:latin typeface="Arial" pitchFamily="-65" charset="0"/>
              <a:ea typeface="Arial" pitchFamily="-65" charset="0"/>
              <a:cs typeface="Arial" pitchFamily="-65" charset="0"/>
            </a:endParaRPr>
          </a:p>
        </p:txBody>
      </p:sp>
      <p:sp>
        <p:nvSpPr>
          <p:cNvPr id="78" name="Rounded Rectangular Callout 77"/>
          <p:cNvSpPr/>
          <p:nvPr/>
        </p:nvSpPr>
        <p:spPr bwMode="auto">
          <a:xfrm>
            <a:off x="7606075" y="4225211"/>
            <a:ext cx="1387823" cy="606580"/>
          </a:xfrm>
          <a:prstGeom prst="wedgeRoundRectCallout">
            <a:avLst>
              <a:gd name="adj1" fmla="val -33588"/>
              <a:gd name="adj2" fmla="val 91222"/>
              <a:gd name="adj3" fmla="val 16667"/>
            </a:avLst>
          </a:prstGeom>
          <a:solidFill>
            <a:srgbClr val="FFC000"/>
          </a:solidFill>
          <a:ln w="15875" cap="flat" cmpd="sng" algn="ctr">
            <a:solidFill>
              <a:schemeClr val="tx1"/>
            </a:solidFill>
            <a:prstDash val="solid"/>
            <a:round/>
            <a:headEnd type="none" w="med" len="med"/>
            <a:tailEnd type="none" w="med" len="med"/>
          </a:ln>
          <a:effectLst/>
        </p:spPr>
        <p:txBody>
          <a:bodyPr vert="horz" wrap="square" lIns="18288" tIns="18288" rIns="18288" bIns="18288"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100" i="0" u="none" strike="noStrike" cap="none" normalizeH="0" baseline="0" dirty="0" smtClean="0">
                <a:ln>
                  <a:noFill/>
                </a:ln>
                <a:solidFill>
                  <a:schemeClr val="tx1"/>
                </a:solidFill>
                <a:effectLst/>
                <a:latin typeface="Arial" pitchFamily="-65" charset="0"/>
                <a:ea typeface="Arial" pitchFamily="-65" charset="0"/>
                <a:cs typeface="Arial" pitchFamily="-65" charset="0"/>
              </a:rPr>
              <a:t>3)</a:t>
            </a:r>
            <a:r>
              <a:rPr kumimoji="0" lang="en-US" sz="1100" i="0" u="none" strike="noStrike" cap="none" normalizeH="0" dirty="0" smtClean="0">
                <a:ln>
                  <a:noFill/>
                </a:ln>
                <a:solidFill>
                  <a:schemeClr val="tx1"/>
                </a:solidFill>
                <a:effectLst/>
                <a:latin typeface="Arial" pitchFamily="-65" charset="0"/>
                <a:ea typeface="Arial" pitchFamily="-65" charset="0"/>
                <a:cs typeface="Arial" pitchFamily="-65" charset="0"/>
              </a:rPr>
              <a:t> </a:t>
            </a:r>
            <a:r>
              <a:rPr kumimoji="0" lang="en-US" sz="1100" b="0" i="0" u="none" strike="noStrike" cap="none" normalizeH="0" dirty="0" smtClean="0">
                <a:ln>
                  <a:noFill/>
                </a:ln>
                <a:solidFill>
                  <a:schemeClr val="tx1"/>
                </a:solidFill>
                <a:effectLst/>
                <a:latin typeface="Arial" pitchFamily="-65" charset="0"/>
                <a:ea typeface="Arial" pitchFamily="-65" charset="0"/>
                <a:cs typeface="Arial" pitchFamily="-65" charset="0"/>
              </a:rPr>
              <a:t>Prepares the local resources to receive Panda jobs</a:t>
            </a:r>
            <a:endParaRPr kumimoji="0" lang="en-US" sz="11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84" name="Rounded Rectangular Callout 83"/>
          <p:cNvSpPr/>
          <p:nvPr/>
        </p:nvSpPr>
        <p:spPr bwMode="auto">
          <a:xfrm>
            <a:off x="3331202" y="3397557"/>
            <a:ext cx="2046153" cy="737821"/>
          </a:xfrm>
          <a:prstGeom prst="wedgeRoundRectCallout">
            <a:avLst>
              <a:gd name="adj1" fmla="val 32572"/>
              <a:gd name="adj2" fmla="val 74528"/>
              <a:gd name="adj3" fmla="val 16667"/>
            </a:avLst>
          </a:prstGeom>
          <a:solidFill>
            <a:srgbClr val="FFC000"/>
          </a:solidFill>
          <a:ln w="15875" cap="flat" cmpd="sng" algn="ctr">
            <a:solidFill>
              <a:schemeClr val="tx1"/>
            </a:solidFill>
            <a:prstDash val="solid"/>
            <a:round/>
            <a:headEnd type="none" w="med" len="med"/>
            <a:tailEnd type="none" w="med" len="med"/>
          </a:ln>
          <a:effectLst/>
        </p:spPr>
        <p:txBody>
          <a:bodyPr vert="horz" wrap="square" lIns="18288" tIns="18288" rIns="18288" bIns="18288" numCol="1" rtlCol="0" anchor="t" anchorCtr="0" compatLnSpc="1">
            <a:prstTxWarp prst="textNoShape">
              <a:avLst/>
            </a:prstTxWarp>
          </a:bodyPr>
          <a:lstStyle/>
          <a:p>
            <a:r>
              <a:rPr lang="en-US" sz="1100" dirty="0" smtClean="0">
                <a:latin typeface="Arial" pitchFamily="-65" charset="0"/>
                <a:ea typeface="Arial" pitchFamily="-65" charset="0"/>
                <a:cs typeface="Arial" pitchFamily="-65" charset="0"/>
              </a:rPr>
              <a:t>4) </a:t>
            </a:r>
            <a:r>
              <a:rPr lang="en-US" sz="1100" b="0" dirty="0" smtClean="0">
                <a:latin typeface="Arial" pitchFamily="-65" charset="0"/>
                <a:ea typeface="Arial" pitchFamily="-65" charset="0"/>
                <a:cs typeface="Arial" pitchFamily="-65" charset="0"/>
              </a:rPr>
              <a:t>Jobs are dispatched </a:t>
            </a:r>
            <a:r>
              <a:rPr lang="en-US" sz="1100" b="0" dirty="0">
                <a:latin typeface="Arial" pitchFamily="-65" charset="0"/>
                <a:ea typeface="Arial" pitchFamily="-65" charset="0"/>
                <a:cs typeface="Arial" pitchFamily="-65" charset="0"/>
              </a:rPr>
              <a:t>when there are resources available and when the required data is in place at the site</a:t>
            </a:r>
          </a:p>
        </p:txBody>
      </p:sp>
      <p:sp>
        <p:nvSpPr>
          <p:cNvPr id="71" name="Rounded Rectangle 70"/>
          <p:cNvSpPr/>
          <p:nvPr/>
        </p:nvSpPr>
        <p:spPr>
          <a:xfrm>
            <a:off x="38610" y="5941468"/>
            <a:ext cx="2436373" cy="826890"/>
          </a:xfrm>
          <a:prstGeom prst="roundRect">
            <a:avLst/>
          </a:prstGeom>
          <a:ln>
            <a:solidFill>
              <a:schemeClr val="tx1"/>
            </a:solidFill>
          </a:ln>
        </p:spPr>
        <p:txBody>
          <a:bodyPr vert="horz" wrap="square" lIns="0" tIns="0" rIns="0" bIns="0" numCol="1" rtlCol="0" anchor="t" anchorCtr="0" compatLnSpc="1">
            <a:prstTxWarp prst="textNoShape">
              <a:avLst/>
            </a:prstTxWarp>
          </a:bodyPr>
          <a:lstStyle/>
          <a:p>
            <a:pPr algn="ctr"/>
            <a:r>
              <a:rPr kumimoji="0" lang="en-US" sz="1000" b="0" i="0" u="none" strike="noStrike" cap="none" normalizeH="0" baseline="0" dirty="0" smtClean="0">
                <a:ln>
                  <a:noFill/>
                </a:ln>
                <a:solidFill>
                  <a:schemeClr val="tx1"/>
                </a:solidFill>
                <a:effectLst/>
                <a:latin typeface="Arial" pitchFamily="-65" charset="0"/>
                <a:ea typeface="Arial" pitchFamily="-65" charset="0"/>
                <a:cs typeface="Arial" pitchFamily="-65" charset="0"/>
              </a:rPr>
              <a:t>Thanks</a:t>
            </a:r>
            <a:r>
              <a:rPr lang="en-US" sz="1000" b="0" dirty="0">
                <a:latin typeface="Arial" pitchFamily="-65" charset="0"/>
                <a:ea typeface="Arial" pitchFamily="-65" charset="0"/>
                <a:cs typeface="Arial" pitchFamily="-65" charset="0"/>
              </a:rPr>
              <a:t> to Michael Ernst, US ATLAS technical </a:t>
            </a:r>
            <a:r>
              <a:rPr lang="en-US" sz="1000" b="0" dirty="0" smtClean="0">
                <a:latin typeface="Arial" pitchFamily="-65" charset="0"/>
                <a:ea typeface="Arial" pitchFamily="-65" charset="0"/>
                <a:cs typeface="Arial" pitchFamily="-65" charset="0"/>
              </a:rPr>
              <a:t>lead, </a:t>
            </a:r>
            <a:r>
              <a:rPr lang="en-US" sz="1000" b="0" dirty="0">
                <a:latin typeface="Arial" pitchFamily="-65" charset="0"/>
                <a:ea typeface="Arial" pitchFamily="-65" charset="0"/>
                <a:cs typeface="Arial" pitchFamily="-65" charset="0"/>
              </a:rPr>
              <a:t>for his assistance with this diagram, and to Torre </a:t>
            </a:r>
            <a:r>
              <a:rPr lang="en-US" sz="1000" b="0" dirty="0" err="1">
                <a:latin typeface="Arial" pitchFamily="-65" charset="0"/>
                <a:ea typeface="Arial" pitchFamily="-65" charset="0"/>
                <a:cs typeface="Arial" pitchFamily="-65" charset="0"/>
              </a:rPr>
              <a:t>Wenaus</a:t>
            </a:r>
            <a:r>
              <a:rPr lang="en-US" sz="1000" b="0" dirty="0">
                <a:latin typeface="Arial" pitchFamily="-65" charset="0"/>
                <a:ea typeface="Arial" pitchFamily="-65" charset="0"/>
                <a:cs typeface="Arial" pitchFamily="-65" charset="0"/>
              </a:rPr>
              <a:t>, whose view graphs provided the starting point</a:t>
            </a:r>
            <a:r>
              <a:rPr lang="en-US" sz="1000" b="0" dirty="0" smtClean="0">
                <a:latin typeface="Arial" pitchFamily="-65" charset="0"/>
                <a:ea typeface="Arial" pitchFamily="-65" charset="0"/>
                <a:cs typeface="Arial" pitchFamily="-65" charset="0"/>
              </a:rPr>
              <a:t>. (Both are at Brookhaven National Lab.)</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3" name="TextBox 2"/>
          <p:cNvSpPr txBox="1"/>
          <p:nvPr/>
        </p:nvSpPr>
        <p:spPr>
          <a:xfrm>
            <a:off x="1595846" y="476885"/>
            <a:ext cx="7398052" cy="369332"/>
          </a:xfrm>
          <a:prstGeom prst="rect">
            <a:avLst/>
          </a:prstGeom>
          <a:noFill/>
        </p:spPr>
        <p:txBody>
          <a:bodyPr wrap="square" rtlCol="0">
            <a:spAutoFit/>
          </a:bodyPr>
          <a:lstStyle/>
          <a:p>
            <a:r>
              <a:rPr lang="en-US" sz="1800" dirty="0"/>
              <a:t>The ATLAS </a:t>
            </a:r>
            <a:r>
              <a:rPr lang="en-US" sz="1800" dirty="0" err="1"/>
              <a:t>PanDA</a:t>
            </a:r>
            <a:r>
              <a:rPr lang="en-US" sz="1800" dirty="0"/>
              <a:t>  “Production and Distributed Analysis” system</a:t>
            </a:r>
          </a:p>
        </p:txBody>
      </p:sp>
      <p:pic>
        <p:nvPicPr>
          <p:cNvPr id="19456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52" y="2420533"/>
            <a:ext cx="941510" cy="7148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0551" y="2697796"/>
            <a:ext cx="941510" cy="7148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2350" y="2975059"/>
            <a:ext cx="941510" cy="7148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4149" y="3252322"/>
            <a:ext cx="941510" cy="7148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5948" y="3529582"/>
            <a:ext cx="941510" cy="7148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49014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SKA science motivation</a:t>
            </a:r>
            <a:endParaRPr lang="en-US" dirty="0"/>
          </a:p>
        </p:txBody>
      </p:sp>
      <p:sp>
        <p:nvSpPr>
          <p:cNvPr id="3" name="Content Placeholder 2"/>
          <p:cNvSpPr>
            <a:spLocks noGrp="1"/>
          </p:cNvSpPr>
          <p:nvPr>
            <p:ph idx="1"/>
          </p:nvPr>
        </p:nvSpPr>
        <p:spPr/>
        <p:txBody>
          <a:bodyPr/>
          <a:lstStyle/>
          <a:p>
            <a:r>
              <a:rPr lang="en-US" sz="1800" dirty="0" smtClean="0"/>
              <a:t>The five Key Science Projects are:</a:t>
            </a:r>
          </a:p>
          <a:p>
            <a:r>
              <a:rPr lang="en-US" sz="1800" b="1" dirty="0" smtClean="0"/>
              <a:t>Probing the Dark Ages</a:t>
            </a:r>
            <a:r>
              <a:rPr lang="en-US" sz="1800" dirty="0" smtClean="0"/>
              <a:t>: investigating the formation of the first structures, as the Universe made the transition from largely neutral to its largely ionized state today.</a:t>
            </a:r>
          </a:p>
          <a:p>
            <a:r>
              <a:rPr lang="en-US" sz="1800" b="1" dirty="0" smtClean="0"/>
              <a:t>Galaxy Evolution, Cosmology and Dark Energy</a:t>
            </a:r>
            <a:r>
              <a:rPr lang="en-US" sz="1800" dirty="0" smtClean="0"/>
              <a:t>: probing the structure of the Universe and its fundamental constituent, galaxies, by carrying out all-sky surveys of continuum emission and of HI to a redshift z ~ 2. HI surveys can probe both cosmology (including dark energy) and the properties of galaxy assembly and evolution.</a:t>
            </a:r>
          </a:p>
          <a:p>
            <a:r>
              <a:rPr lang="en-US" sz="1800" b="1" dirty="0" smtClean="0"/>
              <a:t>The Origin and Evolution of Cosmic Magnetism</a:t>
            </a:r>
            <a:r>
              <a:rPr lang="en-US" sz="1800" dirty="0" smtClean="0"/>
              <a:t>: magnetic fields are an essential part of many astrophysical phenomena, but fundamental questions remain about their evolution, structure, and origin. The goal of this project is to trace magnetic field evolution and structure across cosmic time.</a:t>
            </a:r>
          </a:p>
          <a:p>
            <a:r>
              <a:rPr lang="en-US" sz="1800" b="1" dirty="0" smtClean="0"/>
              <a:t>Strong Field Tests of Gravity Using Pulsars and Black Holes</a:t>
            </a:r>
            <a:r>
              <a:rPr lang="en-US" sz="1800" dirty="0" smtClean="0"/>
              <a:t>: identifying a set of pulsars on which to conduct high precision timing measurements. The gravitational physics that can be extracted from these data can be used to probe the nature of space and time. </a:t>
            </a:r>
          </a:p>
          <a:p>
            <a:r>
              <a:rPr lang="en-US" sz="1800" b="1" dirty="0" smtClean="0"/>
              <a:t>The Cradle of Life</a:t>
            </a:r>
            <a:r>
              <a:rPr lang="en-US" sz="1800" dirty="0" smtClean="0"/>
              <a:t>: probing the full range of astrobiology, from the formation of prebiotic molecules in the interstellar medium to the emergence of technological civilizations on habitable planets.</a:t>
            </a:r>
            <a:endParaRPr lang="en-US" sz="1800" dirty="0"/>
          </a:p>
        </p:txBody>
      </p:sp>
    </p:spTree>
    <p:extLst>
      <p:ext uri="{BB962C8B-B14F-4D97-AF65-F5344CB8AC3E}">
        <p14:creationId xmlns:p14="http://schemas.microsoft.com/office/powerpoint/2010/main" val="24495975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52450"/>
          </a:xfrm>
          <a:prstGeom prst="rect">
            <a:avLst/>
          </a:prstGeom>
        </p:spPr>
        <p:txBody>
          <a:bodyPr/>
          <a:lstStyle/>
          <a:p>
            <a:r>
              <a:rPr lang="en-US" dirty="0" smtClean="0"/>
              <a:t>SKA types of sensors/receptors </a:t>
            </a:r>
            <a:r>
              <a:rPr lang="en-US" sz="1800" b="0" dirty="0" smtClean="0"/>
              <a:t>[2]</a:t>
            </a:r>
            <a:endParaRPr lang="en-US" sz="1800" b="0"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8434" y="922103"/>
            <a:ext cx="2817412" cy="1584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959" y="770491"/>
            <a:ext cx="5692475" cy="523220"/>
          </a:xfrm>
          <a:prstGeom prst="rect">
            <a:avLst/>
          </a:prstGeom>
          <a:noFill/>
        </p:spPr>
        <p:txBody>
          <a:bodyPr wrap="square" rtlCol="0">
            <a:spAutoFit/>
          </a:bodyPr>
          <a:lstStyle/>
          <a:p>
            <a:pPr algn="ctr" eaLnBrk="1" hangingPunct="1"/>
            <a:r>
              <a:rPr lang="en-US" sz="1400" dirty="0">
                <a:solidFill>
                  <a:srgbClr val="000000"/>
                </a:solidFill>
              </a:rPr>
              <a:t>Dishes + wide-band single pixel feeds.</a:t>
            </a:r>
            <a:r>
              <a:rPr lang="en-US" sz="1400" b="0" dirty="0">
                <a:solidFill>
                  <a:srgbClr val="000000"/>
                </a:solidFill>
              </a:rPr>
              <a:t> This implementation of the mid-band SKA </a:t>
            </a:r>
            <a:r>
              <a:rPr lang="en-US" sz="1400" b="0" dirty="0" smtClean="0">
                <a:solidFill>
                  <a:srgbClr val="000000"/>
                </a:solidFill>
              </a:rPr>
              <a:t>covers </a:t>
            </a:r>
            <a:r>
              <a:rPr lang="en-US" sz="1400" b="0" dirty="0">
                <a:solidFill>
                  <a:srgbClr val="000000"/>
                </a:solidFill>
              </a:rPr>
              <a:t>the 500 MHz to 10 GHz frequency range.</a:t>
            </a:r>
          </a:p>
        </p:txBody>
      </p:sp>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98434" y="2742988"/>
            <a:ext cx="2817412" cy="1883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 y="2973139"/>
            <a:ext cx="5692475" cy="1384995"/>
          </a:xfrm>
          <a:prstGeom prst="rect">
            <a:avLst/>
          </a:prstGeom>
          <a:noFill/>
        </p:spPr>
        <p:txBody>
          <a:bodyPr wrap="square" rtlCol="0">
            <a:spAutoFit/>
          </a:bodyPr>
          <a:lstStyle/>
          <a:p>
            <a:pPr algn="ctr" eaLnBrk="1" hangingPunct="1"/>
            <a:r>
              <a:rPr lang="en-US" sz="1400" dirty="0">
                <a:solidFill>
                  <a:srgbClr val="000000"/>
                </a:solidFill>
              </a:rPr>
              <a:t>Dishes + Phased Array Feeds.</a:t>
            </a:r>
            <a:r>
              <a:rPr lang="en-US" sz="1400" b="0" dirty="0">
                <a:solidFill>
                  <a:srgbClr val="000000"/>
                </a:solidFill>
              </a:rPr>
              <a:t> Many of the main SKA science projects involve surveys of the sky made at frequencies below ~3 GHz. To implement these surveys within a reasonable time frame requires a high survey speed. By the use of a Phased Array Feed, a single telescope is able to view a considerably greater area of sky than would be the case with a single feed system.</a:t>
            </a:r>
          </a:p>
        </p:txBody>
      </p:sp>
      <p:pic>
        <p:nvPicPr>
          <p:cNvPr id="922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92474" y="4862720"/>
            <a:ext cx="2817411" cy="1584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 y="4639454"/>
            <a:ext cx="5692475" cy="2031325"/>
          </a:xfrm>
          <a:prstGeom prst="rect">
            <a:avLst/>
          </a:prstGeom>
          <a:noFill/>
        </p:spPr>
        <p:txBody>
          <a:bodyPr wrap="square" rtlCol="0">
            <a:spAutoFit/>
          </a:bodyPr>
          <a:lstStyle/>
          <a:p>
            <a:pPr algn="ctr" eaLnBrk="1" hangingPunct="1"/>
            <a:r>
              <a:rPr lang="en-US" sz="1400" dirty="0">
                <a:solidFill>
                  <a:srgbClr val="000000"/>
                </a:solidFill>
              </a:rPr>
              <a:t>Aperture arrays.</a:t>
            </a:r>
            <a:r>
              <a:rPr lang="en-US" sz="1400" b="0" dirty="0">
                <a:solidFill>
                  <a:srgbClr val="000000"/>
                </a:solidFill>
              </a:rPr>
              <a:t> An aperture array is a large number of small, fixed antenna elements coupled to appropriate </a:t>
            </a:r>
            <a:r>
              <a:rPr lang="en-US" sz="1400" b="0" dirty="0" smtClean="0">
                <a:solidFill>
                  <a:srgbClr val="000000"/>
                </a:solidFill>
              </a:rPr>
              <a:t>receiver </a:t>
            </a:r>
            <a:r>
              <a:rPr lang="en-US" sz="1400" b="0" dirty="0">
                <a:solidFill>
                  <a:srgbClr val="000000"/>
                </a:solidFill>
              </a:rPr>
              <a:t>systems which can be arranged in a regular or random pattern on the ground. A beam is formed and steered by combining all the received signals after appropriate time delays have been introduced to align the phases of the signals coming form a particular direction. By simultaneously using different sets of delays, this can be repeated many times to create many independent beams, yielding very large total Field of Views. </a:t>
            </a:r>
          </a:p>
        </p:txBody>
      </p:sp>
      <p:pic>
        <p:nvPicPr>
          <p:cNvPr id="922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14408" y="1293711"/>
            <a:ext cx="3941404" cy="1213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p:nvPr/>
        </p:nvCxnSpPr>
        <p:spPr bwMode="auto">
          <a:xfrm flipV="1">
            <a:off x="4393692" y="1089329"/>
            <a:ext cx="2121408" cy="1256306"/>
          </a:xfrm>
          <a:prstGeom prst="line">
            <a:avLst/>
          </a:prstGeom>
          <a:solidFill>
            <a:srgbClr val="3366FF"/>
          </a:solidFill>
          <a:ln w="12700" cap="flat" cmpd="sng" algn="ctr">
            <a:solidFill>
              <a:schemeClr val="tx1"/>
            </a:solidFill>
            <a:prstDash val="sysDash"/>
            <a:round/>
            <a:headEnd type="none" w="med" len="med"/>
            <a:tailEnd type="none" w="med" len="med"/>
          </a:ln>
          <a:effectLst/>
        </p:spPr>
      </p:cxnSp>
      <p:cxnSp>
        <p:nvCxnSpPr>
          <p:cNvPr id="12" name="Straight Connector 11"/>
          <p:cNvCxnSpPr/>
          <p:nvPr/>
        </p:nvCxnSpPr>
        <p:spPr bwMode="auto">
          <a:xfrm flipV="1">
            <a:off x="4425696" y="2035535"/>
            <a:ext cx="1991007" cy="471362"/>
          </a:xfrm>
          <a:prstGeom prst="line">
            <a:avLst/>
          </a:prstGeom>
          <a:solidFill>
            <a:srgbClr val="3366FF"/>
          </a:solidFill>
          <a:ln w="12700" cap="flat" cmpd="sng" algn="ctr">
            <a:solidFill>
              <a:schemeClr val="tx1"/>
            </a:solidFill>
            <a:prstDash val="sysDash"/>
            <a:round/>
            <a:headEnd type="none" w="med" len="med"/>
            <a:tailEnd type="none" w="med" len="med"/>
          </a:ln>
          <a:effectLst/>
        </p:spPr>
      </p:cxnSp>
    </p:spTree>
    <p:extLst>
      <p:ext uri="{BB962C8B-B14F-4D97-AF65-F5344CB8AC3E}">
        <p14:creationId xmlns:p14="http://schemas.microsoft.com/office/powerpoint/2010/main" val="35847354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1025" y="1238250"/>
            <a:ext cx="4752975"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3075" name="TextBox 2"/>
          <p:cNvSpPr txBox="1">
            <a:spLocks noChangeArrowheads="1"/>
          </p:cNvSpPr>
          <p:nvPr/>
        </p:nvSpPr>
        <p:spPr bwMode="auto">
          <a:xfrm>
            <a:off x="174929" y="1238250"/>
            <a:ext cx="4378021" cy="4170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200">
                <a:solidFill>
                  <a:schemeClr val="tx1"/>
                </a:solidFill>
                <a:latin typeface="Arial" charset="0"/>
                <a:cs typeface="Arial" charset="0"/>
              </a:defRPr>
            </a:lvl1pPr>
            <a:lvl2pPr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eaLnBrk="1" hangingPunct="1"/>
            <a:r>
              <a:rPr lang="en-US" sz="1600" b="0" dirty="0" smtClean="0">
                <a:solidFill>
                  <a:srgbClr val="000000"/>
                </a:solidFill>
              </a:rPr>
              <a:t>Diagram </a:t>
            </a:r>
            <a:r>
              <a:rPr lang="en-US" sz="1600" b="0" dirty="0">
                <a:solidFill>
                  <a:srgbClr val="000000"/>
                </a:solidFill>
              </a:rPr>
              <a:t>showing the generic distribution of </a:t>
            </a:r>
            <a:r>
              <a:rPr lang="en-US" sz="1600" b="0" dirty="0" smtClean="0">
                <a:solidFill>
                  <a:srgbClr val="000000"/>
                </a:solidFill>
              </a:rPr>
              <a:t>SKA </a:t>
            </a:r>
            <a:r>
              <a:rPr lang="en-US" sz="1600" b="0" dirty="0">
                <a:solidFill>
                  <a:srgbClr val="000000"/>
                </a:solidFill>
              </a:rPr>
              <a:t>collecting area in the core, inner, mid and remote zones for the dish array. </a:t>
            </a:r>
            <a:r>
              <a:rPr lang="en-US" sz="1600" b="0" dirty="0" smtClean="0">
                <a:solidFill>
                  <a:srgbClr val="000000"/>
                </a:solidFill>
              </a:rPr>
              <a:t>[1]</a:t>
            </a:r>
          </a:p>
          <a:p>
            <a:pPr marL="171450" indent="-171450" eaLnBrk="1" hangingPunct="1">
              <a:buFont typeface="Arial" pitchFamily="34" charset="0"/>
              <a:buChar char="•"/>
            </a:pPr>
            <a:endParaRPr lang="en-US" sz="1600" dirty="0">
              <a:solidFill>
                <a:srgbClr val="000000"/>
              </a:solidFill>
            </a:endParaRPr>
          </a:p>
          <a:p>
            <a:pPr marL="111125" lvl="1" indent="-111125">
              <a:spcBef>
                <a:spcPts val="600"/>
              </a:spcBef>
              <a:buFont typeface="Arial" pitchFamily="34" charset="0"/>
              <a:buChar char="•"/>
            </a:pPr>
            <a:r>
              <a:rPr lang="en-US" sz="1600" b="0" dirty="0">
                <a:solidFill>
                  <a:srgbClr val="000000"/>
                </a:solidFill>
              </a:rPr>
              <a:t>700 antennae in a 1km diameter </a:t>
            </a:r>
            <a:r>
              <a:rPr lang="en-US" sz="1600" dirty="0">
                <a:solidFill>
                  <a:srgbClr val="000000"/>
                </a:solidFill>
              </a:rPr>
              <a:t>core</a:t>
            </a:r>
            <a:r>
              <a:rPr lang="en-US" sz="1600" b="0" dirty="0">
                <a:solidFill>
                  <a:srgbClr val="000000"/>
                </a:solidFill>
              </a:rPr>
              <a:t> area,</a:t>
            </a:r>
          </a:p>
          <a:p>
            <a:pPr marL="111125" lvl="1" indent="-111125">
              <a:spcBef>
                <a:spcPts val="600"/>
              </a:spcBef>
              <a:buFont typeface="Arial" pitchFamily="34" charset="0"/>
              <a:buChar char="•"/>
            </a:pPr>
            <a:r>
              <a:rPr lang="en-US" sz="1600" b="0" dirty="0">
                <a:solidFill>
                  <a:srgbClr val="000000"/>
                </a:solidFill>
              </a:rPr>
              <a:t>1050 antennae outside the core in a 5km diameter </a:t>
            </a:r>
            <a:r>
              <a:rPr lang="en-US" sz="1600" dirty="0">
                <a:solidFill>
                  <a:srgbClr val="000000"/>
                </a:solidFill>
              </a:rPr>
              <a:t>inner</a:t>
            </a:r>
            <a:r>
              <a:rPr lang="en-US" sz="1600" b="0" dirty="0">
                <a:solidFill>
                  <a:srgbClr val="000000"/>
                </a:solidFill>
              </a:rPr>
              <a:t> area,</a:t>
            </a:r>
          </a:p>
          <a:p>
            <a:pPr marL="111125" lvl="1" indent="-111125">
              <a:spcBef>
                <a:spcPts val="600"/>
              </a:spcBef>
              <a:buFont typeface="Arial" pitchFamily="34" charset="0"/>
              <a:buChar char="•"/>
            </a:pPr>
            <a:r>
              <a:rPr lang="en-US" sz="1600" b="0" dirty="0">
                <a:solidFill>
                  <a:srgbClr val="000000"/>
                </a:solidFill>
              </a:rPr>
              <a:t>1050 antennae outside the inner area in a 360km diameter </a:t>
            </a:r>
            <a:r>
              <a:rPr lang="en-US" sz="1600" dirty="0">
                <a:solidFill>
                  <a:srgbClr val="000000"/>
                </a:solidFill>
              </a:rPr>
              <a:t>mid</a:t>
            </a:r>
            <a:r>
              <a:rPr lang="en-US" sz="1600" b="0" dirty="0">
                <a:solidFill>
                  <a:srgbClr val="000000"/>
                </a:solidFill>
              </a:rPr>
              <a:t> area, and</a:t>
            </a:r>
          </a:p>
          <a:p>
            <a:pPr marL="111125" lvl="1" indent="-111125">
              <a:spcBef>
                <a:spcPts val="600"/>
              </a:spcBef>
              <a:buFont typeface="Arial" pitchFamily="34" charset="0"/>
              <a:buChar char="•"/>
            </a:pPr>
            <a:r>
              <a:rPr lang="en-US" sz="1600" b="0" dirty="0">
                <a:solidFill>
                  <a:srgbClr val="000000"/>
                </a:solidFill>
              </a:rPr>
              <a:t>700 antennae outside the mid area in a </a:t>
            </a:r>
            <a:r>
              <a:rPr lang="en-US" sz="1600" dirty="0">
                <a:solidFill>
                  <a:srgbClr val="000000"/>
                </a:solidFill>
              </a:rPr>
              <a:t>remote</a:t>
            </a:r>
            <a:r>
              <a:rPr lang="en-US" sz="1600" b="0" dirty="0">
                <a:solidFill>
                  <a:srgbClr val="000000"/>
                </a:solidFill>
              </a:rPr>
              <a:t> area that extends out as far as </a:t>
            </a:r>
            <a:r>
              <a:rPr lang="en-US" sz="1600" b="0" dirty="0" smtClean="0">
                <a:solidFill>
                  <a:srgbClr val="000000"/>
                </a:solidFill>
              </a:rPr>
              <a:t>3000km</a:t>
            </a:r>
          </a:p>
          <a:p>
            <a:pPr marL="0" lvl="1">
              <a:spcBef>
                <a:spcPts val="600"/>
              </a:spcBef>
            </a:pPr>
            <a:r>
              <a:rPr lang="en-US" sz="1600" b="0" dirty="0" smtClean="0">
                <a:solidFill>
                  <a:srgbClr val="000000"/>
                </a:solidFill>
              </a:rPr>
              <a:t>The core + inner + mid areas are collectively referred to as the </a:t>
            </a:r>
            <a:r>
              <a:rPr lang="en-US" sz="1600" dirty="0" smtClean="0">
                <a:solidFill>
                  <a:srgbClr val="000000"/>
                </a:solidFill>
              </a:rPr>
              <a:t>central</a:t>
            </a:r>
            <a:r>
              <a:rPr lang="en-US" sz="1600" b="0" dirty="0" smtClean="0">
                <a:solidFill>
                  <a:srgbClr val="000000"/>
                </a:solidFill>
              </a:rPr>
              <a:t> area</a:t>
            </a:r>
          </a:p>
          <a:p>
            <a:pPr marL="111125" lvl="1" indent="-111125">
              <a:buFont typeface="Arial" pitchFamily="34" charset="0"/>
              <a:buChar char="•"/>
            </a:pPr>
            <a:endParaRPr lang="en-US" sz="1600" b="0" dirty="0">
              <a:solidFill>
                <a:srgbClr val="000000"/>
              </a:solidFill>
            </a:endParaRPr>
          </a:p>
        </p:txBody>
      </p:sp>
      <p:sp>
        <p:nvSpPr>
          <p:cNvPr id="2" name="Title 1"/>
          <p:cNvSpPr>
            <a:spLocks noGrp="1"/>
          </p:cNvSpPr>
          <p:nvPr>
            <p:ph type="title"/>
          </p:nvPr>
        </p:nvSpPr>
        <p:spPr>
          <a:xfrm>
            <a:off x="0" y="0"/>
            <a:ext cx="9144000" cy="552450"/>
          </a:xfrm>
          <a:prstGeom prst="rect">
            <a:avLst/>
          </a:prstGeom>
        </p:spPr>
        <p:txBody>
          <a:bodyPr/>
          <a:lstStyle/>
          <a:p>
            <a:r>
              <a:rPr lang="en-US" dirty="0" smtClean="0"/>
              <a:t>Distribution </a:t>
            </a:r>
            <a:r>
              <a:rPr lang="en-US" dirty="0"/>
              <a:t>of SKA collecting area</a:t>
            </a:r>
          </a:p>
        </p:txBody>
      </p:sp>
    </p:spTree>
    <p:extLst>
      <p:ext uri="{BB962C8B-B14F-4D97-AF65-F5344CB8AC3E}">
        <p14:creationId xmlns:p14="http://schemas.microsoft.com/office/powerpoint/2010/main" val="9290230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SKA sensor / receptor data characteristics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591064171"/>
              </p:ext>
            </p:extLst>
          </p:nvPr>
        </p:nvGraphicFramePr>
        <p:xfrm>
          <a:off x="1340196" y="855665"/>
          <a:ext cx="6096000" cy="2743200"/>
        </p:xfrm>
        <a:graphic>
          <a:graphicData uri="http://schemas.openxmlformats.org/drawingml/2006/table">
            <a:tbl>
              <a:tblPr firstRow="1" bandRow="1">
                <a:tableStyleId>{F5AB1C69-6EDB-4FF4-983F-18BD219EF322}</a:tableStyleId>
              </a:tblPr>
              <a:tblGrid>
                <a:gridCol w="1524000"/>
                <a:gridCol w="1524000"/>
                <a:gridCol w="1524000"/>
                <a:gridCol w="1524000"/>
              </a:tblGrid>
              <a:tr h="370840">
                <a:tc>
                  <a:txBody>
                    <a:bodyPr/>
                    <a:lstStyle/>
                    <a:p>
                      <a:r>
                        <a:rPr lang="en-US" sz="1400" dirty="0" smtClean="0">
                          <a:solidFill>
                            <a:schemeClr val="tx1"/>
                          </a:solidFill>
                        </a:rPr>
                        <a:t>sensor</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smtClean="0">
                          <a:solidFill>
                            <a:schemeClr val="tx1"/>
                          </a:solidFill>
                        </a:rPr>
                        <a:t>Gb/s per sensor</a:t>
                      </a:r>
                      <a:endParaRPr lang="en-US" sz="14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smtClean="0">
                          <a:solidFill>
                            <a:schemeClr val="tx1"/>
                          </a:solidFill>
                        </a:rPr>
                        <a:t>Number of sensors</a:t>
                      </a:r>
                      <a:endParaRPr lang="en-US" sz="14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smtClean="0">
                          <a:solidFill>
                            <a:schemeClr val="tx1"/>
                          </a:solidFill>
                        </a:rPr>
                        <a:t>Gb/s total</a:t>
                      </a:r>
                      <a:endParaRPr lang="en-US" sz="14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l" fontAlgn="b"/>
                      <a:r>
                        <a:rPr lang="en-US" sz="1400" b="0" i="0" u="none" strike="noStrike">
                          <a:solidFill>
                            <a:srgbClr val="000000"/>
                          </a:solidFill>
                          <a:effectLst/>
                          <a:latin typeface="Calibri"/>
                        </a:rPr>
                        <a:t>PAFs</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930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 </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1" i="0" u="none" strike="noStrike">
                          <a:solidFill>
                            <a:srgbClr val="000000"/>
                          </a:solidFill>
                          <a:effectLst/>
                          <a:latin typeface="Calibri"/>
                        </a:rPr>
                        <a:t> </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l" fontAlgn="b"/>
                      <a:r>
                        <a:rPr lang="en-US" sz="1400" b="0" i="0" u="none" strike="noStrike">
                          <a:solidFill>
                            <a:srgbClr val="000000"/>
                          </a:solidFill>
                          <a:effectLst/>
                          <a:latin typeface="Calibri"/>
                        </a:rPr>
                        <a:t>SPFs</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216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130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28,080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l" fontAlgn="b"/>
                      <a:r>
                        <a:rPr lang="en-US" sz="1400" b="0" i="0" u="none" strike="noStrike" dirty="0">
                          <a:solidFill>
                            <a:srgbClr val="000000"/>
                          </a:solidFill>
                          <a:effectLst/>
                          <a:latin typeface="Calibri"/>
                        </a:rPr>
                        <a:t>SPF with PAFs</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1,146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2270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2,601,420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l" fontAlgn="b"/>
                      <a:r>
                        <a:rPr lang="en-US" sz="1400" b="0" i="0" u="none" strike="noStrike">
                          <a:solidFill>
                            <a:srgbClr val="000000"/>
                          </a:solidFill>
                          <a:effectLst/>
                          <a:latin typeface="Calibri"/>
                        </a:rPr>
                        <a:t>AA-low</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33,440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250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8,360,000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l" fontAlgn="b"/>
                      <a:r>
                        <a:rPr lang="en-US" sz="1400" b="0" i="0" u="none" strike="noStrike">
                          <a:solidFill>
                            <a:srgbClr val="000000"/>
                          </a:solidFill>
                          <a:effectLst/>
                          <a:latin typeface="Calibri"/>
                        </a:rPr>
                        <a:t>AA-mid</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16,800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250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a:rPr>
                        <a:t>4,200,000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l" fontAlgn="b"/>
                      <a:r>
                        <a:rPr lang="en-US" sz="1400" b="0" i="0" u="none" strike="noStrike">
                          <a:solidFill>
                            <a:srgbClr val="000000"/>
                          </a:solidFill>
                          <a:effectLst/>
                          <a:latin typeface="Calibri"/>
                        </a:rPr>
                        <a:t>total</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a:rPr>
                        <a:t> </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1" i="0" u="none" strike="noStrike">
                          <a:solidFill>
                            <a:srgbClr val="000000"/>
                          </a:solidFill>
                          <a:effectLst/>
                          <a:latin typeface="Calibri"/>
                        </a:rPr>
                        <a:t>2900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400" b="1" i="0" u="none" strike="noStrike" dirty="0">
                          <a:solidFill>
                            <a:srgbClr val="000000"/>
                          </a:solidFill>
                          <a:effectLst/>
                          <a:latin typeface="Calibri"/>
                        </a:rPr>
                        <a:t>15,161,420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40738941"/>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1"/>
          <p:cNvSpPr>
            <a:spLocks noChangeArrowheads="1"/>
          </p:cNvSpPr>
          <p:nvPr/>
        </p:nvSpPr>
        <p:spPr bwMode="auto">
          <a:xfrm>
            <a:off x="3587243" y="356269"/>
            <a:ext cx="2000250" cy="300038"/>
          </a:xfrm>
          <a:prstGeom prst="rect">
            <a:avLst/>
          </a:prstGeom>
          <a:solidFill>
            <a:schemeClr val="bg1"/>
          </a:solidFill>
          <a:ln w="12700" algn="ctr">
            <a:solidFill>
              <a:schemeClr val="tx1"/>
            </a:solidFill>
            <a:round/>
            <a:headEnd/>
            <a:tailEnd/>
          </a:ln>
        </p:spPr>
        <p:txBody>
          <a:bodyPr wrap="none" anchor="ctr"/>
          <a:lstStyle/>
          <a:p>
            <a:pPr algn="ctr" eaLnBrk="1" hangingPunct="1"/>
            <a:r>
              <a:rPr lang="en-US" sz="1600" b="0" dirty="0" smtClean="0">
                <a:solidFill>
                  <a:srgbClr val="000000"/>
                </a:solidFill>
              </a:rPr>
              <a:t>Receptors/sensors</a:t>
            </a:r>
            <a:endParaRPr lang="en-US" sz="1600" b="0" dirty="0">
              <a:solidFill>
                <a:srgbClr val="000000"/>
              </a:solidFill>
            </a:endParaRPr>
          </a:p>
        </p:txBody>
      </p:sp>
      <p:sp>
        <p:nvSpPr>
          <p:cNvPr id="3075" name="Rectangle 3"/>
          <p:cNvSpPr>
            <a:spLocks noChangeArrowheads="1"/>
          </p:cNvSpPr>
          <p:nvPr/>
        </p:nvSpPr>
        <p:spPr bwMode="auto">
          <a:xfrm>
            <a:off x="3342555" y="1692944"/>
            <a:ext cx="2489627" cy="300038"/>
          </a:xfrm>
          <a:prstGeom prst="rect">
            <a:avLst/>
          </a:prstGeom>
          <a:solidFill>
            <a:schemeClr val="bg1"/>
          </a:solidFill>
          <a:ln w="12700" algn="ctr">
            <a:solidFill>
              <a:schemeClr val="tx1"/>
            </a:solidFill>
            <a:round/>
            <a:headEnd/>
            <a:tailEnd/>
          </a:ln>
        </p:spPr>
        <p:txBody>
          <a:bodyPr wrap="none" anchor="ctr"/>
          <a:lstStyle/>
          <a:p>
            <a:pPr algn="ctr" eaLnBrk="1" hangingPunct="1"/>
            <a:r>
              <a:rPr lang="en-US" sz="1600" b="0" dirty="0">
                <a:solidFill>
                  <a:srgbClr val="000000"/>
                </a:solidFill>
              </a:rPr>
              <a:t>c</a:t>
            </a:r>
            <a:r>
              <a:rPr lang="en-US" sz="1600" b="0" dirty="0" smtClean="0">
                <a:solidFill>
                  <a:srgbClr val="000000"/>
                </a:solidFill>
              </a:rPr>
              <a:t>orrelator / data processor</a:t>
            </a:r>
            <a:endParaRPr lang="en-US" sz="1600" b="0" dirty="0">
              <a:solidFill>
                <a:srgbClr val="000000"/>
              </a:solidFill>
            </a:endParaRPr>
          </a:p>
        </p:txBody>
      </p:sp>
      <p:sp>
        <p:nvSpPr>
          <p:cNvPr id="3076" name="Rectangle 4"/>
          <p:cNvSpPr>
            <a:spLocks noChangeArrowheads="1"/>
          </p:cNvSpPr>
          <p:nvPr/>
        </p:nvSpPr>
        <p:spPr bwMode="auto">
          <a:xfrm>
            <a:off x="3587243" y="3029619"/>
            <a:ext cx="2000250" cy="300038"/>
          </a:xfrm>
          <a:prstGeom prst="rect">
            <a:avLst/>
          </a:prstGeom>
          <a:solidFill>
            <a:schemeClr val="bg1"/>
          </a:solidFill>
          <a:ln w="12700" algn="ctr">
            <a:solidFill>
              <a:schemeClr val="tx1"/>
            </a:solidFill>
            <a:round/>
            <a:headEnd/>
            <a:tailEnd/>
          </a:ln>
        </p:spPr>
        <p:txBody>
          <a:bodyPr wrap="none" anchor="ctr"/>
          <a:lstStyle/>
          <a:p>
            <a:pPr algn="ctr" eaLnBrk="1" hangingPunct="1"/>
            <a:r>
              <a:rPr lang="en-US" sz="1600" b="0" dirty="0" smtClean="0">
                <a:solidFill>
                  <a:srgbClr val="000000"/>
                </a:solidFill>
              </a:rPr>
              <a:t>supercomputer</a:t>
            </a:r>
            <a:endParaRPr lang="en-US" sz="1600" b="0" dirty="0">
              <a:solidFill>
                <a:srgbClr val="000000"/>
              </a:solidFill>
            </a:endParaRPr>
          </a:p>
        </p:txBody>
      </p:sp>
      <p:sp>
        <p:nvSpPr>
          <p:cNvPr id="3077" name="Rectangle 5"/>
          <p:cNvSpPr>
            <a:spLocks noChangeArrowheads="1"/>
          </p:cNvSpPr>
          <p:nvPr/>
        </p:nvSpPr>
        <p:spPr bwMode="auto">
          <a:xfrm>
            <a:off x="3404028" y="4366294"/>
            <a:ext cx="2428154" cy="300038"/>
          </a:xfrm>
          <a:prstGeom prst="rect">
            <a:avLst/>
          </a:prstGeom>
          <a:solidFill>
            <a:schemeClr val="bg1"/>
          </a:solidFill>
          <a:ln w="12700" algn="ctr">
            <a:solidFill>
              <a:schemeClr val="tx1"/>
            </a:solidFill>
            <a:round/>
            <a:headEnd/>
            <a:tailEnd/>
          </a:ln>
        </p:spPr>
        <p:txBody>
          <a:bodyPr wrap="none" anchor="ctr"/>
          <a:lstStyle/>
          <a:p>
            <a:pPr algn="ctr" eaLnBrk="1" hangingPunct="1"/>
            <a:r>
              <a:rPr lang="en-US" sz="1600" b="0" dirty="0" smtClean="0">
                <a:solidFill>
                  <a:srgbClr val="000000"/>
                </a:solidFill>
              </a:rPr>
              <a:t>European distribution point</a:t>
            </a:r>
            <a:endParaRPr lang="en-US" sz="1600" b="0" dirty="0">
              <a:solidFill>
                <a:srgbClr val="000000"/>
              </a:solidFill>
            </a:endParaRPr>
          </a:p>
        </p:txBody>
      </p:sp>
      <p:cxnSp>
        <p:nvCxnSpPr>
          <p:cNvPr id="3078" name="Straight Connector 6"/>
          <p:cNvCxnSpPr>
            <a:cxnSpLocks noChangeShapeType="1"/>
          </p:cNvCxnSpPr>
          <p:nvPr/>
        </p:nvCxnSpPr>
        <p:spPr bwMode="auto">
          <a:xfrm flipH="1">
            <a:off x="2992328" y="640432"/>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3079" name="Straight Connector 8"/>
          <p:cNvCxnSpPr>
            <a:cxnSpLocks noChangeShapeType="1"/>
          </p:cNvCxnSpPr>
          <p:nvPr/>
        </p:nvCxnSpPr>
        <p:spPr bwMode="auto">
          <a:xfrm flipH="1">
            <a:off x="2992328" y="169294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3080" name="Straight Connector 9"/>
          <p:cNvCxnSpPr>
            <a:cxnSpLocks noChangeShapeType="1"/>
          </p:cNvCxnSpPr>
          <p:nvPr/>
        </p:nvCxnSpPr>
        <p:spPr bwMode="auto">
          <a:xfrm flipH="1">
            <a:off x="2992328" y="1992982"/>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3081" name="Straight Connector 10"/>
          <p:cNvCxnSpPr>
            <a:cxnSpLocks noChangeShapeType="1"/>
          </p:cNvCxnSpPr>
          <p:nvPr/>
        </p:nvCxnSpPr>
        <p:spPr bwMode="auto">
          <a:xfrm flipH="1">
            <a:off x="2992328" y="3037557"/>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3082" name="Straight Connector 11"/>
          <p:cNvCxnSpPr>
            <a:cxnSpLocks noChangeShapeType="1"/>
          </p:cNvCxnSpPr>
          <p:nvPr/>
        </p:nvCxnSpPr>
        <p:spPr bwMode="auto">
          <a:xfrm flipH="1">
            <a:off x="2992328" y="334394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3083" name="Straight Connector 12"/>
          <p:cNvCxnSpPr>
            <a:cxnSpLocks noChangeShapeType="1"/>
          </p:cNvCxnSpPr>
          <p:nvPr/>
        </p:nvCxnSpPr>
        <p:spPr bwMode="auto">
          <a:xfrm flipH="1">
            <a:off x="2992328" y="436629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3084" name="Straight Arrow Connector 15"/>
          <p:cNvCxnSpPr>
            <a:cxnSpLocks noChangeShapeType="1"/>
          </p:cNvCxnSpPr>
          <p:nvPr/>
        </p:nvCxnSpPr>
        <p:spPr bwMode="auto">
          <a:xfrm>
            <a:off x="3139966" y="640432"/>
            <a:ext cx="0" cy="1035050"/>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3085" name="Straight Arrow Connector 18"/>
          <p:cNvCxnSpPr>
            <a:cxnSpLocks noChangeShapeType="1"/>
          </p:cNvCxnSpPr>
          <p:nvPr/>
        </p:nvCxnSpPr>
        <p:spPr bwMode="auto">
          <a:xfrm>
            <a:off x="3139966" y="1992982"/>
            <a:ext cx="0" cy="1033462"/>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3086" name="Straight Arrow Connector 19"/>
          <p:cNvCxnSpPr>
            <a:cxnSpLocks noChangeShapeType="1"/>
          </p:cNvCxnSpPr>
          <p:nvPr/>
        </p:nvCxnSpPr>
        <p:spPr bwMode="auto">
          <a:xfrm>
            <a:off x="3147903" y="3329657"/>
            <a:ext cx="0" cy="1033462"/>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3087" name="TextBox 17"/>
          <p:cNvSpPr txBox="1">
            <a:spLocks noChangeArrowheads="1"/>
          </p:cNvSpPr>
          <p:nvPr/>
        </p:nvSpPr>
        <p:spPr bwMode="auto">
          <a:xfrm>
            <a:off x="1869310" y="1003969"/>
            <a:ext cx="126348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ctr" eaLnBrk="1" hangingPunct="1"/>
            <a:r>
              <a:rPr lang="en-US" sz="1400" b="0" dirty="0" smtClean="0">
                <a:solidFill>
                  <a:srgbClr val="000000"/>
                </a:solidFill>
              </a:rPr>
              <a:t>~200km, avg.</a:t>
            </a:r>
            <a:endParaRPr lang="en-US" sz="1400" b="0" dirty="0">
              <a:solidFill>
                <a:srgbClr val="000000"/>
              </a:solidFill>
            </a:endParaRPr>
          </a:p>
        </p:txBody>
      </p:sp>
      <p:sp>
        <p:nvSpPr>
          <p:cNvPr id="3088" name="TextBox 21"/>
          <p:cNvSpPr txBox="1">
            <a:spLocks noChangeArrowheads="1"/>
          </p:cNvSpPr>
          <p:nvPr/>
        </p:nvSpPr>
        <p:spPr bwMode="auto">
          <a:xfrm>
            <a:off x="2157850" y="2296194"/>
            <a:ext cx="97494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ctr" eaLnBrk="1" hangingPunct="1"/>
            <a:r>
              <a:rPr lang="en-US" sz="1400" b="0" dirty="0" smtClean="0">
                <a:solidFill>
                  <a:srgbClr val="000000"/>
                </a:solidFill>
              </a:rPr>
              <a:t>~1000 km</a:t>
            </a:r>
            <a:endParaRPr lang="en-US" sz="1400" b="0" dirty="0">
              <a:solidFill>
                <a:srgbClr val="000000"/>
              </a:solidFill>
            </a:endParaRPr>
          </a:p>
        </p:txBody>
      </p:sp>
      <p:sp>
        <p:nvSpPr>
          <p:cNvPr id="3089" name="TextBox 22"/>
          <p:cNvSpPr txBox="1">
            <a:spLocks noChangeArrowheads="1"/>
          </p:cNvSpPr>
          <p:nvPr/>
        </p:nvSpPr>
        <p:spPr bwMode="auto">
          <a:xfrm>
            <a:off x="857815" y="3273390"/>
            <a:ext cx="227498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ctr" eaLnBrk="1" hangingPunct="1"/>
            <a:r>
              <a:rPr lang="en-US" sz="1400" b="0" dirty="0" smtClean="0">
                <a:solidFill>
                  <a:srgbClr val="000000"/>
                </a:solidFill>
              </a:rPr>
              <a:t>~25,000 km</a:t>
            </a:r>
          </a:p>
          <a:p>
            <a:pPr algn="ctr" eaLnBrk="1" hangingPunct="1"/>
            <a:r>
              <a:rPr lang="en-US" sz="1400" b="0" dirty="0" smtClean="0">
                <a:solidFill>
                  <a:srgbClr val="000000"/>
                </a:solidFill>
              </a:rPr>
              <a:t>(Perth to London via USA)</a:t>
            </a:r>
          </a:p>
          <a:p>
            <a:pPr algn="ctr" eaLnBrk="1" hangingPunct="1"/>
            <a:r>
              <a:rPr lang="en-US" sz="1400" b="0" dirty="0" smtClean="0">
                <a:solidFill>
                  <a:srgbClr val="000000"/>
                </a:solidFill>
              </a:rPr>
              <a:t>or</a:t>
            </a:r>
          </a:p>
          <a:p>
            <a:pPr algn="ctr" eaLnBrk="1" hangingPunct="1"/>
            <a:r>
              <a:rPr lang="en-US" sz="1400" b="0" dirty="0" smtClean="0">
                <a:solidFill>
                  <a:srgbClr val="000000"/>
                </a:solidFill>
              </a:rPr>
              <a:t>~13,000 km</a:t>
            </a:r>
          </a:p>
          <a:p>
            <a:pPr algn="ctr" eaLnBrk="1" hangingPunct="1"/>
            <a:r>
              <a:rPr lang="en-US" sz="1400" b="0" dirty="0" smtClean="0">
                <a:solidFill>
                  <a:srgbClr val="000000"/>
                </a:solidFill>
              </a:rPr>
              <a:t>(South Africa to London)</a:t>
            </a:r>
            <a:endParaRPr lang="en-US" sz="1400" b="0" dirty="0">
              <a:solidFill>
                <a:srgbClr val="000000"/>
              </a:solidFill>
            </a:endParaRPr>
          </a:p>
        </p:txBody>
      </p:sp>
      <p:sp>
        <p:nvSpPr>
          <p:cNvPr id="2" name="Down Arrow 1"/>
          <p:cNvSpPr/>
          <p:nvPr/>
        </p:nvSpPr>
        <p:spPr bwMode="auto">
          <a:xfrm>
            <a:off x="4175888" y="656307"/>
            <a:ext cx="822960" cy="1036637"/>
          </a:xfrm>
          <a:prstGeom prst="downArrow">
            <a:avLst/>
          </a:prstGeom>
          <a:solidFill>
            <a:srgbClr val="33CC3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endParaRPr lang="en-US" sz="1600" b="0" dirty="0" smtClean="0">
              <a:solidFill>
                <a:srgbClr val="000000"/>
              </a:solidFill>
              <a:latin typeface="Arial" pitchFamily="34" charset="0"/>
              <a:cs typeface="Arial" pitchFamily="34" charset="0"/>
            </a:endParaRPr>
          </a:p>
        </p:txBody>
      </p:sp>
      <p:sp>
        <p:nvSpPr>
          <p:cNvPr id="28" name="Down Arrow 27"/>
          <p:cNvSpPr/>
          <p:nvPr/>
        </p:nvSpPr>
        <p:spPr bwMode="auto">
          <a:xfrm>
            <a:off x="4299332" y="1996376"/>
            <a:ext cx="576072" cy="1036637"/>
          </a:xfrm>
          <a:prstGeom prst="downArrow">
            <a:avLst/>
          </a:prstGeom>
          <a:solidFill>
            <a:srgbClr val="33CC3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endParaRPr lang="en-US" sz="1600" b="0" dirty="0" smtClean="0">
              <a:solidFill>
                <a:srgbClr val="000000"/>
              </a:solidFill>
              <a:latin typeface="Arial" pitchFamily="34" charset="0"/>
              <a:cs typeface="Arial" pitchFamily="34" charset="0"/>
            </a:endParaRPr>
          </a:p>
        </p:txBody>
      </p:sp>
      <p:sp>
        <p:nvSpPr>
          <p:cNvPr id="29" name="Down Arrow 28"/>
          <p:cNvSpPr/>
          <p:nvPr/>
        </p:nvSpPr>
        <p:spPr bwMode="auto">
          <a:xfrm>
            <a:off x="4518788" y="3320892"/>
            <a:ext cx="137160" cy="1036637"/>
          </a:xfrm>
          <a:prstGeom prst="downArrow">
            <a:avLst/>
          </a:prstGeom>
          <a:solidFill>
            <a:srgbClr val="33CC3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endParaRPr lang="en-US" sz="1600" b="0" dirty="0" smtClean="0">
              <a:solidFill>
                <a:srgbClr val="000000"/>
              </a:solidFill>
              <a:latin typeface="Arial" pitchFamily="34" charset="0"/>
              <a:cs typeface="Arial" pitchFamily="34" charset="0"/>
            </a:endParaRPr>
          </a:p>
        </p:txBody>
      </p:sp>
      <p:cxnSp>
        <p:nvCxnSpPr>
          <p:cNvPr id="8" name="Straight Arrow Connector 7"/>
          <p:cNvCxnSpPr>
            <a:stCxn id="3077" idx="2"/>
          </p:cNvCxnSpPr>
          <p:nvPr/>
        </p:nvCxnSpPr>
        <p:spPr bwMode="auto">
          <a:xfrm flipH="1">
            <a:off x="1668231" y="4666332"/>
            <a:ext cx="2949874" cy="980793"/>
          </a:xfrm>
          <a:prstGeom prst="straightConnector1">
            <a:avLst/>
          </a:prstGeom>
          <a:solidFill>
            <a:srgbClr val="3366FF"/>
          </a:solidFill>
          <a:ln w="31750" cap="flat" cmpd="sng" algn="ctr">
            <a:solidFill>
              <a:schemeClr val="tx1"/>
            </a:solidFill>
            <a:prstDash val="solid"/>
            <a:round/>
            <a:headEnd type="none" w="med" len="med"/>
            <a:tailEnd type="triangle" w="lg" len="lg"/>
          </a:ln>
          <a:effectLst/>
        </p:spPr>
      </p:cxnSp>
      <p:cxnSp>
        <p:nvCxnSpPr>
          <p:cNvPr id="46" name="Straight Arrow Connector 45"/>
          <p:cNvCxnSpPr>
            <a:stCxn id="3077" idx="2"/>
          </p:cNvCxnSpPr>
          <p:nvPr/>
        </p:nvCxnSpPr>
        <p:spPr bwMode="auto">
          <a:xfrm>
            <a:off x="4618105" y="4666332"/>
            <a:ext cx="5409" cy="980793"/>
          </a:xfrm>
          <a:prstGeom prst="straightConnector1">
            <a:avLst/>
          </a:prstGeom>
          <a:solidFill>
            <a:srgbClr val="3366FF"/>
          </a:solidFill>
          <a:ln w="31750" cap="flat" cmpd="sng" algn="ctr">
            <a:solidFill>
              <a:schemeClr val="tx1"/>
            </a:solidFill>
            <a:prstDash val="solid"/>
            <a:round/>
            <a:headEnd type="none" w="med" len="med"/>
            <a:tailEnd type="triangle" w="lg" len="lg"/>
          </a:ln>
          <a:effectLst/>
        </p:spPr>
      </p:cxnSp>
      <p:cxnSp>
        <p:nvCxnSpPr>
          <p:cNvPr id="49" name="Straight Arrow Connector 48"/>
          <p:cNvCxnSpPr>
            <a:stCxn id="3077" idx="2"/>
          </p:cNvCxnSpPr>
          <p:nvPr/>
        </p:nvCxnSpPr>
        <p:spPr bwMode="auto">
          <a:xfrm>
            <a:off x="4618105" y="4666332"/>
            <a:ext cx="2945324" cy="980793"/>
          </a:xfrm>
          <a:prstGeom prst="straightConnector1">
            <a:avLst/>
          </a:prstGeom>
          <a:solidFill>
            <a:srgbClr val="3366FF"/>
          </a:solidFill>
          <a:ln w="31750" cap="flat" cmpd="sng" algn="ctr">
            <a:solidFill>
              <a:schemeClr val="tx1"/>
            </a:solidFill>
            <a:prstDash val="solid"/>
            <a:round/>
            <a:headEnd type="none" w="med" len="med"/>
            <a:tailEnd type="triangle" w="lg" len="lg"/>
          </a:ln>
          <a:effectLst/>
        </p:spPr>
      </p:cxnSp>
      <p:sp>
        <p:nvSpPr>
          <p:cNvPr id="3093" name="TextBox 26"/>
          <p:cNvSpPr txBox="1">
            <a:spLocks noChangeArrowheads="1"/>
          </p:cNvSpPr>
          <p:nvPr/>
        </p:nvSpPr>
        <p:spPr bwMode="auto">
          <a:xfrm>
            <a:off x="4964247" y="844977"/>
            <a:ext cx="208416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l" eaLnBrk="1" hangingPunct="1"/>
            <a:r>
              <a:rPr lang="en-US" sz="1400" b="0" dirty="0" smtClean="0">
                <a:solidFill>
                  <a:srgbClr val="000000"/>
                </a:solidFill>
              </a:rPr>
              <a:t>~15,000 Tb/s aggregate</a:t>
            </a:r>
            <a:endParaRPr lang="en-US" sz="1400" b="0" dirty="0">
              <a:solidFill>
                <a:srgbClr val="000000"/>
              </a:solidFill>
            </a:endParaRPr>
          </a:p>
        </p:txBody>
      </p:sp>
      <p:sp>
        <p:nvSpPr>
          <p:cNvPr id="92" name="TextBox 26"/>
          <p:cNvSpPr txBox="1">
            <a:spLocks noChangeArrowheads="1"/>
          </p:cNvSpPr>
          <p:nvPr/>
        </p:nvSpPr>
        <p:spPr bwMode="auto">
          <a:xfrm>
            <a:off x="4964247" y="2188472"/>
            <a:ext cx="1731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l" eaLnBrk="1" hangingPunct="1"/>
            <a:r>
              <a:rPr lang="en-US" sz="1400" b="0" dirty="0">
                <a:solidFill>
                  <a:srgbClr val="000000"/>
                </a:solidFill>
              </a:rPr>
              <a:t>400 Tb/s </a:t>
            </a:r>
            <a:r>
              <a:rPr lang="en-US" sz="1400" b="0" dirty="0" smtClean="0">
                <a:solidFill>
                  <a:srgbClr val="000000"/>
                </a:solidFill>
              </a:rPr>
              <a:t>aggregate</a:t>
            </a:r>
            <a:endParaRPr lang="en-US" sz="1400" b="0" dirty="0">
              <a:solidFill>
                <a:srgbClr val="000000"/>
              </a:solidFill>
            </a:endParaRPr>
          </a:p>
        </p:txBody>
      </p:sp>
      <p:sp>
        <p:nvSpPr>
          <p:cNvPr id="93" name="TextBox 26"/>
          <p:cNvSpPr txBox="1">
            <a:spLocks noChangeArrowheads="1"/>
          </p:cNvSpPr>
          <p:nvPr/>
        </p:nvSpPr>
        <p:spPr bwMode="auto">
          <a:xfrm>
            <a:off x="4964247" y="3577600"/>
            <a:ext cx="257628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l" eaLnBrk="1" hangingPunct="1"/>
            <a:r>
              <a:rPr lang="en-US" sz="1400" b="0" dirty="0" smtClean="0">
                <a:solidFill>
                  <a:srgbClr val="000000"/>
                </a:solidFill>
              </a:rPr>
              <a:t>0.1 Tb/s (100 Gb/s) aggregate</a:t>
            </a:r>
            <a:endParaRPr lang="en-US" sz="1400" b="0" dirty="0">
              <a:solidFill>
                <a:srgbClr val="000000"/>
              </a:solidFill>
            </a:endParaRPr>
          </a:p>
        </p:txBody>
      </p:sp>
      <p:sp>
        <p:nvSpPr>
          <p:cNvPr id="94" name="TextBox 26"/>
          <p:cNvSpPr txBox="1">
            <a:spLocks noChangeArrowheads="1"/>
          </p:cNvSpPr>
          <p:nvPr/>
        </p:nvSpPr>
        <p:spPr bwMode="auto">
          <a:xfrm>
            <a:off x="6004642" y="4702896"/>
            <a:ext cx="31758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eaLnBrk="1" hangingPunct="1"/>
            <a:r>
              <a:rPr lang="en-US" sz="1400" b="0" dirty="0" smtClean="0">
                <a:solidFill>
                  <a:srgbClr val="000000"/>
                </a:solidFill>
              </a:rPr>
              <a:t>1 fiber </a:t>
            </a:r>
            <a:r>
              <a:rPr lang="en-US" sz="1400" b="0" dirty="0">
                <a:solidFill>
                  <a:srgbClr val="000000"/>
                </a:solidFill>
              </a:rPr>
              <a:t>data </a:t>
            </a:r>
            <a:r>
              <a:rPr lang="en-US" sz="1400" b="0" dirty="0" smtClean="0">
                <a:solidFill>
                  <a:srgbClr val="000000"/>
                </a:solidFill>
              </a:rPr>
              <a:t>path per tier 1 data center</a:t>
            </a:r>
            <a:endParaRPr lang="en-US" sz="1400" b="0" dirty="0">
              <a:solidFill>
                <a:srgbClr val="000000"/>
              </a:solidFill>
            </a:endParaRPr>
          </a:p>
          <a:p>
            <a:pPr eaLnBrk="1" hangingPunct="1"/>
            <a:r>
              <a:rPr lang="en-US" sz="1400" b="0" dirty="0" smtClean="0">
                <a:solidFill>
                  <a:srgbClr val="000000"/>
                </a:solidFill>
              </a:rPr>
              <a:t>.</a:t>
            </a:r>
            <a:r>
              <a:rPr lang="en-US" sz="1400" b="0" smtClean="0">
                <a:solidFill>
                  <a:srgbClr val="000000"/>
                </a:solidFill>
              </a:rPr>
              <a:t>03 Tb/s each</a:t>
            </a:r>
            <a:endParaRPr lang="en-US" sz="1400" b="0" dirty="0">
              <a:solidFill>
                <a:srgbClr val="000000"/>
              </a:solidFill>
            </a:endParaRPr>
          </a:p>
        </p:txBody>
      </p:sp>
      <p:cxnSp>
        <p:nvCxnSpPr>
          <p:cNvPr id="65" name="Straight Connector 64"/>
          <p:cNvCxnSpPr/>
          <p:nvPr/>
        </p:nvCxnSpPr>
        <p:spPr bwMode="auto">
          <a:xfrm>
            <a:off x="0" y="4692628"/>
            <a:ext cx="9144000" cy="0"/>
          </a:xfrm>
          <a:prstGeom prst="line">
            <a:avLst/>
          </a:prstGeom>
          <a:solidFill>
            <a:srgbClr val="3366FF"/>
          </a:solidFill>
          <a:ln w="25400" cap="flat" cmpd="sng" algn="ctr">
            <a:solidFill>
              <a:srgbClr val="00B0F0"/>
            </a:solidFill>
            <a:prstDash val="sysDash"/>
            <a:round/>
            <a:headEnd type="none" w="med" len="med"/>
            <a:tailEnd type="none" w="med" len="med"/>
          </a:ln>
          <a:effectLst/>
        </p:spPr>
      </p:cxnSp>
      <p:cxnSp>
        <p:nvCxnSpPr>
          <p:cNvPr id="97" name="Straight Arrow Connector 19"/>
          <p:cNvCxnSpPr>
            <a:cxnSpLocks noChangeShapeType="1"/>
          </p:cNvCxnSpPr>
          <p:nvPr/>
        </p:nvCxnSpPr>
        <p:spPr bwMode="auto">
          <a:xfrm>
            <a:off x="506267" y="4451326"/>
            <a:ext cx="0" cy="502920"/>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98" name="TextBox 21"/>
          <p:cNvSpPr txBox="1">
            <a:spLocks noChangeArrowheads="1"/>
          </p:cNvSpPr>
          <p:nvPr/>
        </p:nvSpPr>
        <p:spPr bwMode="auto">
          <a:xfrm>
            <a:off x="-57122" y="4267950"/>
            <a:ext cx="11267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ctr" eaLnBrk="1" hangingPunct="1"/>
            <a:r>
              <a:rPr lang="en-US" sz="1200" b="0" dirty="0">
                <a:solidFill>
                  <a:srgbClr val="000000"/>
                </a:solidFill>
              </a:rPr>
              <a:t>f</a:t>
            </a:r>
            <a:r>
              <a:rPr lang="en-US" sz="1200" b="0" dirty="0" smtClean="0">
                <a:solidFill>
                  <a:srgbClr val="000000"/>
                </a:solidFill>
              </a:rPr>
              <a:t>rom SKA RFI</a:t>
            </a:r>
            <a:endParaRPr lang="en-US" sz="1200" b="0" dirty="0">
              <a:solidFill>
                <a:srgbClr val="000000"/>
              </a:solidFill>
            </a:endParaRPr>
          </a:p>
        </p:txBody>
      </p:sp>
      <p:sp>
        <p:nvSpPr>
          <p:cNvPr id="99" name="TextBox 21"/>
          <p:cNvSpPr txBox="1">
            <a:spLocks noChangeArrowheads="1"/>
          </p:cNvSpPr>
          <p:nvPr/>
        </p:nvSpPr>
        <p:spPr bwMode="auto">
          <a:xfrm>
            <a:off x="-61110" y="4918621"/>
            <a:ext cx="13339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ctr" eaLnBrk="1" hangingPunct="1"/>
            <a:r>
              <a:rPr lang="en-US" sz="1200" b="0" dirty="0" smtClean="0">
                <a:solidFill>
                  <a:srgbClr val="000000"/>
                </a:solidFill>
              </a:rPr>
              <a:t>Hypothetical</a:t>
            </a:r>
          </a:p>
          <a:p>
            <a:pPr algn="ctr" eaLnBrk="1" hangingPunct="1"/>
            <a:r>
              <a:rPr lang="en-US" sz="1200" b="0" dirty="0" smtClean="0">
                <a:solidFill>
                  <a:srgbClr val="000000"/>
                </a:solidFill>
              </a:rPr>
              <a:t>(based on the LHC experience)</a:t>
            </a:r>
            <a:endParaRPr lang="en-US" sz="1200" b="0" dirty="0">
              <a:solidFill>
                <a:srgbClr val="000000"/>
              </a:solidFill>
            </a:endParaRPr>
          </a:p>
        </p:txBody>
      </p:sp>
      <p:sp>
        <p:nvSpPr>
          <p:cNvPr id="3" name="Title 2"/>
          <p:cNvSpPr>
            <a:spLocks noGrp="1"/>
          </p:cNvSpPr>
          <p:nvPr>
            <p:ph type="title"/>
          </p:nvPr>
        </p:nvSpPr>
        <p:spPr>
          <a:xfrm>
            <a:off x="0" y="-63610"/>
            <a:ext cx="9144000" cy="363270"/>
          </a:xfrm>
        </p:spPr>
        <p:txBody>
          <a:bodyPr/>
          <a:lstStyle/>
          <a:p>
            <a:r>
              <a:rPr lang="en-US" sz="2200" dirty="0" smtClean="0"/>
              <a:t>Using the LHC to provide an analogy for a </a:t>
            </a:r>
            <a:r>
              <a:rPr lang="en-US" sz="2200" dirty="0"/>
              <a:t>SKA data flow model </a:t>
            </a:r>
          </a:p>
        </p:txBody>
      </p:sp>
      <p:sp>
        <p:nvSpPr>
          <p:cNvPr id="55" name="Oval 54"/>
          <p:cNvSpPr/>
          <p:nvPr/>
        </p:nvSpPr>
        <p:spPr bwMode="auto">
          <a:xfrm>
            <a:off x="1275551" y="5647125"/>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1200" b="0" dirty="0" smtClean="0">
                <a:solidFill>
                  <a:srgbClr val="000000"/>
                </a:solidFill>
                <a:latin typeface="Arial" pitchFamily="34" charset="0"/>
                <a:cs typeface="Arial" pitchFamily="34" charset="0"/>
              </a:rPr>
              <a:t>National</a:t>
            </a:r>
          </a:p>
          <a:p>
            <a:pPr algn="ctr" eaLnBrk="1" hangingPunct="1"/>
            <a:r>
              <a:rPr lang="en-US" sz="1200" b="0" dirty="0" smtClean="0">
                <a:solidFill>
                  <a:srgbClr val="000000"/>
                </a:solidFill>
                <a:latin typeface="Arial" pitchFamily="34" charset="0"/>
                <a:cs typeface="Arial" pitchFamily="34" charset="0"/>
              </a:rPr>
              <a:t>tier 1</a:t>
            </a:r>
          </a:p>
        </p:txBody>
      </p:sp>
      <p:sp>
        <p:nvSpPr>
          <p:cNvPr id="56" name="Oval 55"/>
          <p:cNvSpPr/>
          <p:nvPr/>
        </p:nvSpPr>
        <p:spPr bwMode="auto">
          <a:xfrm>
            <a:off x="266306"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800" dirty="0" smtClean="0">
                <a:solidFill>
                  <a:srgbClr val="000000"/>
                </a:solidFill>
                <a:latin typeface="Arial" pitchFamily="34" charset="0"/>
                <a:cs typeface="Arial" pitchFamily="34" charset="0"/>
              </a:rPr>
              <a:t>Universities/</a:t>
            </a:r>
          </a:p>
          <a:p>
            <a:pPr algn="ctr" eaLnBrk="1" hangingPunct="1"/>
            <a:r>
              <a:rPr lang="en-US" sz="800" dirty="0">
                <a:solidFill>
                  <a:srgbClr val="000000"/>
                </a:solidFill>
                <a:latin typeface="Arial" pitchFamily="34" charset="0"/>
                <a:cs typeface="Arial" pitchFamily="34" charset="0"/>
              </a:rPr>
              <a:t>a</a:t>
            </a:r>
            <a:r>
              <a:rPr lang="en-US" sz="800" dirty="0" smtClean="0">
                <a:solidFill>
                  <a:srgbClr val="000000"/>
                </a:solidFill>
                <a:latin typeface="Arial" pitchFamily="34" charset="0"/>
                <a:cs typeface="Arial" pitchFamily="34" charset="0"/>
              </a:rPr>
              <a:t>stronomy</a:t>
            </a:r>
            <a:br>
              <a:rPr lang="en-US" sz="800" dirty="0" smtClean="0">
                <a:solidFill>
                  <a:srgbClr val="000000"/>
                </a:solidFill>
                <a:latin typeface="Arial" pitchFamily="34" charset="0"/>
                <a:cs typeface="Arial" pitchFamily="34" charset="0"/>
              </a:rPr>
            </a:br>
            <a:r>
              <a:rPr lang="en-US" sz="800" dirty="0" smtClean="0">
                <a:solidFill>
                  <a:srgbClr val="000000"/>
                </a:solidFill>
                <a:latin typeface="Arial" pitchFamily="34" charset="0"/>
                <a:cs typeface="Arial" pitchFamily="34" charset="0"/>
              </a:rPr>
              <a:t>groups</a:t>
            </a:r>
          </a:p>
        </p:txBody>
      </p:sp>
      <p:sp>
        <p:nvSpPr>
          <p:cNvPr id="57" name="Oval 56"/>
          <p:cNvSpPr/>
          <p:nvPr/>
        </p:nvSpPr>
        <p:spPr bwMode="auto">
          <a:xfrm>
            <a:off x="1256819"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800" dirty="0" smtClean="0">
                <a:solidFill>
                  <a:srgbClr val="000000"/>
                </a:solidFill>
                <a:latin typeface="Arial" pitchFamily="34" charset="0"/>
                <a:cs typeface="Arial" pitchFamily="34" charset="0"/>
              </a:rPr>
              <a:t>Universities/</a:t>
            </a:r>
          </a:p>
          <a:p>
            <a:pPr algn="ctr" eaLnBrk="1" hangingPunct="1"/>
            <a:r>
              <a:rPr lang="en-US" sz="800" dirty="0">
                <a:solidFill>
                  <a:srgbClr val="000000"/>
                </a:solidFill>
                <a:latin typeface="Arial" pitchFamily="34" charset="0"/>
                <a:cs typeface="Arial" pitchFamily="34" charset="0"/>
              </a:rPr>
              <a:t>a</a:t>
            </a:r>
            <a:r>
              <a:rPr lang="en-US" sz="800" dirty="0" smtClean="0">
                <a:solidFill>
                  <a:srgbClr val="000000"/>
                </a:solidFill>
                <a:latin typeface="Arial" pitchFamily="34" charset="0"/>
                <a:cs typeface="Arial" pitchFamily="34" charset="0"/>
              </a:rPr>
              <a:t>stronomy</a:t>
            </a:r>
            <a:br>
              <a:rPr lang="en-US" sz="800" dirty="0" smtClean="0">
                <a:solidFill>
                  <a:srgbClr val="000000"/>
                </a:solidFill>
                <a:latin typeface="Arial" pitchFamily="34" charset="0"/>
                <a:cs typeface="Arial" pitchFamily="34" charset="0"/>
              </a:rPr>
            </a:br>
            <a:r>
              <a:rPr lang="en-US" sz="800" dirty="0" smtClean="0">
                <a:solidFill>
                  <a:srgbClr val="000000"/>
                </a:solidFill>
                <a:latin typeface="Arial" pitchFamily="34" charset="0"/>
                <a:cs typeface="Arial" pitchFamily="34" charset="0"/>
              </a:rPr>
              <a:t>groups</a:t>
            </a:r>
          </a:p>
        </p:txBody>
      </p:sp>
      <p:sp>
        <p:nvSpPr>
          <p:cNvPr id="58" name="Oval 57"/>
          <p:cNvSpPr/>
          <p:nvPr/>
        </p:nvSpPr>
        <p:spPr bwMode="auto">
          <a:xfrm>
            <a:off x="2247332"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800" dirty="0" smtClean="0">
                <a:solidFill>
                  <a:srgbClr val="000000"/>
                </a:solidFill>
                <a:latin typeface="Arial" pitchFamily="34" charset="0"/>
                <a:cs typeface="Arial" pitchFamily="34" charset="0"/>
              </a:rPr>
              <a:t>Universities/</a:t>
            </a:r>
          </a:p>
          <a:p>
            <a:pPr algn="ctr" eaLnBrk="1" hangingPunct="1"/>
            <a:r>
              <a:rPr lang="en-US" sz="800" dirty="0">
                <a:solidFill>
                  <a:srgbClr val="000000"/>
                </a:solidFill>
                <a:latin typeface="Arial" pitchFamily="34" charset="0"/>
                <a:cs typeface="Arial" pitchFamily="34" charset="0"/>
              </a:rPr>
              <a:t>a</a:t>
            </a:r>
            <a:r>
              <a:rPr lang="en-US" sz="800" dirty="0" smtClean="0">
                <a:solidFill>
                  <a:srgbClr val="000000"/>
                </a:solidFill>
                <a:latin typeface="Arial" pitchFamily="34" charset="0"/>
                <a:cs typeface="Arial" pitchFamily="34" charset="0"/>
              </a:rPr>
              <a:t>stronomy</a:t>
            </a:r>
            <a:br>
              <a:rPr lang="en-US" sz="800" dirty="0" smtClean="0">
                <a:solidFill>
                  <a:srgbClr val="000000"/>
                </a:solidFill>
                <a:latin typeface="Arial" pitchFamily="34" charset="0"/>
                <a:cs typeface="Arial" pitchFamily="34" charset="0"/>
              </a:rPr>
            </a:br>
            <a:r>
              <a:rPr lang="en-US" sz="800" dirty="0" smtClean="0">
                <a:solidFill>
                  <a:srgbClr val="000000"/>
                </a:solidFill>
                <a:latin typeface="Arial" pitchFamily="34" charset="0"/>
                <a:cs typeface="Arial" pitchFamily="34" charset="0"/>
              </a:rPr>
              <a:t>groups</a:t>
            </a:r>
          </a:p>
        </p:txBody>
      </p:sp>
      <p:sp>
        <p:nvSpPr>
          <p:cNvPr id="59" name="Oval 58"/>
          <p:cNvSpPr/>
          <p:nvPr/>
        </p:nvSpPr>
        <p:spPr bwMode="auto">
          <a:xfrm>
            <a:off x="3237845"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800" dirty="0" smtClean="0">
                <a:solidFill>
                  <a:srgbClr val="000000"/>
                </a:solidFill>
                <a:latin typeface="Arial" pitchFamily="34" charset="0"/>
                <a:cs typeface="Arial" pitchFamily="34" charset="0"/>
              </a:rPr>
              <a:t>Universities/</a:t>
            </a:r>
          </a:p>
          <a:p>
            <a:pPr algn="ctr" eaLnBrk="1" hangingPunct="1"/>
            <a:r>
              <a:rPr lang="en-US" sz="800" dirty="0">
                <a:solidFill>
                  <a:srgbClr val="000000"/>
                </a:solidFill>
                <a:latin typeface="Arial" pitchFamily="34" charset="0"/>
                <a:cs typeface="Arial" pitchFamily="34" charset="0"/>
              </a:rPr>
              <a:t>a</a:t>
            </a:r>
            <a:r>
              <a:rPr lang="en-US" sz="800" dirty="0" smtClean="0">
                <a:solidFill>
                  <a:srgbClr val="000000"/>
                </a:solidFill>
                <a:latin typeface="Arial" pitchFamily="34" charset="0"/>
                <a:cs typeface="Arial" pitchFamily="34" charset="0"/>
              </a:rPr>
              <a:t>stronomy</a:t>
            </a:r>
            <a:br>
              <a:rPr lang="en-US" sz="800" dirty="0" smtClean="0">
                <a:solidFill>
                  <a:srgbClr val="000000"/>
                </a:solidFill>
                <a:latin typeface="Arial" pitchFamily="34" charset="0"/>
                <a:cs typeface="Arial" pitchFamily="34" charset="0"/>
              </a:rPr>
            </a:br>
            <a:r>
              <a:rPr lang="en-US" sz="800" dirty="0" smtClean="0">
                <a:solidFill>
                  <a:srgbClr val="000000"/>
                </a:solidFill>
                <a:latin typeface="Arial" pitchFamily="34" charset="0"/>
                <a:cs typeface="Arial" pitchFamily="34" charset="0"/>
              </a:rPr>
              <a:t>groups</a:t>
            </a:r>
          </a:p>
        </p:txBody>
      </p:sp>
      <p:sp>
        <p:nvSpPr>
          <p:cNvPr id="60" name="Oval 59"/>
          <p:cNvSpPr/>
          <p:nvPr/>
        </p:nvSpPr>
        <p:spPr bwMode="auto">
          <a:xfrm>
            <a:off x="4228358"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800" dirty="0" smtClean="0">
                <a:solidFill>
                  <a:srgbClr val="000000"/>
                </a:solidFill>
                <a:latin typeface="Arial" pitchFamily="34" charset="0"/>
                <a:cs typeface="Arial" pitchFamily="34" charset="0"/>
              </a:rPr>
              <a:t>Universities/</a:t>
            </a:r>
          </a:p>
          <a:p>
            <a:pPr algn="ctr" eaLnBrk="1" hangingPunct="1"/>
            <a:r>
              <a:rPr lang="en-US" sz="800" dirty="0">
                <a:solidFill>
                  <a:srgbClr val="000000"/>
                </a:solidFill>
                <a:latin typeface="Arial" pitchFamily="34" charset="0"/>
                <a:cs typeface="Arial" pitchFamily="34" charset="0"/>
              </a:rPr>
              <a:t>a</a:t>
            </a:r>
            <a:r>
              <a:rPr lang="en-US" sz="800" dirty="0" smtClean="0">
                <a:solidFill>
                  <a:srgbClr val="000000"/>
                </a:solidFill>
                <a:latin typeface="Arial" pitchFamily="34" charset="0"/>
                <a:cs typeface="Arial" pitchFamily="34" charset="0"/>
              </a:rPr>
              <a:t>stronomy</a:t>
            </a:r>
            <a:br>
              <a:rPr lang="en-US" sz="800" dirty="0" smtClean="0">
                <a:solidFill>
                  <a:srgbClr val="000000"/>
                </a:solidFill>
                <a:latin typeface="Arial" pitchFamily="34" charset="0"/>
                <a:cs typeface="Arial" pitchFamily="34" charset="0"/>
              </a:rPr>
            </a:br>
            <a:r>
              <a:rPr lang="en-US" sz="800" dirty="0" smtClean="0">
                <a:solidFill>
                  <a:srgbClr val="000000"/>
                </a:solidFill>
                <a:latin typeface="Arial" pitchFamily="34" charset="0"/>
                <a:cs typeface="Arial" pitchFamily="34" charset="0"/>
              </a:rPr>
              <a:t>groups</a:t>
            </a:r>
          </a:p>
        </p:txBody>
      </p:sp>
      <p:sp>
        <p:nvSpPr>
          <p:cNvPr id="64" name="Oval 63"/>
          <p:cNvSpPr/>
          <p:nvPr/>
        </p:nvSpPr>
        <p:spPr bwMode="auto">
          <a:xfrm>
            <a:off x="5218871"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800" dirty="0" smtClean="0">
                <a:solidFill>
                  <a:srgbClr val="000000"/>
                </a:solidFill>
                <a:latin typeface="Arial" pitchFamily="34" charset="0"/>
                <a:cs typeface="Arial" pitchFamily="34" charset="0"/>
              </a:rPr>
              <a:t>Universities/</a:t>
            </a:r>
          </a:p>
          <a:p>
            <a:pPr algn="ctr" eaLnBrk="1" hangingPunct="1"/>
            <a:r>
              <a:rPr lang="en-US" sz="800" dirty="0">
                <a:solidFill>
                  <a:srgbClr val="000000"/>
                </a:solidFill>
                <a:latin typeface="Arial" pitchFamily="34" charset="0"/>
                <a:cs typeface="Arial" pitchFamily="34" charset="0"/>
              </a:rPr>
              <a:t>a</a:t>
            </a:r>
            <a:r>
              <a:rPr lang="en-US" sz="800" dirty="0" smtClean="0">
                <a:solidFill>
                  <a:srgbClr val="000000"/>
                </a:solidFill>
                <a:latin typeface="Arial" pitchFamily="34" charset="0"/>
                <a:cs typeface="Arial" pitchFamily="34" charset="0"/>
              </a:rPr>
              <a:t>stronomy</a:t>
            </a:r>
            <a:br>
              <a:rPr lang="en-US" sz="800" dirty="0" smtClean="0">
                <a:solidFill>
                  <a:srgbClr val="000000"/>
                </a:solidFill>
                <a:latin typeface="Arial" pitchFamily="34" charset="0"/>
                <a:cs typeface="Arial" pitchFamily="34" charset="0"/>
              </a:rPr>
            </a:br>
            <a:r>
              <a:rPr lang="en-US" sz="800" dirty="0" smtClean="0">
                <a:solidFill>
                  <a:srgbClr val="000000"/>
                </a:solidFill>
                <a:latin typeface="Arial" pitchFamily="34" charset="0"/>
                <a:cs typeface="Arial" pitchFamily="34" charset="0"/>
              </a:rPr>
              <a:t>groups</a:t>
            </a:r>
          </a:p>
        </p:txBody>
      </p:sp>
      <p:sp>
        <p:nvSpPr>
          <p:cNvPr id="66" name="Oval 65"/>
          <p:cNvSpPr/>
          <p:nvPr/>
        </p:nvSpPr>
        <p:spPr bwMode="auto">
          <a:xfrm>
            <a:off x="6209384"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800" dirty="0" smtClean="0">
                <a:solidFill>
                  <a:srgbClr val="000000"/>
                </a:solidFill>
                <a:latin typeface="Arial" pitchFamily="34" charset="0"/>
                <a:cs typeface="Arial" pitchFamily="34" charset="0"/>
              </a:rPr>
              <a:t>Universities/</a:t>
            </a:r>
          </a:p>
          <a:p>
            <a:pPr algn="ctr" eaLnBrk="1" hangingPunct="1"/>
            <a:r>
              <a:rPr lang="en-US" sz="800" dirty="0">
                <a:solidFill>
                  <a:srgbClr val="000000"/>
                </a:solidFill>
                <a:latin typeface="Arial" pitchFamily="34" charset="0"/>
                <a:cs typeface="Arial" pitchFamily="34" charset="0"/>
              </a:rPr>
              <a:t>a</a:t>
            </a:r>
            <a:r>
              <a:rPr lang="en-US" sz="800" dirty="0" smtClean="0">
                <a:solidFill>
                  <a:srgbClr val="000000"/>
                </a:solidFill>
                <a:latin typeface="Arial" pitchFamily="34" charset="0"/>
                <a:cs typeface="Arial" pitchFamily="34" charset="0"/>
              </a:rPr>
              <a:t>stronomy</a:t>
            </a:r>
            <a:br>
              <a:rPr lang="en-US" sz="800" dirty="0" smtClean="0">
                <a:solidFill>
                  <a:srgbClr val="000000"/>
                </a:solidFill>
                <a:latin typeface="Arial" pitchFamily="34" charset="0"/>
                <a:cs typeface="Arial" pitchFamily="34" charset="0"/>
              </a:rPr>
            </a:br>
            <a:r>
              <a:rPr lang="en-US" sz="800" dirty="0" smtClean="0">
                <a:solidFill>
                  <a:srgbClr val="000000"/>
                </a:solidFill>
                <a:latin typeface="Arial" pitchFamily="34" charset="0"/>
                <a:cs typeface="Arial" pitchFamily="34" charset="0"/>
              </a:rPr>
              <a:t>groups</a:t>
            </a:r>
          </a:p>
        </p:txBody>
      </p:sp>
      <p:sp>
        <p:nvSpPr>
          <p:cNvPr id="67" name="Oval 66"/>
          <p:cNvSpPr/>
          <p:nvPr/>
        </p:nvSpPr>
        <p:spPr bwMode="auto">
          <a:xfrm>
            <a:off x="7199897"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800" dirty="0" smtClean="0">
                <a:solidFill>
                  <a:srgbClr val="000000"/>
                </a:solidFill>
                <a:latin typeface="Arial" pitchFamily="34" charset="0"/>
                <a:cs typeface="Arial" pitchFamily="34" charset="0"/>
              </a:rPr>
              <a:t>Universities/</a:t>
            </a:r>
          </a:p>
          <a:p>
            <a:pPr algn="ctr" eaLnBrk="1" hangingPunct="1"/>
            <a:r>
              <a:rPr lang="en-US" sz="800" dirty="0">
                <a:solidFill>
                  <a:srgbClr val="000000"/>
                </a:solidFill>
                <a:latin typeface="Arial" pitchFamily="34" charset="0"/>
                <a:cs typeface="Arial" pitchFamily="34" charset="0"/>
              </a:rPr>
              <a:t>a</a:t>
            </a:r>
            <a:r>
              <a:rPr lang="en-US" sz="800" dirty="0" smtClean="0">
                <a:solidFill>
                  <a:srgbClr val="000000"/>
                </a:solidFill>
                <a:latin typeface="Arial" pitchFamily="34" charset="0"/>
                <a:cs typeface="Arial" pitchFamily="34" charset="0"/>
              </a:rPr>
              <a:t>stronomy</a:t>
            </a:r>
            <a:br>
              <a:rPr lang="en-US" sz="800" dirty="0" smtClean="0">
                <a:solidFill>
                  <a:srgbClr val="000000"/>
                </a:solidFill>
                <a:latin typeface="Arial" pitchFamily="34" charset="0"/>
                <a:cs typeface="Arial" pitchFamily="34" charset="0"/>
              </a:rPr>
            </a:br>
            <a:r>
              <a:rPr lang="en-US" sz="800" dirty="0" smtClean="0">
                <a:solidFill>
                  <a:srgbClr val="000000"/>
                </a:solidFill>
                <a:latin typeface="Arial" pitchFamily="34" charset="0"/>
                <a:cs typeface="Arial" pitchFamily="34" charset="0"/>
              </a:rPr>
              <a:t>groups</a:t>
            </a:r>
          </a:p>
        </p:txBody>
      </p:sp>
      <p:sp>
        <p:nvSpPr>
          <p:cNvPr id="68" name="Oval 67"/>
          <p:cNvSpPr/>
          <p:nvPr/>
        </p:nvSpPr>
        <p:spPr bwMode="auto">
          <a:xfrm>
            <a:off x="8190408"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800" dirty="0" smtClean="0">
                <a:solidFill>
                  <a:srgbClr val="000000"/>
                </a:solidFill>
                <a:latin typeface="Arial" pitchFamily="34" charset="0"/>
                <a:cs typeface="Arial" pitchFamily="34" charset="0"/>
              </a:rPr>
              <a:t>Universities/</a:t>
            </a:r>
          </a:p>
          <a:p>
            <a:pPr algn="ctr" eaLnBrk="1" hangingPunct="1"/>
            <a:r>
              <a:rPr lang="en-US" sz="800" dirty="0">
                <a:solidFill>
                  <a:srgbClr val="000000"/>
                </a:solidFill>
                <a:latin typeface="Arial" pitchFamily="34" charset="0"/>
                <a:cs typeface="Arial" pitchFamily="34" charset="0"/>
              </a:rPr>
              <a:t>a</a:t>
            </a:r>
            <a:r>
              <a:rPr lang="en-US" sz="800" dirty="0" smtClean="0">
                <a:solidFill>
                  <a:srgbClr val="000000"/>
                </a:solidFill>
                <a:latin typeface="Arial" pitchFamily="34" charset="0"/>
                <a:cs typeface="Arial" pitchFamily="34" charset="0"/>
              </a:rPr>
              <a:t>stronomy</a:t>
            </a:r>
            <a:br>
              <a:rPr lang="en-US" sz="800" dirty="0" smtClean="0">
                <a:solidFill>
                  <a:srgbClr val="000000"/>
                </a:solidFill>
                <a:latin typeface="Arial" pitchFamily="34" charset="0"/>
                <a:cs typeface="Arial" pitchFamily="34" charset="0"/>
              </a:rPr>
            </a:br>
            <a:r>
              <a:rPr lang="en-US" sz="800" dirty="0" smtClean="0">
                <a:solidFill>
                  <a:srgbClr val="000000"/>
                </a:solidFill>
                <a:latin typeface="Arial" pitchFamily="34" charset="0"/>
                <a:cs typeface="Arial" pitchFamily="34" charset="0"/>
              </a:rPr>
              <a:t>groups</a:t>
            </a:r>
          </a:p>
        </p:txBody>
      </p:sp>
      <p:sp>
        <p:nvSpPr>
          <p:cNvPr id="69" name="Oval 68"/>
          <p:cNvSpPr/>
          <p:nvPr/>
        </p:nvSpPr>
        <p:spPr bwMode="auto">
          <a:xfrm>
            <a:off x="4230834" y="5647125"/>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1200" b="0" dirty="0" smtClean="0">
                <a:solidFill>
                  <a:srgbClr val="000000"/>
                </a:solidFill>
                <a:latin typeface="Arial" pitchFamily="34" charset="0"/>
                <a:cs typeface="Arial" pitchFamily="34" charset="0"/>
              </a:rPr>
              <a:t>National</a:t>
            </a:r>
          </a:p>
          <a:p>
            <a:pPr algn="ctr" eaLnBrk="1" hangingPunct="1"/>
            <a:r>
              <a:rPr lang="en-US" sz="1200" b="0" dirty="0" smtClean="0">
                <a:solidFill>
                  <a:srgbClr val="000000"/>
                </a:solidFill>
                <a:latin typeface="Arial" pitchFamily="34" charset="0"/>
                <a:cs typeface="Arial" pitchFamily="34" charset="0"/>
              </a:rPr>
              <a:t>tier 1</a:t>
            </a:r>
          </a:p>
        </p:txBody>
      </p:sp>
      <p:sp>
        <p:nvSpPr>
          <p:cNvPr id="70" name="Oval 69"/>
          <p:cNvSpPr/>
          <p:nvPr/>
        </p:nvSpPr>
        <p:spPr bwMode="auto">
          <a:xfrm>
            <a:off x="7170749" y="5647125"/>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1200" b="0" dirty="0" smtClean="0">
                <a:solidFill>
                  <a:srgbClr val="000000"/>
                </a:solidFill>
                <a:latin typeface="Arial" pitchFamily="34" charset="0"/>
                <a:cs typeface="Arial" pitchFamily="34" charset="0"/>
              </a:rPr>
              <a:t>National</a:t>
            </a:r>
          </a:p>
          <a:p>
            <a:pPr algn="ctr" eaLnBrk="1" hangingPunct="1"/>
            <a:r>
              <a:rPr lang="en-US" sz="1200" b="0" dirty="0" smtClean="0">
                <a:solidFill>
                  <a:srgbClr val="000000"/>
                </a:solidFill>
                <a:latin typeface="Arial" pitchFamily="34" charset="0"/>
                <a:cs typeface="Arial" pitchFamily="34" charset="0"/>
              </a:rPr>
              <a:t>tier 1</a:t>
            </a:r>
          </a:p>
        </p:txBody>
      </p:sp>
      <p:grpSp>
        <p:nvGrpSpPr>
          <p:cNvPr id="71" name="Group 70"/>
          <p:cNvGrpSpPr/>
          <p:nvPr/>
        </p:nvGrpSpPr>
        <p:grpSpPr>
          <a:xfrm rot="13813117">
            <a:off x="729184" y="6176630"/>
            <a:ext cx="428117" cy="259360"/>
            <a:chOff x="747144" y="3349304"/>
            <a:chExt cx="428117" cy="259360"/>
          </a:xfrm>
        </p:grpSpPr>
        <p:cxnSp>
          <p:nvCxnSpPr>
            <p:cNvPr id="75" name="Straight Arrow Connector 74"/>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76" name="Straight Arrow Connector 75"/>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77" name="Straight Arrow Connector 76"/>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78" name="Straight Arrow Connector 77"/>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79" name="Straight Arrow Connector 78"/>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80" name="Group 79"/>
          <p:cNvGrpSpPr/>
          <p:nvPr/>
        </p:nvGrpSpPr>
        <p:grpSpPr>
          <a:xfrm rot="13813117">
            <a:off x="1541512" y="6157335"/>
            <a:ext cx="428117" cy="259360"/>
            <a:chOff x="747144" y="3349304"/>
            <a:chExt cx="428117" cy="259360"/>
          </a:xfrm>
        </p:grpSpPr>
        <p:cxnSp>
          <p:nvCxnSpPr>
            <p:cNvPr id="81" name="Straight Arrow Connector 80"/>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82" name="Straight Arrow Connector 81"/>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86" name="Straight Arrow Connector 85"/>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87" name="Straight Arrow Connector 86"/>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88" name="Straight Arrow Connector 87"/>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89" name="Group 88"/>
          <p:cNvGrpSpPr/>
          <p:nvPr/>
        </p:nvGrpSpPr>
        <p:grpSpPr>
          <a:xfrm rot="12238101">
            <a:off x="2502724" y="6133331"/>
            <a:ext cx="428117" cy="259360"/>
            <a:chOff x="747144" y="3349304"/>
            <a:chExt cx="428117" cy="259360"/>
          </a:xfrm>
        </p:grpSpPr>
        <p:cxnSp>
          <p:nvCxnSpPr>
            <p:cNvPr id="90" name="Straight Arrow Connector 89"/>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91" name="Straight Arrow Connector 90"/>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95" name="Straight Arrow Connector 94"/>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96" name="Straight Arrow Connector 95"/>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00" name="Straight Arrow Connector 99"/>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01" name="Group 100"/>
          <p:cNvGrpSpPr/>
          <p:nvPr/>
        </p:nvGrpSpPr>
        <p:grpSpPr>
          <a:xfrm rot="12238101">
            <a:off x="3438250" y="6133331"/>
            <a:ext cx="428117" cy="259360"/>
            <a:chOff x="747144" y="3349304"/>
            <a:chExt cx="428117" cy="259360"/>
          </a:xfrm>
        </p:grpSpPr>
        <p:cxnSp>
          <p:nvCxnSpPr>
            <p:cNvPr id="102" name="Straight Arrow Connector 101"/>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03" name="Straight Arrow Connector 102"/>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04" name="Straight Arrow Connector 103"/>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05" name="Straight Arrow Connector 104"/>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06" name="Straight Arrow Connector 105"/>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07" name="Group 106"/>
          <p:cNvGrpSpPr/>
          <p:nvPr/>
        </p:nvGrpSpPr>
        <p:grpSpPr>
          <a:xfrm rot="11679790">
            <a:off x="4409455" y="6121578"/>
            <a:ext cx="428117" cy="259360"/>
            <a:chOff x="747144" y="3349304"/>
            <a:chExt cx="428117" cy="259360"/>
          </a:xfrm>
        </p:grpSpPr>
        <p:cxnSp>
          <p:nvCxnSpPr>
            <p:cNvPr id="108" name="Straight Arrow Connector 107"/>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09" name="Straight Arrow Connector 108"/>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10" name="Straight Arrow Connector 109"/>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11" name="Straight Arrow Connector 110"/>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12" name="Straight Arrow Connector 111"/>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13" name="Group 112"/>
          <p:cNvGrpSpPr/>
          <p:nvPr/>
        </p:nvGrpSpPr>
        <p:grpSpPr>
          <a:xfrm rot="7786883" flipH="1">
            <a:off x="7193317" y="6157218"/>
            <a:ext cx="428117" cy="259360"/>
            <a:chOff x="747144" y="3349304"/>
            <a:chExt cx="428117" cy="259360"/>
          </a:xfrm>
        </p:grpSpPr>
        <p:cxnSp>
          <p:nvCxnSpPr>
            <p:cNvPr id="114" name="Straight Arrow Connector 113"/>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15" name="Straight Arrow Connector 114"/>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16" name="Straight Arrow Connector 115"/>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17" name="Straight Arrow Connector 116"/>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18" name="Straight Arrow Connector 117"/>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19" name="Group 118"/>
          <p:cNvGrpSpPr/>
          <p:nvPr/>
        </p:nvGrpSpPr>
        <p:grpSpPr>
          <a:xfrm rot="7786883" flipH="1">
            <a:off x="8106491" y="6176512"/>
            <a:ext cx="428117" cy="259360"/>
            <a:chOff x="747144" y="3349304"/>
            <a:chExt cx="428117" cy="259360"/>
          </a:xfrm>
        </p:grpSpPr>
        <p:cxnSp>
          <p:nvCxnSpPr>
            <p:cNvPr id="120" name="Straight Arrow Connector 119"/>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21" name="Straight Arrow Connector 120"/>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22" name="Straight Arrow Connector 121"/>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23" name="Straight Arrow Connector 122"/>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24" name="Straight Arrow Connector 123"/>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25" name="Group 124"/>
          <p:cNvGrpSpPr/>
          <p:nvPr/>
        </p:nvGrpSpPr>
        <p:grpSpPr>
          <a:xfrm rot="9361899" flipH="1">
            <a:off x="6388003" y="6117920"/>
            <a:ext cx="428117" cy="259360"/>
            <a:chOff x="747144" y="3349304"/>
            <a:chExt cx="428117" cy="259360"/>
          </a:xfrm>
        </p:grpSpPr>
        <p:cxnSp>
          <p:nvCxnSpPr>
            <p:cNvPr id="126" name="Straight Arrow Connector 125"/>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27" name="Straight Arrow Connector 126"/>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28" name="Straight Arrow Connector 127"/>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29" name="Straight Arrow Connector 128"/>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30" name="Straight Arrow Connector 129"/>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31" name="Group 130"/>
          <p:cNvGrpSpPr/>
          <p:nvPr/>
        </p:nvGrpSpPr>
        <p:grpSpPr>
          <a:xfrm rot="9361899" flipH="1">
            <a:off x="5371124" y="6127046"/>
            <a:ext cx="428117" cy="259360"/>
            <a:chOff x="747144" y="3349304"/>
            <a:chExt cx="428117" cy="259360"/>
          </a:xfrm>
        </p:grpSpPr>
        <p:cxnSp>
          <p:nvCxnSpPr>
            <p:cNvPr id="132" name="Straight Arrow Connector 131"/>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33" name="Straight Arrow Connector 132"/>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34" name="Straight Arrow Connector 133"/>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35" name="Straight Arrow Connector 134"/>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36" name="Straight Arrow Connector 135"/>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cxnSp>
        <p:nvCxnSpPr>
          <p:cNvPr id="137" name="Straight Connector 136"/>
          <p:cNvCxnSpPr/>
          <p:nvPr/>
        </p:nvCxnSpPr>
        <p:spPr>
          <a:xfrm>
            <a:off x="0" y="285194"/>
            <a:ext cx="91440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91622381"/>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1"/>
          <p:cNvSpPr>
            <a:spLocks noChangeArrowheads="1"/>
          </p:cNvSpPr>
          <p:nvPr/>
        </p:nvSpPr>
        <p:spPr bwMode="auto">
          <a:xfrm>
            <a:off x="3587243" y="356269"/>
            <a:ext cx="2000250" cy="300038"/>
          </a:xfrm>
          <a:prstGeom prst="rect">
            <a:avLst/>
          </a:prstGeom>
          <a:solidFill>
            <a:schemeClr val="bg1"/>
          </a:solidFill>
          <a:ln w="12700" algn="ctr">
            <a:solidFill>
              <a:schemeClr val="tx1"/>
            </a:solidFill>
            <a:round/>
            <a:headEnd/>
            <a:tailEnd/>
          </a:ln>
        </p:spPr>
        <p:txBody>
          <a:bodyPr wrap="none" anchor="ctr"/>
          <a:lstStyle/>
          <a:p>
            <a:pPr algn="ctr" eaLnBrk="1" hangingPunct="1"/>
            <a:r>
              <a:rPr lang="en-US" sz="1600" b="0" dirty="0" smtClean="0">
                <a:solidFill>
                  <a:srgbClr val="000000"/>
                </a:solidFill>
              </a:rPr>
              <a:t>Receptors/sensors</a:t>
            </a:r>
            <a:endParaRPr lang="en-US" sz="1600" b="0" dirty="0">
              <a:solidFill>
                <a:srgbClr val="000000"/>
              </a:solidFill>
            </a:endParaRPr>
          </a:p>
        </p:txBody>
      </p:sp>
      <p:sp>
        <p:nvSpPr>
          <p:cNvPr id="3075" name="Rectangle 3"/>
          <p:cNvSpPr>
            <a:spLocks noChangeArrowheads="1"/>
          </p:cNvSpPr>
          <p:nvPr/>
        </p:nvSpPr>
        <p:spPr bwMode="auto">
          <a:xfrm>
            <a:off x="3342555" y="1692944"/>
            <a:ext cx="2489627" cy="300038"/>
          </a:xfrm>
          <a:prstGeom prst="rect">
            <a:avLst/>
          </a:prstGeom>
          <a:solidFill>
            <a:schemeClr val="bg1"/>
          </a:solidFill>
          <a:ln w="12700" algn="ctr">
            <a:solidFill>
              <a:schemeClr val="tx1"/>
            </a:solidFill>
            <a:round/>
            <a:headEnd/>
            <a:tailEnd/>
          </a:ln>
        </p:spPr>
        <p:txBody>
          <a:bodyPr wrap="none" anchor="ctr"/>
          <a:lstStyle/>
          <a:p>
            <a:pPr algn="ctr" eaLnBrk="1" hangingPunct="1"/>
            <a:r>
              <a:rPr lang="en-US" sz="1600" b="0" dirty="0">
                <a:solidFill>
                  <a:srgbClr val="000000"/>
                </a:solidFill>
              </a:rPr>
              <a:t>c</a:t>
            </a:r>
            <a:r>
              <a:rPr lang="en-US" sz="1600" b="0" dirty="0" smtClean="0">
                <a:solidFill>
                  <a:srgbClr val="000000"/>
                </a:solidFill>
              </a:rPr>
              <a:t>orrelator / data processor</a:t>
            </a:r>
            <a:endParaRPr lang="en-US" sz="1600" b="0" dirty="0">
              <a:solidFill>
                <a:srgbClr val="000000"/>
              </a:solidFill>
            </a:endParaRPr>
          </a:p>
        </p:txBody>
      </p:sp>
      <p:sp>
        <p:nvSpPr>
          <p:cNvPr id="3076" name="Rectangle 4"/>
          <p:cNvSpPr>
            <a:spLocks noChangeArrowheads="1"/>
          </p:cNvSpPr>
          <p:nvPr/>
        </p:nvSpPr>
        <p:spPr bwMode="auto">
          <a:xfrm>
            <a:off x="3587243" y="3029619"/>
            <a:ext cx="2000250" cy="300038"/>
          </a:xfrm>
          <a:prstGeom prst="rect">
            <a:avLst/>
          </a:prstGeom>
          <a:solidFill>
            <a:schemeClr val="bg1"/>
          </a:solidFill>
          <a:ln w="12700" algn="ctr">
            <a:solidFill>
              <a:schemeClr val="tx1"/>
            </a:solidFill>
            <a:round/>
            <a:headEnd/>
            <a:tailEnd/>
          </a:ln>
        </p:spPr>
        <p:txBody>
          <a:bodyPr wrap="none" anchor="ctr"/>
          <a:lstStyle/>
          <a:p>
            <a:pPr algn="ctr" eaLnBrk="1" hangingPunct="1"/>
            <a:r>
              <a:rPr lang="en-US" sz="1600" b="0" dirty="0" smtClean="0">
                <a:solidFill>
                  <a:srgbClr val="000000"/>
                </a:solidFill>
              </a:rPr>
              <a:t>supercomputer</a:t>
            </a:r>
            <a:endParaRPr lang="en-US" sz="1600" b="0" dirty="0">
              <a:solidFill>
                <a:srgbClr val="000000"/>
              </a:solidFill>
            </a:endParaRPr>
          </a:p>
        </p:txBody>
      </p:sp>
      <p:sp>
        <p:nvSpPr>
          <p:cNvPr id="3077" name="Rectangle 5"/>
          <p:cNvSpPr>
            <a:spLocks noChangeArrowheads="1"/>
          </p:cNvSpPr>
          <p:nvPr/>
        </p:nvSpPr>
        <p:spPr bwMode="auto">
          <a:xfrm>
            <a:off x="3404028" y="4366294"/>
            <a:ext cx="2428154" cy="300038"/>
          </a:xfrm>
          <a:prstGeom prst="rect">
            <a:avLst/>
          </a:prstGeom>
          <a:solidFill>
            <a:schemeClr val="bg1"/>
          </a:solidFill>
          <a:ln w="12700" algn="ctr">
            <a:solidFill>
              <a:schemeClr val="tx1"/>
            </a:solidFill>
            <a:round/>
            <a:headEnd/>
            <a:tailEnd/>
          </a:ln>
        </p:spPr>
        <p:txBody>
          <a:bodyPr wrap="none" anchor="ctr"/>
          <a:lstStyle/>
          <a:p>
            <a:pPr algn="ctr" eaLnBrk="1" hangingPunct="1"/>
            <a:r>
              <a:rPr lang="en-US" sz="1600" b="0" dirty="0" smtClean="0">
                <a:solidFill>
                  <a:srgbClr val="000000"/>
                </a:solidFill>
              </a:rPr>
              <a:t>European distribution point</a:t>
            </a:r>
            <a:endParaRPr lang="en-US" sz="1600" b="0" dirty="0">
              <a:solidFill>
                <a:srgbClr val="000000"/>
              </a:solidFill>
            </a:endParaRPr>
          </a:p>
        </p:txBody>
      </p:sp>
      <p:cxnSp>
        <p:nvCxnSpPr>
          <p:cNvPr id="3078" name="Straight Connector 6"/>
          <p:cNvCxnSpPr>
            <a:cxnSpLocks noChangeShapeType="1"/>
          </p:cNvCxnSpPr>
          <p:nvPr/>
        </p:nvCxnSpPr>
        <p:spPr bwMode="auto">
          <a:xfrm flipH="1">
            <a:off x="2992328" y="640432"/>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3079" name="Straight Connector 8"/>
          <p:cNvCxnSpPr>
            <a:cxnSpLocks noChangeShapeType="1"/>
          </p:cNvCxnSpPr>
          <p:nvPr/>
        </p:nvCxnSpPr>
        <p:spPr bwMode="auto">
          <a:xfrm flipH="1">
            <a:off x="2992328" y="169294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3080" name="Straight Connector 9"/>
          <p:cNvCxnSpPr>
            <a:cxnSpLocks noChangeShapeType="1"/>
          </p:cNvCxnSpPr>
          <p:nvPr/>
        </p:nvCxnSpPr>
        <p:spPr bwMode="auto">
          <a:xfrm flipH="1">
            <a:off x="2992328" y="1992982"/>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3081" name="Straight Connector 10"/>
          <p:cNvCxnSpPr>
            <a:cxnSpLocks noChangeShapeType="1"/>
          </p:cNvCxnSpPr>
          <p:nvPr/>
        </p:nvCxnSpPr>
        <p:spPr bwMode="auto">
          <a:xfrm flipH="1">
            <a:off x="2992328" y="3037557"/>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3082" name="Straight Connector 11"/>
          <p:cNvCxnSpPr>
            <a:cxnSpLocks noChangeShapeType="1"/>
          </p:cNvCxnSpPr>
          <p:nvPr/>
        </p:nvCxnSpPr>
        <p:spPr bwMode="auto">
          <a:xfrm flipH="1">
            <a:off x="2992328" y="334394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3083" name="Straight Connector 12"/>
          <p:cNvCxnSpPr>
            <a:cxnSpLocks noChangeShapeType="1"/>
          </p:cNvCxnSpPr>
          <p:nvPr/>
        </p:nvCxnSpPr>
        <p:spPr bwMode="auto">
          <a:xfrm flipH="1">
            <a:off x="2992328" y="436629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3084" name="Straight Arrow Connector 15"/>
          <p:cNvCxnSpPr>
            <a:cxnSpLocks noChangeShapeType="1"/>
          </p:cNvCxnSpPr>
          <p:nvPr/>
        </p:nvCxnSpPr>
        <p:spPr bwMode="auto">
          <a:xfrm>
            <a:off x="3139966" y="640432"/>
            <a:ext cx="0" cy="1035050"/>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3085" name="Straight Arrow Connector 18"/>
          <p:cNvCxnSpPr>
            <a:cxnSpLocks noChangeShapeType="1"/>
          </p:cNvCxnSpPr>
          <p:nvPr/>
        </p:nvCxnSpPr>
        <p:spPr bwMode="auto">
          <a:xfrm>
            <a:off x="3139966" y="1992982"/>
            <a:ext cx="0" cy="1033462"/>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3086" name="Straight Arrow Connector 19"/>
          <p:cNvCxnSpPr>
            <a:cxnSpLocks noChangeShapeType="1"/>
          </p:cNvCxnSpPr>
          <p:nvPr/>
        </p:nvCxnSpPr>
        <p:spPr bwMode="auto">
          <a:xfrm>
            <a:off x="3147903" y="3329657"/>
            <a:ext cx="0" cy="1033462"/>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3087" name="TextBox 17"/>
          <p:cNvSpPr txBox="1">
            <a:spLocks noChangeArrowheads="1"/>
          </p:cNvSpPr>
          <p:nvPr/>
        </p:nvSpPr>
        <p:spPr bwMode="auto">
          <a:xfrm>
            <a:off x="1869310" y="1003969"/>
            <a:ext cx="126348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ctr" eaLnBrk="1" hangingPunct="1"/>
            <a:r>
              <a:rPr lang="en-US" sz="1400" b="0" dirty="0" smtClean="0">
                <a:solidFill>
                  <a:srgbClr val="000000"/>
                </a:solidFill>
              </a:rPr>
              <a:t>~200km, avg.</a:t>
            </a:r>
            <a:endParaRPr lang="en-US" sz="1400" b="0" dirty="0">
              <a:solidFill>
                <a:srgbClr val="000000"/>
              </a:solidFill>
            </a:endParaRPr>
          </a:p>
        </p:txBody>
      </p:sp>
      <p:sp>
        <p:nvSpPr>
          <p:cNvPr id="3088" name="TextBox 21"/>
          <p:cNvSpPr txBox="1">
            <a:spLocks noChangeArrowheads="1"/>
          </p:cNvSpPr>
          <p:nvPr/>
        </p:nvSpPr>
        <p:spPr bwMode="auto">
          <a:xfrm>
            <a:off x="2157850" y="2296194"/>
            <a:ext cx="97494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ctr" eaLnBrk="1" hangingPunct="1"/>
            <a:r>
              <a:rPr lang="en-US" sz="1400" b="0" dirty="0" smtClean="0">
                <a:solidFill>
                  <a:srgbClr val="000000"/>
                </a:solidFill>
              </a:rPr>
              <a:t>~1000 km</a:t>
            </a:r>
            <a:endParaRPr lang="en-US" sz="1400" b="0" dirty="0">
              <a:solidFill>
                <a:srgbClr val="000000"/>
              </a:solidFill>
            </a:endParaRPr>
          </a:p>
        </p:txBody>
      </p:sp>
      <p:sp>
        <p:nvSpPr>
          <p:cNvPr id="3089" name="TextBox 22"/>
          <p:cNvSpPr txBox="1">
            <a:spLocks noChangeArrowheads="1"/>
          </p:cNvSpPr>
          <p:nvPr/>
        </p:nvSpPr>
        <p:spPr bwMode="auto">
          <a:xfrm>
            <a:off x="857815" y="3273390"/>
            <a:ext cx="227498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ctr" eaLnBrk="1" hangingPunct="1"/>
            <a:r>
              <a:rPr lang="en-US" sz="1400" b="0" dirty="0" smtClean="0">
                <a:solidFill>
                  <a:srgbClr val="000000"/>
                </a:solidFill>
              </a:rPr>
              <a:t>~25,000 km</a:t>
            </a:r>
          </a:p>
          <a:p>
            <a:pPr algn="ctr" eaLnBrk="1" hangingPunct="1"/>
            <a:r>
              <a:rPr lang="en-US" sz="1400" b="0" dirty="0" smtClean="0">
                <a:solidFill>
                  <a:srgbClr val="000000"/>
                </a:solidFill>
              </a:rPr>
              <a:t>(Perth to London via USA)</a:t>
            </a:r>
          </a:p>
          <a:p>
            <a:pPr algn="ctr" eaLnBrk="1" hangingPunct="1"/>
            <a:r>
              <a:rPr lang="en-US" sz="1400" b="0" dirty="0" smtClean="0">
                <a:solidFill>
                  <a:srgbClr val="000000"/>
                </a:solidFill>
              </a:rPr>
              <a:t>or</a:t>
            </a:r>
          </a:p>
          <a:p>
            <a:pPr algn="ctr" eaLnBrk="1" hangingPunct="1"/>
            <a:r>
              <a:rPr lang="en-US" sz="1400" b="0" dirty="0" smtClean="0">
                <a:solidFill>
                  <a:srgbClr val="000000"/>
                </a:solidFill>
              </a:rPr>
              <a:t>~13,000 km</a:t>
            </a:r>
          </a:p>
          <a:p>
            <a:pPr algn="ctr" eaLnBrk="1" hangingPunct="1"/>
            <a:r>
              <a:rPr lang="en-US" sz="1400" b="0" dirty="0" smtClean="0">
                <a:solidFill>
                  <a:srgbClr val="000000"/>
                </a:solidFill>
              </a:rPr>
              <a:t>(South Africa to London)</a:t>
            </a:r>
            <a:endParaRPr lang="en-US" sz="1400" b="0" dirty="0">
              <a:solidFill>
                <a:srgbClr val="000000"/>
              </a:solidFill>
            </a:endParaRPr>
          </a:p>
        </p:txBody>
      </p:sp>
      <p:sp>
        <p:nvSpPr>
          <p:cNvPr id="2" name="Down Arrow 1"/>
          <p:cNvSpPr/>
          <p:nvPr/>
        </p:nvSpPr>
        <p:spPr bwMode="auto">
          <a:xfrm>
            <a:off x="4175888" y="656307"/>
            <a:ext cx="822960" cy="1036637"/>
          </a:xfrm>
          <a:prstGeom prst="downArrow">
            <a:avLst/>
          </a:prstGeom>
          <a:solidFill>
            <a:srgbClr val="33CC3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endParaRPr lang="en-US" sz="1600" b="0" dirty="0" smtClean="0">
              <a:solidFill>
                <a:srgbClr val="000000"/>
              </a:solidFill>
              <a:latin typeface="Arial" pitchFamily="34" charset="0"/>
              <a:cs typeface="Arial" pitchFamily="34" charset="0"/>
            </a:endParaRPr>
          </a:p>
        </p:txBody>
      </p:sp>
      <p:sp>
        <p:nvSpPr>
          <p:cNvPr id="28" name="Down Arrow 27"/>
          <p:cNvSpPr/>
          <p:nvPr/>
        </p:nvSpPr>
        <p:spPr bwMode="auto">
          <a:xfrm>
            <a:off x="4299332" y="1996376"/>
            <a:ext cx="576072" cy="1036637"/>
          </a:xfrm>
          <a:prstGeom prst="downArrow">
            <a:avLst/>
          </a:prstGeom>
          <a:solidFill>
            <a:srgbClr val="33CC3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endParaRPr lang="en-US" sz="1600" b="0" dirty="0" smtClean="0">
              <a:solidFill>
                <a:srgbClr val="000000"/>
              </a:solidFill>
              <a:latin typeface="Arial" pitchFamily="34" charset="0"/>
              <a:cs typeface="Arial" pitchFamily="34" charset="0"/>
            </a:endParaRPr>
          </a:p>
        </p:txBody>
      </p:sp>
      <p:sp>
        <p:nvSpPr>
          <p:cNvPr id="29" name="Down Arrow 28"/>
          <p:cNvSpPr/>
          <p:nvPr/>
        </p:nvSpPr>
        <p:spPr bwMode="auto">
          <a:xfrm>
            <a:off x="4518788" y="3320892"/>
            <a:ext cx="137160" cy="1036637"/>
          </a:xfrm>
          <a:prstGeom prst="downArrow">
            <a:avLst/>
          </a:prstGeom>
          <a:solidFill>
            <a:srgbClr val="33CC3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endParaRPr lang="en-US" sz="1600" b="0" dirty="0" smtClean="0">
              <a:solidFill>
                <a:srgbClr val="000000"/>
              </a:solidFill>
              <a:latin typeface="Arial" pitchFamily="34" charset="0"/>
              <a:cs typeface="Arial" pitchFamily="34" charset="0"/>
            </a:endParaRPr>
          </a:p>
        </p:txBody>
      </p:sp>
      <p:cxnSp>
        <p:nvCxnSpPr>
          <p:cNvPr id="8" name="Straight Arrow Connector 7"/>
          <p:cNvCxnSpPr>
            <a:stCxn id="3077" idx="2"/>
          </p:cNvCxnSpPr>
          <p:nvPr/>
        </p:nvCxnSpPr>
        <p:spPr bwMode="auto">
          <a:xfrm flipH="1">
            <a:off x="1668231" y="4666332"/>
            <a:ext cx="2949874" cy="980793"/>
          </a:xfrm>
          <a:prstGeom prst="straightConnector1">
            <a:avLst/>
          </a:prstGeom>
          <a:solidFill>
            <a:srgbClr val="3366FF"/>
          </a:solidFill>
          <a:ln w="31750" cap="flat" cmpd="sng" algn="ctr">
            <a:solidFill>
              <a:schemeClr val="tx1"/>
            </a:solidFill>
            <a:prstDash val="solid"/>
            <a:round/>
            <a:headEnd type="none" w="med" len="med"/>
            <a:tailEnd type="triangle" w="lg" len="lg"/>
          </a:ln>
          <a:effectLst/>
        </p:spPr>
      </p:cxnSp>
      <p:cxnSp>
        <p:nvCxnSpPr>
          <p:cNvPr id="46" name="Straight Arrow Connector 45"/>
          <p:cNvCxnSpPr>
            <a:stCxn id="3077" idx="2"/>
          </p:cNvCxnSpPr>
          <p:nvPr/>
        </p:nvCxnSpPr>
        <p:spPr bwMode="auto">
          <a:xfrm>
            <a:off x="4618105" y="4666332"/>
            <a:ext cx="5409" cy="980793"/>
          </a:xfrm>
          <a:prstGeom prst="straightConnector1">
            <a:avLst/>
          </a:prstGeom>
          <a:solidFill>
            <a:srgbClr val="3366FF"/>
          </a:solidFill>
          <a:ln w="31750" cap="flat" cmpd="sng" algn="ctr">
            <a:solidFill>
              <a:schemeClr val="tx1"/>
            </a:solidFill>
            <a:prstDash val="solid"/>
            <a:round/>
            <a:headEnd type="none" w="med" len="med"/>
            <a:tailEnd type="triangle" w="lg" len="lg"/>
          </a:ln>
          <a:effectLst/>
        </p:spPr>
      </p:cxnSp>
      <p:cxnSp>
        <p:nvCxnSpPr>
          <p:cNvPr id="49" name="Straight Arrow Connector 48"/>
          <p:cNvCxnSpPr>
            <a:stCxn id="3077" idx="2"/>
          </p:cNvCxnSpPr>
          <p:nvPr/>
        </p:nvCxnSpPr>
        <p:spPr bwMode="auto">
          <a:xfrm>
            <a:off x="4618105" y="4666332"/>
            <a:ext cx="2945324" cy="980793"/>
          </a:xfrm>
          <a:prstGeom prst="straightConnector1">
            <a:avLst/>
          </a:prstGeom>
          <a:solidFill>
            <a:srgbClr val="3366FF"/>
          </a:solidFill>
          <a:ln w="31750" cap="flat" cmpd="sng" algn="ctr">
            <a:solidFill>
              <a:schemeClr val="tx1"/>
            </a:solidFill>
            <a:prstDash val="solid"/>
            <a:round/>
            <a:headEnd type="none" w="med" len="med"/>
            <a:tailEnd type="triangle" w="lg" len="lg"/>
          </a:ln>
          <a:effectLst/>
        </p:spPr>
      </p:cxnSp>
      <p:sp>
        <p:nvSpPr>
          <p:cNvPr id="3093" name="TextBox 26"/>
          <p:cNvSpPr txBox="1">
            <a:spLocks noChangeArrowheads="1"/>
          </p:cNvSpPr>
          <p:nvPr/>
        </p:nvSpPr>
        <p:spPr bwMode="auto">
          <a:xfrm>
            <a:off x="4964247" y="844977"/>
            <a:ext cx="208416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l" eaLnBrk="1" hangingPunct="1"/>
            <a:r>
              <a:rPr lang="en-US" sz="1400" b="0" dirty="0" smtClean="0">
                <a:solidFill>
                  <a:srgbClr val="000000"/>
                </a:solidFill>
              </a:rPr>
              <a:t>~15,000 Tb/s aggregate</a:t>
            </a:r>
            <a:endParaRPr lang="en-US" sz="1400" b="0" dirty="0">
              <a:solidFill>
                <a:srgbClr val="000000"/>
              </a:solidFill>
            </a:endParaRPr>
          </a:p>
        </p:txBody>
      </p:sp>
      <p:sp>
        <p:nvSpPr>
          <p:cNvPr id="92" name="TextBox 26"/>
          <p:cNvSpPr txBox="1">
            <a:spLocks noChangeArrowheads="1"/>
          </p:cNvSpPr>
          <p:nvPr/>
        </p:nvSpPr>
        <p:spPr bwMode="auto">
          <a:xfrm>
            <a:off x="4964247" y="2188472"/>
            <a:ext cx="1731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l" eaLnBrk="1" hangingPunct="1"/>
            <a:r>
              <a:rPr lang="en-US" sz="1400" b="0" dirty="0">
                <a:solidFill>
                  <a:srgbClr val="000000"/>
                </a:solidFill>
              </a:rPr>
              <a:t>400 Tb/s </a:t>
            </a:r>
            <a:r>
              <a:rPr lang="en-US" sz="1400" b="0" dirty="0" smtClean="0">
                <a:solidFill>
                  <a:srgbClr val="000000"/>
                </a:solidFill>
              </a:rPr>
              <a:t>aggregate</a:t>
            </a:r>
            <a:endParaRPr lang="en-US" sz="1400" b="0" dirty="0">
              <a:solidFill>
                <a:srgbClr val="000000"/>
              </a:solidFill>
            </a:endParaRPr>
          </a:p>
        </p:txBody>
      </p:sp>
      <p:sp>
        <p:nvSpPr>
          <p:cNvPr id="93" name="TextBox 26"/>
          <p:cNvSpPr txBox="1">
            <a:spLocks noChangeArrowheads="1"/>
          </p:cNvSpPr>
          <p:nvPr/>
        </p:nvSpPr>
        <p:spPr bwMode="auto">
          <a:xfrm>
            <a:off x="4964247" y="3577600"/>
            <a:ext cx="257628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l" eaLnBrk="1" hangingPunct="1"/>
            <a:r>
              <a:rPr lang="en-US" sz="1400" b="0" dirty="0" smtClean="0">
                <a:solidFill>
                  <a:srgbClr val="000000"/>
                </a:solidFill>
              </a:rPr>
              <a:t>0.1 Tb/s (100 Gb/s) aggregate</a:t>
            </a:r>
            <a:endParaRPr lang="en-US" sz="1400" b="0" dirty="0">
              <a:solidFill>
                <a:srgbClr val="000000"/>
              </a:solidFill>
            </a:endParaRPr>
          </a:p>
        </p:txBody>
      </p:sp>
      <p:sp>
        <p:nvSpPr>
          <p:cNvPr id="94" name="TextBox 26"/>
          <p:cNvSpPr txBox="1">
            <a:spLocks noChangeArrowheads="1"/>
          </p:cNvSpPr>
          <p:nvPr/>
        </p:nvSpPr>
        <p:spPr bwMode="auto">
          <a:xfrm>
            <a:off x="6004642" y="4702896"/>
            <a:ext cx="31758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eaLnBrk="1" hangingPunct="1"/>
            <a:r>
              <a:rPr lang="en-US" sz="1400" b="0" dirty="0" smtClean="0">
                <a:solidFill>
                  <a:srgbClr val="000000"/>
                </a:solidFill>
              </a:rPr>
              <a:t>1 fiber </a:t>
            </a:r>
            <a:r>
              <a:rPr lang="en-US" sz="1400" b="0" dirty="0">
                <a:solidFill>
                  <a:srgbClr val="000000"/>
                </a:solidFill>
              </a:rPr>
              <a:t>data </a:t>
            </a:r>
            <a:r>
              <a:rPr lang="en-US" sz="1400" b="0" dirty="0" smtClean="0">
                <a:solidFill>
                  <a:srgbClr val="000000"/>
                </a:solidFill>
              </a:rPr>
              <a:t>path per tier 1 data center</a:t>
            </a:r>
            <a:endParaRPr lang="en-US" sz="1400" b="0" dirty="0">
              <a:solidFill>
                <a:srgbClr val="000000"/>
              </a:solidFill>
            </a:endParaRPr>
          </a:p>
          <a:p>
            <a:pPr eaLnBrk="1" hangingPunct="1"/>
            <a:r>
              <a:rPr lang="en-US" sz="1400" b="0" dirty="0" smtClean="0">
                <a:solidFill>
                  <a:srgbClr val="000000"/>
                </a:solidFill>
              </a:rPr>
              <a:t>.</a:t>
            </a:r>
            <a:r>
              <a:rPr lang="en-US" sz="1400" b="0" smtClean="0">
                <a:solidFill>
                  <a:srgbClr val="000000"/>
                </a:solidFill>
              </a:rPr>
              <a:t>03 Tb/s each</a:t>
            </a:r>
            <a:endParaRPr lang="en-US" sz="1400" b="0" dirty="0">
              <a:solidFill>
                <a:srgbClr val="000000"/>
              </a:solidFill>
            </a:endParaRPr>
          </a:p>
        </p:txBody>
      </p:sp>
      <p:cxnSp>
        <p:nvCxnSpPr>
          <p:cNvPr id="65" name="Straight Connector 64"/>
          <p:cNvCxnSpPr/>
          <p:nvPr/>
        </p:nvCxnSpPr>
        <p:spPr bwMode="auto">
          <a:xfrm>
            <a:off x="0" y="4692628"/>
            <a:ext cx="9144000" cy="0"/>
          </a:xfrm>
          <a:prstGeom prst="line">
            <a:avLst/>
          </a:prstGeom>
          <a:solidFill>
            <a:srgbClr val="3366FF"/>
          </a:solidFill>
          <a:ln w="25400" cap="flat" cmpd="sng" algn="ctr">
            <a:solidFill>
              <a:srgbClr val="00B0F0"/>
            </a:solidFill>
            <a:prstDash val="sysDash"/>
            <a:round/>
            <a:headEnd type="none" w="med" len="med"/>
            <a:tailEnd type="none" w="med" len="med"/>
          </a:ln>
          <a:effectLst/>
        </p:spPr>
      </p:cxnSp>
      <p:cxnSp>
        <p:nvCxnSpPr>
          <p:cNvPr id="97" name="Straight Arrow Connector 19"/>
          <p:cNvCxnSpPr>
            <a:cxnSpLocks noChangeShapeType="1"/>
          </p:cNvCxnSpPr>
          <p:nvPr/>
        </p:nvCxnSpPr>
        <p:spPr bwMode="auto">
          <a:xfrm>
            <a:off x="506267" y="4451326"/>
            <a:ext cx="0" cy="502920"/>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98" name="TextBox 21"/>
          <p:cNvSpPr txBox="1">
            <a:spLocks noChangeArrowheads="1"/>
          </p:cNvSpPr>
          <p:nvPr/>
        </p:nvSpPr>
        <p:spPr bwMode="auto">
          <a:xfrm>
            <a:off x="-57122" y="4267950"/>
            <a:ext cx="11267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ctr" eaLnBrk="1" hangingPunct="1"/>
            <a:r>
              <a:rPr lang="en-US" sz="1200" b="0" dirty="0">
                <a:solidFill>
                  <a:srgbClr val="000000"/>
                </a:solidFill>
              </a:rPr>
              <a:t>f</a:t>
            </a:r>
            <a:r>
              <a:rPr lang="en-US" sz="1200" b="0" dirty="0" smtClean="0">
                <a:solidFill>
                  <a:srgbClr val="000000"/>
                </a:solidFill>
              </a:rPr>
              <a:t>rom SKA RFI</a:t>
            </a:r>
            <a:endParaRPr lang="en-US" sz="1200" b="0" dirty="0">
              <a:solidFill>
                <a:srgbClr val="000000"/>
              </a:solidFill>
            </a:endParaRPr>
          </a:p>
        </p:txBody>
      </p:sp>
      <p:sp>
        <p:nvSpPr>
          <p:cNvPr id="99" name="TextBox 21"/>
          <p:cNvSpPr txBox="1">
            <a:spLocks noChangeArrowheads="1"/>
          </p:cNvSpPr>
          <p:nvPr/>
        </p:nvSpPr>
        <p:spPr bwMode="auto">
          <a:xfrm>
            <a:off x="-61110" y="4918621"/>
            <a:ext cx="13339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ctr" eaLnBrk="1" hangingPunct="1"/>
            <a:r>
              <a:rPr lang="en-US" sz="1200" b="0" dirty="0" smtClean="0">
                <a:solidFill>
                  <a:srgbClr val="000000"/>
                </a:solidFill>
              </a:rPr>
              <a:t>Hypothetical</a:t>
            </a:r>
          </a:p>
          <a:p>
            <a:pPr algn="ctr" eaLnBrk="1" hangingPunct="1"/>
            <a:r>
              <a:rPr lang="en-US" sz="1200" b="0" dirty="0" smtClean="0">
                <a:solidFill>
                  <a:srgbClr val="000000"/>
                </a:solidFill>
              </a:rPr>
              <a:t>(based on the LHC experience)</a:t>
            </a:r>
            <a:endParaRPr lang="en-US" sz="1200" b="0" dirty="0">
              <a:solidFill>
                <a:srgbClr val="000000"/>
              </a:solidFill>
            </a:endParaRPr>
          </a:p>
        </p:txBody>
      </p:sp>
      <p:sp>
        <p:nvSpPr>
          <p:cNvPr id="3" name="Title 2"/>
          <p:cNvSpPr>
            <a:spLocks noGrp="1"/>
          </p:cNvSpPr>
          <p:nvPr>
            <p:ph type="title"/>
          </p:nvPr>
        </p:nvSpPr>
        <p:spPr>
          <a:xfrm>
            <a:off x="0" y="-63610"/>
            <a:ext cx="9144000" cy="363270"/>
          </a:xfrm>
        </p:spPr>
        <p:txBody>
          <a:bodyPr/>
          <a:lstStyle/>
          <a:p>
            <a:r>
              <a:rPr lang="en-US" sz="2200" dirty="0"/>
              <a:t>Using the LHC to provide an </a:t>
            </a:r>
            <a:r>
              <a:rPr lang="en-US" sz="2200" dirty="0" smtClean="0"/>
              <a:t>analogy </a:t>
            </a:r>
            <a:r>
              <a:rPr lang="en-US" sz="2200" dirty="0"/>
              <a:t>for a SKA data flow model </a:t>
            </a:r>
          </a:p>
        </p:txBody>
      </p:sp>
      <p:sp>
        <p:nvSpPr>
          <p:cNvPr id="55" name="Oval 54"/>
          <p:cNvSpPr/>
          <p:nvPr/>
        </p:nvSpPr>
        <p:spPr bwMode="auto">
          <a:xfrm>
            <a:off x="1275551" y="5647125"/>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1200" b="0" dirty="0" smtClean="0">
                <a:solidFill>
                  <a:srgbClr val="000000"/>
                </a:solidFill>
                <a:latin typeface="Arial" pitchFamily="34" charset="0"/>
                <a:cs typeface="Arial" pitchFamily="34" charset="0"/>
              </a:rPr>
              <a:t>National</a:t>
            </a:r>
          </a:p>
          <a:p>
            <a:pPr algn="ctr" eaLnBrk="1" hangingPunct="1"/>
            <a:r>
              <a:rPr lang="en-US" sz="1200" b="0" dirty="0" smtClean="0">
                <a:solidFill>
                  <a:srgbClr val="000000"/>
                </a:solidFill>
                <a:latin typeface="Arial" pitchFamily="34" charset="0"/>
                <a:cs typeface="Arial" pitchFamily="34" charset="0"/>
              </a:rPr>
              <a:t>tier 1</a:t>
            </a:r>
          </a:p>
        </p:txBody>
      </p:sp>
      <p:sp>
        <p:nvSpPr>
          <p:cNvPr id="56" name="Oval 55"/>
          <p:cNvSpPr/>
          <p:nvPr/>
        </p:nvSpPr>
        <p:spPr bwMode="auto">
          <a:xfrm>
            <a:off x="266306"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800" dirty="0" smtClean="0">
                <a:solidFill>
                  <a:srgbClr val="000000"/>
                </a:solidFill>
                <a:latin typeface="Arial" pitchFamily="34" charset="0"/>
                <a:cs typeface="Arial" pitchFamily="34" charset="0"/>
              </a:rPr>
              <a:t>Universities/</a:t>
            </a:r>
          </a:p>
          <a:p>
            <a:pPr algn="ctr" eaLnBrk="1" hangingPunct="1"/>
            <a:r>
              <a:rPr lang="en-US" sz="800" dirty="0">
                <a:solidFill>
                  <a:srgbClr val="000000"/>
                </a:solidFill>
                <a:latin typeface="Arial" pitchFamily="34" charset="0"/>
                <a:cs typeface="Arial" pitchFamily="34" charset="0"/>
              </a:rPr>
              <a:t>a</a:t>
            </a:r>
            <a:r>
              <a:rPr lang="en-US" sz="800" dirty="0" smtClean="0">
                <a:solidFill>
                  <a:srgbClr val="000000"/>
                </a:solidFill>
                <a:latin typeface="Arial" pitchFamily="34" charset="0"/>
                <a:cs typeface="Arial" pitchFamily="34" charset="0"/>
              </a:rPr>
              <a:t>stronomy</a:t>
            </a:r>
            <a:br>
              <a:rPr lang="en-US" sz="800" dirty="0" smtClean="0">
                <a:solidFill>
                  <a:srgbClr val="000000"/>
                </a:solidFill>
                <a:latin typeface="Arial" pitchFamily="34" charset="0"/>
                <a:cs typeface="Arial" pitchFamily="34" charset="0"/>
              </a:rPr>
            </a:br>
            <a:r>
              <a:rPr lang="en-US" sz="800" dirty="0" smtClean="0">
                <a:solidFill>
                  <a:srgbClr val="000000"/>
                </a:solidFill>
                <a:latin typeface="Arial" pitchFamily="34" charset="0"/>
                <a:cs typeface="Arial" pitchFamily="34" charset="0"/>
              </a:rPr>
              <a:t>groups</a:t>
            </a:r>
          </a:p>
        </p:txBody>
      </p:sp>
      <p:sp>
        <p:nvSpPr>
          <p:cNvPr id="57" name="Oval 56"/>
          <p:cNvSpPr/>
          <p:nvPr/>
        </p:nvSpPr>
        <p:spPr bwMode="auto">
          <a:xfrm>
            <a:off x="1256819"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800" dirty="0" smtClean="0">
                <a:solidFill>
                  <a:srgbClr val="000000"/>
                </a:solidFill>
                <a:latin typeface="Arial" pitchFamily="34" charset="0"/>
                <a:cs typeface="Arial" pitchFamily="34" charset="0"/>
              </a:rPr>
              <a:t>Universities/</a:t>
            </a:r>
          </a:p>
          <a:p>
            <a:pPr algn="ctr" eaLnBrk="1" hangingPunct="1"/>
            <a:r>
              <a:rPr lang="en-US" sz="800" dirty="0">
                <a:solidFill>
                  <a:srgbClr val="000000"/>
                </a:solidFill>
                <a:latin typeface="Arial" pitchFamily="34" charset="0"/>
                <a:cs typeface="Arial" pitchFamily="34" charset="0"/>
              </a:rPr>
              <a:t>a</a:t>
            </a:r>
            <a:r>
              <a:rPr lang="en-US" sz="800" dirty="0" smtClean="0">
                <a:solidFill>
                  <a:srgbClr val="000000"/>
                </a:solidFill>
                <a:latin typeface="Arial" pitchFamily="34" charset="0"/>
                <a:cs typeface="Arial" pitchFamily="34" charset="0"/>
              </a:rPr>
              <a:t>stronomy</a:t>
            </a:r>
            <a:br>
              <a:rPr lang="en-US" sz="800" dirty="0" smtClean="0">
                <a:solidFill>
                  <a:srgbClr val="000000"/>
                </a:solidFill>
                <a:latin typeface="Arial" pitchFamily="34" charset="0"/>
                <a:cs typeface="Arial" pitchFamily="34" charset="0"/>
              </a:rPr>
            </a:br>
            <a:r>
              <a:rPr lang="en-US" sz="800" dirty="0" smtClean="0">
                <a:solidFill>
                  <a:srgbClr val="000000"/>
                </a:solidFill>
                <a:latin typeface="Arial" pitchFamily="34" charset="0"/>
                <a:cs typeface="Arial" pitchFamily="34" charset="0"/>
              </a:rPr>
              <a:t>groups</a:t>
            </a:r>
          </a:p>
        </p:txBody>
      </p:sp>
      <p:sp>
        <p:nvSpPr>
          <p:cNvPr id="58" name="Oval 57"/>
          <p:cNvSpPr/>
          <p:nvPr/>
        </p:nvSpPr>
        <p:spPr bwMode="auto">
          <a:xfrm>
            <a:off x="2247332"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800" dirty="0" smtClean="0">
                <a:solidFill>
                  <a:srgbClr val="000000"/>
                </a:solidFill>
                <a:latin typeface="Arial" pitchFamily="34" charset="0"/>
                <a:cs typeface="Arial" pitchFamily="34" charset="0"/>
              </a:rPr>
              <a:t>Universities/</a:t>
            </a:r>
          </a:p>
          <a:p>
            <a:pPr algn="ctr" eaLnBrk="1" hangingPunct="1"/>
            <a:r>
              <a:rPr lang="en-US" sz="800" dirty="0">
                <a:solidFill>
                  <a:srgbClr val="000000"/>
                </a:solidFill>
                <a:latin typeface="Arial" pitchFamily="34" charset="0"/>
                <a:cs typeface="Arial" pitchFamily="34" charset="0"/>
              </a:rPr>
              <a:t>a</a:t>
            </a:r>
            <a:r>
              <a:rPr lang="en-US" sz="800" dirty="0" smtClean="0">
                <a:solidFill>
                  <a:srgbClr val="000000"/>
                </a:solidFill>
                <a:latin typeface="Arial" pitchFamily="34" charset="0"/>
                <a:cs typeface="Arial" pitchFamily="34" charset="0"/>
              </a:rPr>
              <a:t>stronomy</a:t>
            </a:r>
            <a:br>
              <a:rPr lang="en-US" sz="800" dirty="0" smtClean="0">
                <a:solidFill>
                  <a:srgbClr val="000000"/>
                </a:solidFill>
                <a:latin typeface="Arial" pitchFamily="34" charset="0"/>
                <a:cs typeface="Arial" pitchFamily="34" charset="0"/>
              </a:rPr>
            </a:br>
            <a:r>
              <a:rPr lang="en-US" sz="800" dirty="0" smtClean="0">
                <a:solidFill>
                  <a:srgbClr val="000000"/>
                </a:solidFill>
                <a:latin typeface="Arial" pitchFamily="34" charset="0"/>
                <a:cs typeface="Arial" pitchFamily="34" charset="0"/>
              </a:rPr>
              <a:t>groups</a:t>
            </a:r>
          </a:p>
        </p:txBody>
      </p:sp>
      <p:sp>
        <p:nvSpPr>
          <p:cNvPr id="59" name="Oval 58"/>
          <p:cNvSpPr/>
          <p:nvPr/>
        </p:nvSpPr>
        <p:spPr bwMode="auto">
          <a:xfrm>
            <a:off x="3237845"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800" dirty="0" smtClean="0">
                <a:solidFill>
                  <a:srgbClr val="000000"/>
                </a:solidFill>
                <a:latin typeface="Arial" pitchFamily="34" charset="0"/>
                <a:cs typeface="Arial" pitchFamily="34" charset="0"/>
              </a:rPr>
              <a:t>Universities/</a:t>
            </a:r>
          </a:p>
          <a:p>
            <a:pPr algn="ctr" eaLnBrk="1" hangingPunct="1"/>
            <a:r>
              <a:rPr lang="en-US" sz="800" dirty="0">
                <a:solidFill>
                  <a:srgbClr val="000000"/>
                </a:solidFill>
                <a:latin typeface="Arial" pitchFamily="34" charset="0"/>
                <a:cs typeface="Arial" pitchFamily="34" charset="0"/>
              </a:rPr>
              <a:t>a</a:t>
            </a:r>
            <a:r>
              <a:rPr lang="en-US" sz="800" dirty="0" smtClean="0">
                <a:solidFill>
                  <a:srgbClr val="000000"/>
                </a:solidFill>
                <a:latin typeface="Arial" pitchFamily="34" charset="0"/>
                <a:cs typeface="Arial" pitchFamily="34" charset="0"/>
              </a:rPr>
              <a:t>stronomy</a:t>
            </a:r>
            <a:br>
              <a:rPr lang="en-US" sz="800" dirty="0" smtClean="0">
                <a:solidFill>
                  <a:srgbClr val="000000"/>
                </a:solidFill>
                <a:latin typeface="Arial" pitchFamily="34" charset="0"/>
                <a:cs typeface="Arial" pitchFamily="34" charset="0"/>
              </a:rPr>
            </a:br>
            <a:r>
              <a:rPr lang="en-US" sz="800" dirty="0" smtClean="0">
                <a:solidFill>
                  <a:srgbClr val="000000"/>
                </a:solidFill>
                <a:latin typeface="Arial" pitchFamily="34" charset="0"/>
                <a:cs typeface="Arial" pitchFamily="34" charset="0"/>
              </a:rPr>
              <a:t>groups</a:t>
            </a:r>
          </a:p>
        </p:txBody>
      </p:sp>
      <p:sp>
        <p:nvSpPr>
          <p:cNvPr id="60" name="Oval 59"/>
          <p:cNvSpPr/>
          <p:nvPr/>
        </p:nvSpPr>
        <p:spPr bwMode="auto">
          <a:xfrm>
            <a:off x="4228358"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800" dirty="0" smtClean="0">
                <a:solidFill>
                  <a:srgbClr val="000000"/>
                </a:solidFill>
                <a:latin typeface="Arial" pitchFamily="34" charset="0"/>
                <a:cs typeface="Arial" pitchFamily="34" charset="0"/>
              </a:rPr>
              <a:t>Universities/</a:t>
            </a:r>
          </a:p>
          <a:p>
            <a:pPr algn="ctr" eaLnBrk="1" hangingPunct="1"/>
            <a:r>
              <a:rPr lang="en-US" sz="800" dirty="0">
                <a:solidFill>
                  <a:srgbClr val="000000"/>
                </a:solidFill>
                <a:latin typeface="Arial" pitchFamily="34" charset="0"/>
                <a:cs typeface="Arial" pitchFamily="34" charset="0"/>
              </a:rPr>
              <a:t>a</a:t>
            </a:r>
            <a:r>
              <a:rPr lang="en-US" sz="800" dirty="0" smtClean="0">
                <a:solidFill>
                  <a:srgbClr val="000000"/>
                </a:solidFill>
                <a:latin typeface="Arial" pitchFamily="34" charset="0"/>
                <a:cs typeface="Arial" pitchFamily="34" charset="0"/>
              </a:rPr>
              <a:t>stronomy</a:t>
            </a:r>
            <a:br>
              <a:rPr lang="en-US" sz="800" dirty="0" smtClean="0">
                <a:solidFill>
                  <a:srgbClr val="000000"/>
                </a:solidFill>
                <a:latin typeface="Arial" pitchFamily="34" charset="0"/>
                <a:cs typeface="Arial" pitchFamily="34" charset="0"/>
              </a:rPr>
            </a:br>
            <a:r>
              <a:rPr lang="en-US" sz="800" dirty="0" smtClean="0">
                <a:solidFill>
                  <a:srgbClr val="000000"/>
                </a:solidFill>
                <a:latin typeface="Arial" pitchFamily="34" charset="0"/>
                <a:cs typeface="Arial" pitchFamily="34" charset="0"/>
              </a:rPr>
              <a:t>groups</a:t>
            </a:r>
          </a:p>
        </p:txBody>
      </p:sp>
      <p:sp>
        <p:nvSpPr>
          <p:cNvPr id="64" name="Oval 63"/>
          <p:cNvSpPr/>
          <p:nvPr/>
        </p:nvSpPr>
        <p:spPr bwMode="auto">
          <a:xfrm>
            <a:off x="5218871"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800" dirty="0" smtClean="0">
                <a:solidFill>
                  <a:srgbClr val="000000"/>
                </a:solidFill>
                <a:latin typeface="Arial" pitchFamily="34" charset="0"/>
                <a:cs typeface="Arial" pitchFamily="34" charset="0"/>
              </a:rPr>
              <a:t>Universities/</a:t>
            </a:r>
          </a:p>
          <a:p>
            <a:pPr algn="ctr" eaLnBrk="1" hangingPunct="1"/>
            <a:r>
              <a:rPr lang="en-US" sz="800" dirty="0">
                <a:solidFill>
                  <a:srgbClr val="000000"/>
                </a:solidFill>
                <a:latin typeface="Arial" pitchFamily="34" charset="0"/>
                <a:cs typeface="Arial" pitchFamily="34" charset="0"/>
              </a:rPr>
              <a:t>a</a:t>
            </a:r>
            <a:r>
              <a:rPr lang="en-US" sz="800" dirty="0" smtClean="0">
                <a:solidFill>
                  <a:srgbClr val="000000"/>
                </a:solidFill>
                <a:latin typeface="Arial" pitchFamily="34" charset="0"/>
                <a:cs typeface="Arial" pitchFamily="34" charset="0"/>
              </a:rPr>
              <a:t>stronomy</a:t>
            </a:r>
            <a:br>
              <a:rPr lang="en-US" sz="800" dirty="0" smtClean="0">
                <a:solidFill>
                  <a:srgbClr val="000000"/>
                </a:solidFill>
                <a:latin typeface="Arial" pitchFamily="34" charset="0"/>
                <a:cs typeface="Arial" pitchFamily="34" charset="0"/>
              </a:rPr>
            </a:br>
            <a:r>
              <a:rPr lang="en-US" sz="800" dirty="0" smtClean="0">
                <a:solidFill>
                  <a:srgbClr val="000000"/>
                </a:solidFill>
                <a:latin typeface="Arial" pitchFamily="34" charset="0"/>
                <a:cs typeface="Arial" pitchFamily="34" charset="0"/>
              </a:rPr>
              <a:t>groups</a:t>
            </a:r>
          </a:p>
        </p:txBody>
      </p:sp>
      <p:sp>
        <p:nvSpPr>
          <p:cNvPr id="66" name="Oval 65"/>
          <p:cNvSpPr/>
          <p:nvPr/>
        </p:nvSpPr>
        <p:spPr bwMode="auto">
          <a:xfrm>
            <a:off x="6209384"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800" dirty="0" smtClean="0">
                <a:solidFill>
                  <a:srgbClr val="000000"/>
                </a:solidFill>
                <a:latin typeface="Arial" pitchFamily="34" charset="0"/>
                <a:cs typeface="Arial" pitchFamily="34" charset="0"/>
              </a:rPr>
              <a:t>Universities/</a:t>
            </a:r>
          </a:p>
          <a:p>
            <a:pPr algn="ctr" eaLnBrk="1" hangingPunct="1"/>
            <a:r>
              <a:rPr lang="en-US" sz="800" dirty="0">
                <a:solidFill>
                  <a:srgbClr val="000000"/>
                </a:solidFill>
                <a:latin typeface="Arial" pitchFamily="34" charset="0"/>
                <a:cs typeface="Arial" pitchFamily="34" charset="0"/>
              </a:rPr>
              <a:t>a</a:t>
            </a:r>
            <a:r>
              <a:rPr lang="en-US" sz="800" dirty="0" smtClean="0">
                <a:solidFill>
                  <a:srgbClr val="000000"/>
                </a:solidFill>
                <a:latin typeface="Arial" pitchFamily="34" charset="0"/>
                <a:cs typeface="Arial" pitchFamily="34" charset="0"/>
              </a:rPr>
              <a:t>stronomy</a:t>
            </a:r>
            <a:br>
              <a:rPr lang="en-US" sz="800" dirty="0" smtClean="0">
                <a:solidFill>
                  <a:srgbClr val="000000"/>
                </a:solidFill>
                <a:latin typeface="Arial" pitchFamily="34" charset="0"/>
                <a:cs typeface="Arial" pitchFamily="34" charset="0"/>
              </a:rPr>
            </a:br>
            <a:r>
              <a:rPr lang="en-US" sz="800" dirty="0" smtClean="0">
                <a:solidFill>
                  <a:srgbClr val="000000"/>
                </a:solidFill>
                <a:latin typeface="Arial" pitchFamily="34" charset="0"/>
                <a:cs typeface="Arial" pitchFamily="34" charset="0"/>
              </a:rPr>
              <a:t>groups</a:t>
            </a:r>
          </a:p>
        </p:txBody>
      </p:sp>
      <p:sp>
        <p:nvSpPr>
          <p:cNvPr id="67" name="Oval 66"/>
          <p:cNvSpPr/>
          <p:nvPr/>
        </p:nvSpPr>
        <p:spPr bwMode="auto">
          <a:xfrm>
            <a:off x="7199897"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800" dirty="0" smtClean="0">
                <a:solidFill>
                  <a:srgbClr val="000000"/>
                </a:solidFill>
                <a:latin typeface="Arial" pitchFamily="34" charset="0"/>
                <a:cs typeface="Arial" pitchFamily="34" charset="0"/>
              </a:rPr>
              <a:t>Universities/</a:t>
            </a:r>
          </a:p>
          <a:p>
            <a:pPr algn="ctr" eaLnBrk="1" hangingPunct="1"/>
            <a:r>
              <a:rPr lang="en-US" sz="800" dirty="0">
                <a:solidFill>
                  <a:srgbClr val="000000"/>
                </a:solidFill>
                <a:latin typeface="Arial" pitchFamily="34" charset="0"/>
                <a:cs typeface="Arial" pitchFamily="34" charset="0"/>
              </a:rPr>
              <a:t>a</a:t>
            </a:r>
            <a:r>
              <a:rPr lang="en-US" sz="800" dirty="0" smtClean="0">
                <a:solidFill>
                  <a:srgbClr val="000000"/>
                </a:solidFill>
                <a:latin typeface="Arial" pitchFamily="34" charset="0"/>
                <a:cs typeface="Arial" pitchFamily="34" charset="0"/>
              </a:rPr>
              <a:t>stronomy</a:t>
            </a:r>
            <a:br>
              <a:rPr lang="en-US" sz="800" dirty="0" smtClean="0">
                <a:solidFill>
                  <a:srgbClr val="000000"/>
                </a:solidFill>
                <a:latin typeface="Arial" pitchFamily="34" charset="0"/>
                <a:cs typeface="Arial" pitchFamily="34" charset="0"/>
              </a:rPr>
            </a:br>
            <a:r>
              <a:rPr lang="en-US" sz="800" dirty="0" smtClean="0">
                <a:solidFill>
                  <a:srgbClr val="000000"/>
                </a:solidFill>
                <a:latin typeface="Arial" pitchFamily="34" charset="0"/>
                <a:cs typeface="Arial" pitchFamily="34" charset="0"/>
              </a:rPr>
              <a:t>groups</a:t>
            </a:r>
          </a:p>
        </p:txBody>
      </p:sp>
      <p:sp>
        <p:nvSpPr>
          <p:cNvPr id="68" name="Oval 67"/>
          <p:cNvSpPr/>
          <p:nvPr/>
        </p:nvSpPr>
        <p:spPr bwMode="auto">
          <a:xfrm>
            <a:off x="8190408"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800" dirty="0" smtClean="0">
                <a:solidFill>
                  <a:srgbClr val="000000"/>
                </a:solidFill>
                <a:latin typeface="Arial" pitchFamily="34" charset="0"/>
                <a:cs typeface="Arial" pitchFamily="34" charset="0"/>
              </a:rPr>
              <a:t>Universities/</a:t>
            </a:r>
          </a:p>
          <a:p>
            <a:pPr algn="ctr" eaLnBrk="1" hangingPunct="1"/>
            <a:r>
              <a:rPr lang="en-US" sz="800" dirty="0">
                <a:solidFill>
                  <a:srgbClr val="000000"/>
                </a:solidFill>
                <a:latin typeface="Arial" pitchFamily="34" charset="0"/>
                <a:cs typeface="Arial" pitchFamily="34" charset="0"/>
              </a:rPr>
              <a:t>a</a:t>
            </a:r>
            <a:r>
              <a:rPr lang="en-US" sz="800" dirty="0" smtClean="0">
                <a:solidFill>
                  <a:srgbClr val="000000"/>
                </a:solidFill>
                <a:latin typeface="Arial" pitchFamily="34" charset="0"/>
                <a:cs typeface="Arial" pitchFamily="34" charset="0"/>
              </a:rPr>
              <a:t>stronomy</a:t>
            </a:r>
            <a:br>
              <a:rPr lang="en-US" sz="800" dirty="0" smtClean="0">
                <a:solidFill>
                  <a:srgbClr val="000000"/>
                </a:solidFill>
                <a:latin typeface="Arial" pitchFamily="34" charset="0"/>
                <a:cs typeface="Arial" pitchFamily="34" charset="0"/>
              </a:rPr>
            </a:br>
            <a:r>
              <a:rPr lang="en-US" sz="800" dirty="0" smtClean="0">
                <a:solidFill>
                  <a:srgbClr val="000000"/>
                </a:solidFill>
                <a:latin typeface="Arial" pitchFamily="34" charset="0"/>
                <a:cs typeface="Arial" pitchFamily="34" charset="0"/>
              </a:rPr>
              <a:t>groups</a:t>
            </a:r>
          </a:p>
        </p:txBody>
      </p:sp>
      <p:sp>
        <p:nvSpPr>
          <p:cNvPr id="69" name="Oval 68"/>
          <p:cNvSpPr/>
          <p:nvPr/>
        </p:nvSpPr>
        <p:spPr bwMode="auto">
          <a:xfrm>
            <a:off x="4230834" y="5647125"/>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1200" b="0" dirty="0" smtClean="0">
                <a:solidFill>
                  <a:srgbClr val="000000"/>
                </a:solidFill>
                <a:latin typeface="Arial" pitchFamily="34" charset="0"/>
                <a:cs typeface="Arial" pitchFamily="34" charset="0"/>
              </a:rPr>
              <a:t>National</a:t>
            </a:r>
          </a:p>
          <a:p>
            <a:pPr algn="ctr" eaLnBrk="1" hangingPunct="1"/>
            <a:r>
              <a:rPr lang="en-US" sz="1200" b="0" dirty="0" smtClean="0">
                <a:solidFill>
                  <a:srgbClr val="000000"/>
                </a:solidFill>
                <a:latin typeface="Arial" pitchFamily="34" charset="0"/>
                <a:cs typeface="Arial" pitchFamily="34" charset="0"/>
              </a:rPr>
              <a:t>tier 1</a:t>
            </a:r>
          </a:p>
        </p:txBody>
      </p:sp>
      <p:sp>
        <p:nvSpPr>
          <p:cNvPr id="70" name="Oval 69"/>
          <p:cNvSpPr/>
          <p:nvPr/>
        </p:nvSpPr>
        <p:spPr bwMode="auto">
          <a:xfrm>
            <a:off x="7170749" y="5647125"/>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1" hangingPunct="1"/>
            <a:r>
              <a:rPr lang="en-US" sz="1200" b="0" dirty="0" smtClean="0">
                <a:solidFill>
                  <a:srgbClr val="000000"/>
                </a:solidFill>
                <a:latin typeface="Arial" pitchFamily="34" charset="0"/>
                <a:cs typeface="Arial" pitchFamily="34" charset="0"/>
              </a:rPr>
              <a:t>National</a:t>
            </a:r>
          </a:p>
          <a:p>
            <a:pPr algn="ctr" eaLnBrk="1" hangingPunct="1"/>
            <a:r>
              <a:rPr lang="en-US" sz="1200" b="0" dirty="0" smtClean="0">
                <a:solidFill>
                  <a:srgbClr val="000000"/>
                </a:solidFill>
                <a:latin typeface="Arial" pitchFamily="34" charset="0"/>
                <a:cs typeface="Arial" pitchFamily="34" charset="0"/>
              </a:rPr>
              <a:t>tier 1</a:t>
            </a:r>
          </a:p>
        </p:txBody>
      </p:sp>
      <p:grpSp>
        <p:nvGrpSpPr>
          <p:cNvPr id="71" name="Group 70"/>
          <p:cNvGrpSpPr/>
          <p:nvPr/>
        </p:nvGrpSpPr>
        <p:grpSpPr>
          <a:xfrm rot="13813117">
            <a:off x="729184" y="6176630"/>
            <a:ext cx="428117" cy="259360"/>
            <a:chOff x="747144" y="3349304"/>
            <a:chExt cx="428117" cy="259360"/>
          </a:xfrm>
        </p:grpSpPr>
        <p:cxnSp>
          <p:nvCxnSpPr>
            <p:cNvPr id="75" name="Straight Arrow Connector 74"/>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76" name="Straight Arrow Connector 75"/>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77" name="Straight Arrow Connector 76"/>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78" name="Straight Arrow Connector 77"/>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79" name="Straight Arrow Connector 78"/>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80" name="Group 79"/>
          <p:cNvGrpSpPr/>
          <p:nvPr/>
        </p:nvGrpSpPr>
        <p:grpSpPr>
          <a:xfrm rot="13813117">
            <a:off x="1541512" y="6157335"/>
            <a:ext cx="428117" cy="259360"/>
            <a:chOff x="747144" y="3349304"/>
            <a:chExt cx="428117" cy="259360"/>
          </a:xfrm>
        </p:grpSpPr>
        <p:cxnSp>
          <p:nvCxnSpPr>
            <p:cNvPr id="81" name="Straight Arrow Connector 80"/>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82" name="Straight Arrow Connector 81"/>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86" name="Straight Arrow Connector 85"/>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87" name="Straight Arrow Connector 86"/>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88" name="Straight Arrow Connector 87"/>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89" name="Group 88"/>
          <p:cNvGrpSpPr/>
          <p:nvPr/>
        </p:nvGrpSpPr>
        <p:grpSpPr>
          <a:xfrm rot="12238101">
            <a:off x="2502724" y="6133331"/>
            <a:ext cx="428117" cy="259360"/>
            <a:chOff x="747144" y="3349304"/>
            <a:chExt cx="428117" cy="259360"/>
          </a:xfrm>
        </p:grpSpPr>
        <p:cxnSp>
          <p:nvCxnSpPr>
            <p:cNvPr id="90" name="Straight Arrow Connector 89"/>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91" name="Straight Arrow Connector 90"/>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95" name="Straight Arrow Connector 94"/>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96" name="Straight Arrow Connector 95"/>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00" name="Straight Arrow Connector 99"/>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01" name="Group 100"/>
          <p:cNvGrpSpPr/>
          <p:nvPr/>
        </p:nvGrpSpPr>
        <p:grpSpPr>
          <a:xfrm rot="12238101">
            <a:off x="3438250" y="6133331"/>
            <a:ext cx="428117" cy="259360"/>
            <a:chOff x="747144" y="3349304"/>
            <a:chExt cx="428117" cy="259360"/>
          </a:xfrm>
        </p:grpSpPr>
        <p:cxnSp>
          <p:nvCxnSpPr>
            <p:cNvPr id="102" name="Straight Arrow Connector 101"/>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03" name="Straight Arrow Connector 102"/>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04" name="Straight Arrow Connector 103"/>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05" name="Straight Arrow Connector 104"/>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06" name="Straight Arrow Connector 105"/>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07" name="Group 106"/>
          <p:cNvGrpSpPr/>
          <p:nvPr/>
        </p:nvGrpSpPr>
        <p:grpSpPr>
          <a:xfrm rot="11679790">
            <a:off x="4409455" y="6121578"/>
            <a:ext cx="428117" cy="259360"/>
            <a:chOff x="747144" y="3349304"/>
            <a:chExt cx="428117" cy="259360"/>
          </a:xfrm>
        </p:grpSpPr>
        <p:cxnSp>
          <p:nvCxnSpPr>
            <p:cNvPr id="108" name="Straight Arrow Connector 107"/>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09" name="Straight Arrow Connector 108"/>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10" name="Straight Arrow Connector 109"/>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11" name="Straight Arrow Connector 110"/>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12" name="Straight Arrow Connector 111"/>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13" name="Group 112"/>
          <p:cNvGrpSpPr/>
          <p:nvPr/>
        </p:nvGrpSpPr>
        <p:grpSpPr>
          <a:xfrm rot="7786883" flipH="1">
            <a:off x="7193317" y="6157218"/>
            <a:ext cx="428117" cy="259360"/>
            <a:chOff x="747144" y="3349304"/>
            <a:chExt cx="428117" cy="259360"/>
          </a:xfrm>
        </p:grpSpPr>
        <p:cxnSp>
          <p:nvCxnSpPr>
            <p:cNvPr id="114" name="Straight Arrow Connector 113"/>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15" name="Straight Arrow Connector 114"/>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16" name="Straight Arrow Connector 115"/>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17" name="Straight Arrow Connector 116"/>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18" name="Straight Arrow Connector 117"/>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19" name="Group 118"/>
          <p:cNvGrpSpPr/>
          <p:nvPr/>
        </p:nvGrpSpPr>
        <p:grpSpPr>
          <a:xfrm rot="7786883" flipH="1">
            <a:off x="8106491" y="6176512"/>
            <a:ext cx="428117" cy="259360"/>
            <a:chOff x="747144" y="3349304"/>
            <a:chExt cx="428117" cy="259360"/>
          </a:xfrm>
        </p:grpSpPr>
        <p:cxnSp>
          <p:nvCxnSpPr>
            <p:cNvPr id="120" name="Straight Arrow Connector 119"/>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21" name="Straight Arrow Connector 120"/>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22" name="Straight Arrow Connector 121"/>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23" name="Straight Arrow Connector 122"/>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24" name="Straight Arrow Connector 123"/>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25" name="Group 124"/>
          <p:cNvGrpSpPr/>
          <p:nvPr/>
        </p:nvGrpSpPr>
        <p:grpSpPr>
          <a:xfrm rot="9361899" flipH="1">
            <a:off x="6388003" y="6117920"/>
            <a:ext cx="428117" cy="259360"/>
            <a:chOff x="747144" y="3349304"/>
            <a:chExt cx="428117" cy="259360"/>
          </a:xfrm>
        </p:grpSpPr>
        <p:cxnSp>
          <p:nvCxnSpPr>
            <p:cNvPr id="126" name="Straight Arrow Connector 125"/>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27" name="Straight Arrow Connector 126"/>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28" name="Straight Arrow Connector 127"/>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29" name="Straight Arrow Connector 128"/>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30" name="Straight Arrow Connector 129"/>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31" name="Group 130"/>
          <p:cNvGrpSpPr/>
          <p:nvPr/>
        </p:nvGrpSpPr>
        <p:grpSpPr>
          <a:xfrm rot="9361899" flipH="1">
            <a:off x="5371124" y="6127046"/>
            <a:ext cx="428117" cy="259360"/>
            <a:chOff x="747144" y="3349304"/>
            <a:chExt cx="428117" cy="259360"/>
          </a:xfrm>
        </p:grpSpPr>
        <p:cxnSp>
          <p:nvCxnSpPr>
            <p:cNvPr id="132" name="Straight Arrow Connector 131"/>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33" name="Straight Arrow Connector 132"/>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34" name="Straight Arrow Connector 133"/>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35" name="Straight Arrow Connector 134"/>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36" name="Straight Arrow Connector 135"/>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cxnSp>
        <p:nvCxnSpPr>
          <p:cNvPr id="137" name="Straight Connector 136"/>
          <p:cNvCxnSpPr/>
          <p:nvPr/>
        </p:nvCxnSpPr>
        <p:spPr>
          <a:xfrm>
            <a:off x="0" y="285194"/>
            <a:ext cx="9144000" cy="0"/>
          </a:xfrm>
          <a:prstGeom prst="line">
            <a:avLst/>
          </a:prstGeom>
        </p:spPr>
        <p:style>
          <a:lnRef idx="2">
            <a:schemeClr val="accent1"/>
          </a:lnRef>
          <a:fillRef idx="0">
            <a:schemeClr val="accent1"/>
          </a:fillRef>
          <a:effectRef idx="1">
            <a:schemeClr val="accent1"/>
          </a:effectRef>
          <a:fontRef idx="minor">
            <a:schemeClr val="tx1"/>
          </a:fontRef>
        </p:style>
      </p:cxnSp>
      <p:sp>
        <p:nvSpPr>
          <p:cNvPr id="4" name="Rounded Rectangular Callout 3"/>
          <p:cNvSpPr/>
          <p:nvPr/>
        </p:nvSpPr>
        <p:spPr>
          <a:xfrm>
            <a:off x="857815" y="3179637"/>
            <a:ext cx="7284505" cy="2928529"/>
          </a:xfrm>
          <a:prstGeom prst="wedgeRoundRectCallout">
            <a:avLst>
              <a:gd name="adj1" fmla="val 23484"/>
              <a:gd name="adj2" fmla="val -49589"/>
              <a:gd name="adj3" fmla="val 16667"/>
            </a:avLst>
          </a:prstGeom>
          <a:ln w="25400">
            <a:solidFill>
              <a:srgbClr val="C00000"/>
            </a:solidFill>
            <a:prstDash val="sysDash"/>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138" name="Rounded Rectangular Callout 137"/>
          <p:cNvSpPr/>
          <p:nvPr/>
        </p:nvSpPr>
        <p:spPr>
          <a:xfrm>
            <a:off x="105931" y="6138144"/>
            <a:ext cx="8958556" cy="719856"/>
          </a:xfrm>
          <a:prstGeom prst="wedgeRoundRectCallout">
            <a:avLst>
              <a:gd name="adj1" fmla="val 25961"/>
              <a:gd name="adj2" fmla="val -53840"/>
              <a:gd name="adj3" fmla="val 16667"/>
            </a:avLst>
          </a:prstGeom>
          <a:ln w="25400">
            <a:solidFill>
              <a:srgbClr val="C00000"/>
            </a:solidFill>
            <a:prstDash val="sysDash"/>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7" name="Rounded Rectangular Callout 6"/>
          <p:cNvSpPr/>
          <p:nvPr/>
        </p:nvSpPr>
        <p:spPr>
          <a:xfrm>
            <a:off x="8256452" y="5234067"/>
            <a:ext cx="815989" cy="421009"/>
          </a:xfrm>
          <a:prstGeom prst="wedgeRoundRectCallout">
            <a:avLst>
              <a:gd name="adj1" fmla="val -60785"/>
              <a:gd name="adj2" fmla="val 164486"/>
              <a:gd name="adj3" fmla="val 16667"/>
            </a:avLst>
          </a:prstGeom>
          <a:ln w="19050">
            <a:solidFill>
              <a:schemeClr val="tx1"/>
            </a:solidFill>
          </a:ln>
        </p:spPr>
        <p:txBody>
          <a:bodyPr vert="horz" wrap="square" lIns="0" tIns="0" rIns="0" bIns="0" numCol="1" rtlCol="0" anchor="ctr" anchorCtr="0" compatLnSpc="1">
            <a:prstTxWarp prst="textNoShape">
              <a:avLst/>
            </a:prstTxWarp>
          </a:bodyPr>
          <a:lstStyle/>
          <a:p>
            <a:pPr eaLnBrk="0" hangingPunct="0"/>
            <a:r>
              <a:rPr lang="en-US" sz="1200" b="1" dirty="0">
                <a:latin typeface="Arial" pitchFamily="-65" charset="0"/>
                <a:ea typeface="Arial" pitchFamily="-65" charset="0"/>
                <a:cs typeface="Arial" pitchFamily="-65" charset="0"/>
              </a:rPr>
              <a:t>LHCONE-like</a:t>
            </a:r>
          </a:p>
        </p:txBody>
      </p:sp>
      <p:sp>
        <p:nvSpPr>
          <p:cNvPr id="140" name="Rounded Rectangular Callout 139"/>
          <p:cNvSpPr/>
          <p:nvPr/>
        </p:nvSpPr>
        <p:spPr>
          <a:xfrm>
            <a:off x="6745530" y="4030317"/>
            <a:ext cx="1338614" cy="421009"/>
          </a:xfrm>
          <a:prstGeom prst="wedgeRoundRectCallout">
            <a:avLst>
              <a:gd name="adj1" fmla="val 30690"/>
              <a:gd name="adj2" fmla="val -243458"/>
              <a:gd name="adj3" fmla="val 16667"/>
            </a:avLst>
          </a:prstGeom>
          <a:ln w="19050">
            <a:solidFill>
              <a:schemeClr val="tx1"/>
            </a:solidFill>
          </a:ln>
        </p:spPr>
        <p:txBody>
          <a:bodyPr vert="horz" wrap="square" lIns="0" tIns="0" rIns="0" bIns="0" numCol="1" rtlCol="0" anchor="ctr" anchorCtr="0" compatLnSpc="1">
            <a:prstTxWarp prst="textNoShape">
              <a:avLst/>
            </a:prstTxWarp>
          </a:bodyPr>
          <a:lstStyle/>
          <a:p>
            <a:pPr eaLnBrk="0" hangingPunct="0"/>
            <a:r>
              <a:rPr lang="en-US" sz="1200" b="1" dirty="0" smtClean="0">
                <a:latin typeface="Arial" pitchFamily="-65" charset="0"/>
                <a:ea typeface="Arial" pitchFamily="-65" charset="0"/>
                <a:cs typeface="Arial" pitchFamily="-65" charset="0"/>
              </a:rPr>
              <a:t>LHCOPN-like</a:t>
            </a:r>
            <a:endParaRPr lang="en-US" sz="1200" b="1" dirty="0">
              <a:latin typeface="Arial" pitchFamily="-65" charset="0"/>
              <a:ea typeface="Arial" pitchFamily="-65" charset="0"/>
              <a:cs typeface="Arial" pitchFamily="-65" charset="0"/>
            </a:endParaRPr>
          </a:p>
        </p:txBody>
      </p:sp>
      <p:sp>
        <p:nvSpPr>
          <p:cNvPr id="5" name="Right Brace 4"/>
          <p:cNvSpPr/>
          <p:nvPr/>
        </p:nvSpPr>
        <p:spPr bwMode="auto">
          <a:xfrm>
            <a:off x="6925586" y="640431"/>
            <a:ext cx="245163" cy="1052513"/>
          </a:xfrm>
          <a:prstGeom prst="rightBrace">
            <a:avLst/>
          </a:prstGeom>
          <a:noFill/>
          <a:ln w="1905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139" name="TextBox 21"/>
          <p:cNvSpPr txBox="1">
            <a:spLocks noChangeArrowheads="1"/>
          </p:cNvSpPr>
          <p:nvPr/>
        </p:nvSpPr>
        <p:spPr bwMode="auto">
          <a:xfrm>
            <a:off x="7199897" y="614144"/>
            <a:ext cx="193460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l" eaLnBrk="1" hangingPunct="1"/>
            <a:r>
              <a:rPr lang="en-US" sz="1200" b="0" dirty="0" smtClean="0">
                <a:solidFill>
                  <a:srgbClr val="000000"/>
                </a:solidFill>
              </a:rPr>
              <a:t>This </a:t>
            </a:r>
            <a:r>
              <a:rPr lang="en-US" sz="1200" dirty="0" smtClean="0">
                <a:solidFill>
                  <a:srgbClr val="000000"/>
                </a:solidFill>
              </a:rPr>
              <a:t>regime is unlike anything at the LHC: It involves a million fibers in a 400km dia. area converging on a data processor.</a:t>
            </a:r>
            <a:endParaRPr lang="en-US" sz="1200" b="0" dirty="0">
              <a:solidFill>
                <a:srgbClr val="000000"/>
              </a:solidFill>
            </a:endParaRPr>
          </a:p>
        </p:txBody>
      </p:sp>
      <p:sp>
        <p:nvSpPr>
          <p:cNvPr id="141" name="Right Brace 140"/>
          <p:cNvSpPr/>
          <p:nvPr/>
        </p:nvSpPr>
        <p:spPr bwMode="auto">
          <a:xfrm>
            <a:off x="6937504" y="1992982"/>
            <a:ext cx="245163" cy="1044576"/>
          </a:xfrm>
          <a:prstGeom prst="rightBrace">
            <a:avLst>
              <a:gd name="adj1" fmla="val 40766"/>
              <a:gd name="adj2" fmla="val 50000"/>
            </a:avLst>
          </a:prstGeom>
          <a:noFill/>
          <a:ln w="1905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142" name="TextBox 21"/>
          <p:cNvSpPr txBox="1">
            <a:spLocks noChangeArrowheads="1"/>
          </p:cNvSpPr>
          <p:nvPr/>
        </p:nvSpPr>
        <p:spPr bwMode="auto">
          <a:xfrm>
            <a:off x="7211815" y="2044571"/>
            <a:ext cx="193460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l" eaLnBrk="1" hangingPunct="1"/>
            <a:r>
              <a:rPr lang="en-US" sz="1200" b="0" dirty="0" smtClean="0">
                <a:solidFill>
                  <a:srgbClr val="000000"/>
                </a:solidFill>
              </a:rPr>
              <a:t>This </a:t>
            </a:r>
            <a:r>
              <a:rPr lang="en-US" sz="1200" dirty="0" smtClean="0">
                <a:solidFill>
                  <a:srgbClr val="000000"/>
                </a:solidFill>
              </a:rPr>
              <a:t>regime is also unlike anything at the LHC: It involves long distance transport of  ~1000, 400 Gb/s optical channels</a:t>
            </a:r>
            <a:endParaRPr lang="en-US" sz="1200" b="0" dirty="0">
              <a:solidFill>
                <a:srgbClr val="000000"/>
              </a:solidFill>
            </a:endParaRPr>
          </a:p>
        </p:txBody>
      </p:sp>
    </p:spTree>
    <p:extLst>
      <p:ext uri="{BB962C8B-B14F-4D97-AF65-F5344CB8AC3E}">
        <p14:creationId xmlns:p14="http://schemas.microsoft.com/office/powerpoint/2010/main" val="812045613"/>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200" dirty="0"/>
              <a:t>Using the LHC to provide an </a:t>
            </a:r>
            <a:r>
              <a:rPr lang="en-US" sz="2200" dirty="0" smtClean="0"/>
              <a:t>analogy </a:t>
            </a:r>
            <a:r>
              <a:rPr lang="en-US" sz="2200" dirty="0"/>
              <a:t>for a SKA data flow model </a:t>
            </a:r>
          </a:p>
        </p:txBody>
      </p:sp>
      <p:sp>
        <p:nvSpPr>
          <p:cNvPr id="4" name="TextBox 3"/>
          <p:cNvSpPr txBox="1"/>
          <p:nvPr/>
        </p:nvSpPr>
        <p:spPr>
          <a:xfrm>
            <a:off x="79078" y="1701579"/>
            <a:ext cx="8985409" cy="2062103"/>
          </a:xfrm>
          <a:prstGeom prst="rect">
            <a:avLst/>
          </a:prstGeom>
          <a:noFill/>
        </p:spPr>
        <p:txBody>
          <a:bodyPr wrap="square" rtlCol="0">
            <a:spAutoFit/>
          </a:bodyPr>
          <a:lstStyle/>
          <a:p>
            <a:pPr algn="l"/>
            <a:r>
              <a:rPr lang="en-US" sz="1600" dirty="0" smtClean="0"/>
              <a:t>For more information on the data movement issues and model for the SKA</a:t>
            </a:r>
            <a:r>
              <a:rPr lang="en-US" sz="1600" dirty="0"/>
              <a:t>, see “The Square Kilometer Array – A next generation scientific instrument and its implications for </a:t>
            </a:r>
            <a:r>
              <a:rPr lang="en-US" sz="1600" dirty="0" smtClean="0"/>
              <a:t>networks,”</a:t>
            </a:r>
            <a:endParaRPr lang="en-US" sz="1600" dirty="0"/>
          </a:p>
          <a:p>
            <a:pPr algn="l"/>
            <a:r>
              <a:rPr lang="en-US" sz="1600" dirty="0"/>
              <a:t>William E. </a:t>
            </a:r>
            <a:r>
              <a:rPr lang="en-US" sz="1600" dirty="0" smtClean="0"/>
              <a:t>Johnston, Senior </a:t>
            </a:r>
            <a:r>
              <a:rPr lang="en-US" sz="1600" dirty="0"/>
              <a:t>Scientist, </a:t>
            </a:r>
            <a:r>
              <a:rPr lang="en-US" sz="1600" dirty="0" err="1"/>
              <a:t>ESnet</a:t>
            </a:r>
            <a:r>
              <a:rPr lang="en-US" sz="1600" dirty="0"/>
              <a:t>, Lawrence Berkeley National </a:t>
            </a:r>
            <a:r>
              <a:rPr lang="en-US" sz="1600" dirty="0" smtClean="0"/>
              <a:t>Laboratory and</a:t>
            </a:r>
            <a:endParaRPr lang="en-US" sz="1600" dirty="0"/>
          </a:p>
          <a:p>
            <a:pPr algn="l"/>
            <a:r>
              <a:rPr lang="en-US" sz="1600" dirty="0" err="1" smtClean="0"/>
              <a:t>Roshene</a:t>
            </a:r>
            <a:r>
              <a:rPr lang="en-US" sz="1600" dirty="0" smtClean="0"/>
              <a:t> McCool, Domain </a:t>
            </a:r>
            <a:r>
              <a:rPr lang="en-US" sz="1600" dirty="0"/>
              <a:t>Specialist in Signal Transport and Networks, SKA Program Development Office, </a:t>
            </a:r>
            <a:r>
              <a:rPr lang="en-US" sz="1600" dirty="0" err="1"/>
              <a:t>Jodrell</a:t>
            </a:r>
            <a:r>
              <a:rPr lang="en-US" sz="1600" dirty="0"/>
              <a:t> Bank Centre for </a:t>
            </a:r>
            <a:r>
              <a:rPr lang="en-US" sz="1600" dirty="0" smtClean="0"/>
              <a:t>Astrophysics.</a:t>
            </a:r>
          </a:p>
          <a:p>
            <a:pPr algn="l"/>
            <a:r>
              <a:rPr lang="en-US" sz="1600" dirty="0"/>
              <a:t>TERENA Networking Conference (TNC</a:t>
            </a:r>
            <a:r>
              <a:rPr lang="en-US" sz="1600" dirty="0" smtClean="0"/>
              <a:t>) 2012, </a:t>
            </a:r>
            <a:r>
              <a:rPr lang="en-US" sz="1600" dirty="0"/>
              <a:t>available at </a:t>
            </a:r>
            <a:r>
              <a:rPr lang="en-US" sz="1600" dirty="0">
                <a:hlinkClick r:id="rId3"/>
              </a:rPr>
              <a:t>https://</a:t>
            </a:r>
            <a:r>
              <a:rPr lang="en-US" sz="1600" dirty="0" smtClean="0">
                <a:hlinkClick r:id="rId3"/>
              </a:rPr>
              <a:t>tnc2012.terena.org/core/presentation/44</a:t>
            </a:r>
            <a:r>
              <a:rPr lang="en-US" sz="1600" dirty="0" smtClean="0"/>
              <a:t> </a:t>
            </a:r>
            <a:endParaRPr lang="en-US" sz="1600" dirty="0"/>
          </a:p>
          <a:p>
            <a:pPr algn="l"/>
            <a:endParaRPr lang="en-US" sz="1600" dirty="0"/>
          </a:p>
        </p:txBody>
      </p:sp>
    </p:spTree>
    <p:extLst>
      <p:ext uri="{BB962C8B-B14F-4D97-AF65-F5344CB8AC3E}">
        <p14:creationId xmlns:p14="http://schemas.microsoft.com/office/powerpoint/2010/main" val="982534498"/>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solidFill>
            <a:srgbClr val="66FFFF"/>
          </a:solidFill>
        </p:spPr>
        <p:txBody>
          <a:bodyPr/>
          <a:lstStyle/>
          <a:p>
            <a:r>
              <a:rPr lang="en-US" smtClean="0"/>
              <a:t>References</a:t>
            </a:r>
          </a:p>
        </p:txBody>
      </p:sp>
      <p:sp>
        <p:nvSpPr>
          <p:cNvPr id="52227" name="Rectangle 3"/>
          <p:cNvSpPr>
            <a:spLocks noGrp="1" noChangeArrowheads="1"/>
          </p:cNvSpPr>
          <p:nvPr>
            <p:ph idx="1"/>
          </p:nvPr>
        </p:nvSpPr>
        <p:spPr/>
        <p:txBody>
          <a:bodyPr/>
          <a:lstStyle/>
          <a:p>
            <a:pPr marL="533400" indent="-533400">
              <a:lnSpc>
                <a:spcPct val="90000"/>
              </a:lnSpc>
              <a:buNone/>
            </a:pPr>
            <a:r>
              <a:rPr lang="en-US" sz="1400" dirty="0" smtClean="0"/>
              <a:t>[SKA] </a:t>
            </a:r>
            <a:r>
              <a:rPr lang="en-US" sz="1400" dirty="0"/>
              <a:t>“SKA System Overview (and some challenges).” P. Dewdney, Sept 16, 2010. </a:t>
            </a:r>
            <a:r>
              <a:rPr lang="en-US" sz="1400" dirty="0">
                <a:hlinkClick r:id="rId3"/>
              </a:rPr>
              <a:t>http://</a:t>
            </a:r>
            <a:r>
              <a:rPr lang="en-US" sz="1400" dirty="0" smtClean="0">
                <a:hlinkClick r:id="rId3"/>
              </a:rPr>
              <a:t>www.etn-uk.com/Portals/0/Content/SKA/An%20Industry%20Perspective/13_Dewdney.pdf</a:t>
            </a:r>
            <a:r>
              <a:rPr lang="en-US" sz="1400" dirty="0" smtClean="0"/>
              <a:t> </a:t>
            </a:r>
          </a:p>
          <a:p>
            <a:pPr marL="533400" indent="-533400">
              <a:lnSpc>
                <a:spcPct val="90000"/>
              </a:lnSpc>
              <a:buNone/>
            </a:pPr>
            <a:r>
              <a:rPr lang="en-US" sz="1400" dirty="0"/>
              <a:t>[DIS] “Infrastructure for Data Intensive Science – a bottom-up approach, “Eli Dart and William Johnston, Energy Sciences Network (</a:t>
            </a:r>
            <a:r>
              <a:rPr lang="en-US" sz="1400" dirty="0" err="1"/>
              <a:t>ESnet</a:t>
            </a:r>
            <a:r>
              <a:rPr lang="en-US" sz="1400" dirty="0"/>
              <a:t>), Lawrence Berkeley National Laboratory. To be published in </a:t>
            </a:r>
            <a:r>
              <a:rPr lang="en-US" sz="1400" i="1" dirty="0"/>
              <a:t>Future of Data Intensive Science, </a:t>
            </a:r>
            <a:r>
              <a:rPr lang="en-US" sz="1400" dirty="0"/>
              <a:t>Kerstin </a:t>
            </a:r>
            <a:r>
              <a:rPr lang="en-US" sz="1400" dirty="0" err="1"/>
              <a:t>Kleese</a:t>
            </a:r>
            <a:r>
              <a:rPr lang="en-US" sz="1400" dirty="0"/>
              <a:t> van Dam and Terence </a:t>
            </a:r>
            <a:r>
              <a:rPr lang="en-US" sz="1400" dirty="0" err="1"/>
              <a:t>Critchlow</a:t>
            </a:r>
            <a:r>
              <a:rPr lang="en-US" sz="1400" dirty="0"/>
              <a:t>, eds. Also see </a:t>
            </a:r>
            <a:r>
              <a:rPr lang="en-US" sz="1400" dirty="0">
                <a:hlinkClick r:id="rId4"/>
              </a:rPr>
              <a:t>http://fasterdata.es.net/fasterdata/science-dmz/</a:t>
            </a:r>
            <a:r>
              <a:rPr lang="en-US" sz="1400" dirty="0"/>
              <a:t> </a:t>
            </a:r>
          </a:p>
          <a:p>
            <a:pPr marL="0" indent="0">
              <a:buNone/>
            </a:pPr>
            <a:r>
              <a:rPr lang="en-US" sz="1400" dirty="0" smtClean="0"/>
              <a:t>[LHCOPN Sec] at </a:t>
            </a:r>
            <a:r>
              <a:rPr lang="en-US" sz="1400" dirty="0" smtClean="0">
                <a:hlinkClick r:id="rId5"/>
              </a:rPr>
              <a:t>https://twiki.cern.ch/twiki/bin/view/LHCOPN/WebHome</a:t>
            </a:r>
            <a:r>
              <a:rPr lang="en-US" sz="1400" dirty="0" smtClean="0"/>
              <a:t>  see “</a:t>
            </a:r>
            <a:r>
              <a:rPr lang="en-US" sz="1400" dirty="0" smtClean="0">
                <a:hlinkClick r:id="rId6"/>
              </a:rPr>
              <a:t>LHCOPN security policy document</a:t>
            </a:r>
            <a:r>
              <a:rPr lang="en-US" sz="1400" dirty="0" smtClean="0"/>
              <a:t>”</a:t>
            </a:r>
          </a:p>
          <a:p>
            <a:pPr marL="0" indent="0">
              <a:buNone/>
            </a:pPr>
            <a:r>
              <a:rPr lang="en-US" sz="1400" dirty="0"/>
              <a:t>[OSCARS]  “Intra and </a:t>
            </a:r>
            <a:r>
              <a:rPr lang="en-US" sz="1400" dirty="0" err="1"/>
              <a:t>Interdomain</a:t>
            </a:r>
            <a:r>
              <a:rPr lang="en-US" sz="1400" dirty="0"/>
              <a:t> Circuit Provisioning Using the OSCARS Reservation System.” Chin </a:t>
            </a:r>
            <a:r>
              <a:rPr lang="en-US" sz="1400" dirty="0" err="1"/>
              <a:t>Guok</a:t>
            </a:r>
            <a:r>
              <a:rPr lang="en-US" sz="1400" dirty="0"/>
              <a:t>; Robertson, D.; Thompson, M.; Lee, J.; Tierney, B.; Johnston, W., Energy Sci. Network, Lawrence Berkeley National Laboratory. In BROADNETS 2006: 3rd International Conference on Broadband Communications, Networks and Systems, 2006 – IEEE. 1-5 Oct. 2006. Available at http://es.net/news-and-publications/publications-and-presentations/</a:t>
            </a:r>
            <a:br>
              <a:rPr lang="en-US" sz="1400" dirty="0"/>
            </a:br>
            <a:r>
              <a:rPr lang="en-US" sz="1400" dirty="0"/>
              <a:t/>
            </a:r>
            <a:br>
              <a:rPr lang="en-US" sz="1400" dirty="0"/>
            </a:br>
            <a:r>
              <a:rPr lang="en-US" sz="1400" dirty="0"/>
              <a:t>“Network Services for High Performance Distributed Computing and Data Management,” W. E. Johnston, C. </a:t>
            </a:r>
            <a:r>
              <a:rPr lang="en-US" sz="1400" dirty="0" err="1"/>
              <a:t>Guok</a:t>
            </a:r>
            <a:r>
              <a:rPr lang="en-US" sz="1400" dirty="0"/>
              <a:t>, J. Metzger, and B. Tierney, </a:t>
            </a:r>
            <a:r>
              <a:rPr lang="en-US" sz="1400" dirty="0" err="1"/>
              <a:t>ESnet</a:t>
            </a:r>
            <a:r>
              <a:rPr lang="en-US" sz="1400" dirty="0"/>
              <a:t> and Lawrence Berkeley National Laboratory, Berkeley California, U.S.A. The Second International Conference on Parallel, Distributed, Grid and Cloud Computing for Engineering,12-15 April 2011, Ajaccio - Corsica – France. Available at </a:t>
            </a:r>
            <a:r>
              <a:rPr lang="en-US" sz="1400" dirty="0">
                <a:hlinkClick r:id="rId7"/>
              </a:rPr>
              <a:t>http://es.net/news-and-publications/publications-and-presentations/</a:t>
            </a:r>
            <a:endParaRPr lang="en-US" sz="1400" dirty="0"/>
          </a:p>
          <a:p>
            <a:pPr marL="0" indent="0">
              <a:buNone/>
            </a:pPr>
            <a:r>
              <a:rPr lang="en-US" sz="1400" dirty="0"/>
              <a:t>“Motivation, Design, Deployment and Evolution of a Guaranteed Bandwidth Network Service,” William E. Johnston, Chin </a:t>
            </a:r>
            <a:r>
              <a:rPr lang="en-US" sz="1400" dirty="0" err="1"/>
              <a:t>Guok</a:t>
            </a:r>
            <a:r>
              <a:rPr lang="en-US" sz="1400" dirty="0"/>
              <a:t>, and </a:t>
            </a:r>
            <a:r>
              <a:rPr lang="en-US" sz="1400" dirty="0" err="1"/>
              <a:t>Evangelos</a:t>
            </a:r>
            <a:r>
              <a:rPr lang="en-US" sz="1400" dirty="0"/>
              <a:t> </a:t>
            </a:r>
            <a:r>
              <a:rPr lang="en-US" sz="1400" dirty="0" err="1"/>
              <a:t>Chaniotakis</a:t>
            </a:r>
            <a:r>
              <a:rPr lang="en-US" sz="1400" dirty="0"/>
              <a:t>. </a:t>
            </a:r>
            <a:r>
              <a:rPr lang="en-US" sz="1400" dirty="0" err="1"/>
              <a:t>ESnet</a:t>
            </a:r>
            <a:r>
              <a:rPr lang="en-US" sz="1400" dirty="0"/>
              <a:t> and Lawrence Berkeley National Laboratory, Berkeley California, U.S.A. In TERENA Networking Conference, 2011. Available at </a:t>
            </a:r>
            <a:r>
              <a:rPr lang="en-US" sz="1400" dirty="0">
                <a:hlinkClick r:id="rId7"/>
              </a:rPr>
              <a:t>http://es.net/news-and-publications/publications-and-presentations</a:t>
            </a:r>
            <a:r>
              <a:rPr lang="en-US" sz="1400" dirty="0" smtClean="0">
                <a:hlinkClick r:id="rId7"/>
              </a:rPr>
              <a:t>/</a:t>
            </a:r>
            <a:endParaRPr lang="en-US" sz="1400" dirty="0" smtClean="0"/>
          </a:p>
          <a:p>
            <a:pPr marL="0" indent="0">
              <a:buNone/>
            </a:pPr>
            <a:endParaRPr lang="en-US" sz="1400" dirty="0"/>
          </a:p>
        </p:txBody>
      </p:sp>
    </p:spTree>
    <p:extLst>
      <p:ext uri="{BB962C8B-B14F-4D97-AF65-F5344CB8AC3E}">
        <p14:creationId xmlns:p14="http://schemas.microsoft.com/office/powerpoint/2010/main" val="2710003488"/>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solidFill>
            <a:srgbClr val="66FFFF"/>
          </a:solidFill>
        </p:spPr>
        <p:txBody>
          <a:bodyPr/>
          <a:lstStyle/>
          <a:p>
            <a:r>
              <a:rPr lang="en-US" smtClean="0"/>
              <a:t>References</a:t>
            </a:r>
          </a:p>
        </p:txBody>
      </p:sp>
      <p:sp>
        <p:nvSpPr>
          <p:cNvPr id="52227" name="Rectangle 3"/>
          <p:cNvSpPr>
            <a:spLocks noGrp="1" noChangeArrowheads="1"/>
          </p:cNvSpPr>
          <p:nvPr>
            <p:ph idx="1"/>
          </p:nvPr>
        </p:nvSpPr>
        <p:spPr/>
        <p:txBody>
          <a:bodyPr/>
          <a:lstStyle/>
          <a:p>
            <a:pPr marL="0" indent="0">
              <a:buNone/>
            </a:pPr>
            <a:r>
              <a:rPr lang="en-US" sz="1400" dirty="0"/>
              <a:t>[</a:t>
            </a:r>
            <a:r>
              <a:rPr lang="en-US" sz="1400" dirty="0" err="1"/>
              <a:t>perfSONAR</a:t>
            </a:r>
            <a:r>
              <a:rPr lang="en-US" sz="1400" dirty="0"/>
              <a:t>]  See “</a:t>
            </a:r>
            <a:r>
              <a:rPr lang="en-US" sz="1400" dirty="0" err="1"/>
              <a:t>perfSONAR</a:t>
            </a:r>
            <a:r>
              <a:rPr lang="en-US" sz="1400" dirty="0"/>
              <a:t>: Instantiating a Global Network Measurement Framework.” B. Tierney, J. Metzger, J. </a:t>
            </a:r>
            <a:r>
              <a:rPr lang="en-US" sz="1400" dirty="0" err="1"/>
              <a:t>Boote</a:t>
            </a:r>
            <a:r>
              <a:rPr lang="en-US" sz="1400" dirty="0"/>
              <a:t>, A. Brown, M. </a:t>
            </a:r>
            <a:r>
              <a:rPr lang="en-US" sz="1400" dirty="0" err="1"/>
              <a:t>Zekauskas</a:t>
            </a:r>
            <a:r>
              <a:rPr lang="en-US" sz="1400" dirty="0"/>
              <a:t>, J. </a:t>
            </a:r>
            <a:r>
              <a:rPr lang="en-US" sz="1400" dirty="0" err="1"/>
              <a:t>Zurawski</a:t>
            </a:r>
            <a:r>
              <a:rPr lang="en-US" sz="1400" dirty="0"/>
              <a:t>, M. </a:t>
            </a:r>
            <a:r>
              <a:rPr lang="en-US" sz="1400" dirty="0" err="1"/>
              <a:t>Swany</a:t>
            </a:r>
            <a:r>
              <a:rPr lang="en-US" sz="1400" dirty="0"/>
              <a:t>, M. </a:t>
            </a:r>
            <a:r>
              <a:rPr lang="en-US" sz="1400" dirty="0" err="1"/>
              <a:t>Grigoriev</a:t>
            </a:r>
            <a:r>
              <a:rPr lang="en-US" sz="1400" dirty="0"/>
              <a:t>. In proceedings of 4th Workshop on Real Overlays and Distributed Systems (ROADS'09) Co-located with the 22nd ACM Symposium on Operating Systems Principles (SOSP), October, 2009. Available at </a:t>
            </a:r>
            <a:r>
              <a:rPr lang="en-US" sz="1400" dirty="0">
                <a:hlinkClick r:id="rId3"/>
              </a:rPr>
              <a:t>http://es.net/news-and-publications/publications-and-presentations/</a:t>
            </a:r>
            <a:r>
              <a:rPr lang="en-US" sz="1400" dirty="0"/>
              <a:t> </a:t>
            </a:r>
            <a:endParaRPr lang="en-US" sz="1400" dirty="0" smtClean="0"/>
          </a:p>
          <a:p>
            <a:pPr marL="0" indent="0">
              <a:buNone/>
            </a:pPr>
            <a:r>
              <a:rPr lang="en-US" sz="1400" dirty="0"/>
              <a:t>[SDMZ] see </a:t>
            </a:r>
            <a:r>
              <a:rPr lang="en-US" sz="1400" dirty="0">
                <a:hlinkClick r:id="rId4"/>
              </a:rPr>
              <a:t>‘Achieving a Science "DMZ“</a:t>
            </a:r>
            <a:r>
              <a:rPr lang="en-US" sz="1400" dirty="0"/>
              <a:t>’ at </a:t>
            </a:r>
            <a:r>
              <a:rPr lang="en-US" sz="1400" dirty="0">
                <a:hlinkClick r:id="rId5"/>
              </a:rPr>
              <a:t>http://fasterdata.es.net/assets/fasterdata/ScienceDMZ-Tutorial-Jan2012.pdf</a:t>
            </a:r>
            <a:r>
              <a:rPr lang="en-US" sz="1400" dirty="0"/>
              <a:t> and  the podcast of the talk at </a:t>
            </a:r>
            <a:r>
              <a:rPr lang="en-US" sz="1400" dirty="0">
                <a:hlinkClick r:id="rId4"/>
              </a:rPr>
              <a:t>http://events.internet2.edu/2012/jt-loni/agenda.cfm?go=session&amp;id=10002160&amp;event=1223</a:t>
            </a:r>
            <a:endParaRPr lang="en-US" sz="1400" dirty="0"/>
          </a:p>
          <a:p>
            <a:pPr marL="0" indent="0">
              <a:buNone/>
            </a:pPr>
            <a:r>
              <a:rPr lang="en-US" sz="1400" dirty="0" smtClean="0"/>
              <a:t>[</a:t>
            </a:r>
            <a:r>
              <a:rPr lang="en-US" sz="1400" dirty="0" err="1" smtClean="0"/>
              <a:t>fasterdata</a:t>
            </a:r>
            <a:r>
              <a:rPr lang="en-US" sz="1400" dirty="0"/>
              <a:t>] See </a:t>
            </a:r>
            <a:r>
              <a:rPr lang="en-US" sz="1400" dirty="0">
                <a:hlinkClick r:id="rId6"/>
              </a:rPr>
              <a:t>http://fasterdata.es.net/fasterdata/perfSONAR/</a:t>
            </a:r>
            <a:r>
              <a:rPr lang="en-US" sz="1400" dirty="0"/>
              <a:t> </a:t>
            </a:r>
          </a:p>
          <a:p>
            <a:pPr marL="0" indent="0">
              <a:buNone/>
            </a:pPr>
            <a:r>
              <a:rPr lang="en-US" sz="1400" dirty="0" smtClean="0"/>
              <a:t>[</a:t>
            </a:r>
            <a:r>
              <a:rPr lang="en-US" sz="1400" dirty="0" err="1"/>
              <a:t>badPS</a:t>
            </a:r>
            <a:r>
              <a:rPr lang="en-US" sz="1400" dirty="0"/>
              <a:t>] How not to deploy </a:t>
            </a:r>
            <a:r>
              <a:rPr lang="en-US" sz="1400" dirty="0" err="1"/>
              <a:t>perfSONAR</a:t>
            </a:r>
            <a:r>
              <a:rPr lang="en-US" sz="1400" dirty="0"/>
              <a:t>: See </a:t>
            </a:r>
            <a:r>
              <a:rPr lang="en-US" sz="1400" dirty="0">
                <a:hlinkClick r:id="rId7"/>
              </a:rPr>
              <a:t>“Dale Carder</a:t>
            </a:r>
            <a:r>
              <a:rPr lang="en-US" sz="1400" dirty="0"/>
              <a:t> University of Wisconsin  [</a:t>
            </a:r>
            <a:r>
              <a:rPr lang="en-US" sz="1400" dirty="0" err="1">
                <a:hlinkClick r:id="rId8"/>
              </a:rPr>
              <a:t>pdf</a:t>
            </a:r>
            <a:r>
              <a:rPr lang="en-US" sz="1400" dirty="0"/>
              <a:t>] “ </a:t>
            </a:r>
            <a:r>
              <a:rPr lang="en-US" sz="1400" dirty="0">
                <a:hlinkClick r:id="rId9"/>
              </a:rPr>
              <a:t>at http://events.internet2.edu/2012/jt-loni/agenda.cfm?go=session&amp;id=10002191&amp;event=1223</a:t>
            </a:r>
            <a:r>
              <a:rPr lang="en-US" sz="1400" dirty="0"/>
              <a:t> </a:t>
            </a:r>
          </a:p>
          <a:p>
            <a:pPr marL="0" indent="0">
              <a:buNone/>
            </a:pPr>
            <a:r>
              <a:rPr lang="en-US" sz="1400" dirty="0"/>
              <a:t>[</a:t>
            </a:r>
            <a:r>
              <a:rPr lang="en-US" sz="1400" dirty="0" err="1"/>
              <a:t>NetServ</a:t>
            </a:r>
            <a:r>
              <a:rPr lang="en-US" sz="1400" dirty="0"/>
              <a:t>] “Network Services for High Performance Distributed Computing and Data Management.” W. E. Johnston, C. </a:t>
            </a:r>
            <a:r>
              <a:rPr lang="en-US" sz="1400" dirty="0" err="1"/>
              <a:t>Guok</a:t>
            </a:r>
            <a:r>
              <a:rPr lang="en-US" sz="1400" dirty="0"/>
              <a:t>, J. Metzger, and B. Tierney, </a:t>
            </a:r>
            <a:r>
              <a:rPr lang="en-US" sz="1400" dirty="0" err="1"/>
              <a:t>ESnet</a:t>
            </a:r>
            <a:r>
              <a:rPr lang="en-US" sz="1400" dirty="0"/>
              <a:t> and Lawrence Berkeley National Laboratory. In The Second International Conference on Parallel, Distributed, Grid and Cloud Computing for Engineering, 12‐15 April 2011. Available at </a:t>
            </a:r>
            <a:r>
              <a:rPr lang="en-US" sz="1400" dirty="0">
                <a:hlinkClick r:id="rId3"/>
              </a:rPr>
              <a:t>http://es.net/news-and-publications/publications-and-presentations/</a:t>
            </a:r>
            <a:r>
              <a:rPr lang="en-US" sz="1400" dirty="0"/>
              <a:t> </a:t>
            </a:r>
          </a:p>
          <a:p>
            <a:pPr marL="0" indent="0">
              <a:buNone/>
            </a:pPr>
            <a:r>
              <a:rPr lang="en-US" sz="1400"/>
              <a:t>[LHCONE]  </a:t>
            </a:r>
            <a:r>
              <a:rPr lang="en-US" sz="1400">
                <a:hlinkClick r:id="rId10"/>
              </a:rPr>
              <a:t>http://lhcone.net</a:t>
            </a:r>
            <a:r>
              <a:rPr lang="en-US" sz="1400"/>
              <a:t> </a:t>
            </a:r>
          </a:p>
          <a:p>
            <a:pPr marL="0" indent="0">
              <a:buNone/>
            </a:pPr>
            <a:endParaRPr lang="en-US" sz="1400" dirty="0" smtClean="0"/>
          </a:p>
        </p:txBody>
      </p:sp>
    </p:spTree>
    <p:extLst>
      <p:ext uri="{BB962C8B-B14F-4D97-AF65-F5344CB8AC3E}">
        <p14:creationId xmlns:p14="http://schemas.microsoft.com/office/powerpoint/2010/main" val="2941488892"/>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5352"/>
          <a:stretch/>
        </p:blipFill>
        <p:spPr bwMode="auto">
          <a:xfrm>
            <a:off x="4065357" y="572497"/>
            <a:ext cx="4591399" cy="204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smtClean="0"/>
              <a:t>Scale of ATLAS analysis driven data movement</a:t>
            </a:r>
            <a:endParaRPr lang="en-US" dirty="0"/>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651" y="556393"/>
            <a:ext cx="3556268" cy="2840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818116" y="5255780"/>
            <a:ext cx="4070157" cy="307777"/>
          </a:xfrm>
          <a:prstGeom prst="rect">
            <a:avLst/>
          </a:prstGeom>
          <a:noFill/>
        </p:spPr>
        <p:txBody>
          <a:bodyPr wrap="square" rtlCol="0">
            <a:spAutoFit/>
          </a:bodyPr>
          <a:lstStyle/>
          <a:p>
            <a:pPr algn="ctr"/>
            <a:r>
              <a:rPr lang="en-US" sz="1400" dirty="0"/>
              <a:t>Data Transferred (</a:t>
            </a:r>
            <a:r>
              <a:rPr lang="en-US" sz="1400" dirty="0" err="1"/>
              <a:t>GBytes</a:t>
            </a:r>
            <a:r>
              <a:rPr lang="en-US" sz="1400" dirty="0" smtClean="0"/>
              <a:t>) (up to 250 </a:t>
            </a:r>
            <a:r>
              <a:rPr lang="en-US" sz="1400" dirty="0" err="1" smtClean="0"/>
              <a:t>Tby</a:t>
            </a:r>
            <a:r>
              <a:rPr lang="en-US" sz="1400" dirty="0" smtClean="0"/>
              <a:t>/day)</a:t>
            </a:r>
            <a:endParaRPr lang="en-US" sz="1400" dirty="0"/>
          </a:p>
        </p:txBody>
      </p:sp>
      <p:sp>
        <p:nvSpPr>
          <p:cNvPr id="7" name="TextBox 6"/>
          <p:cNvSpPr txBox="1"/>
          <p:nvPr/>
        </p:nvSpPr>
        <p:spPr>
          <a:xfrm>
            <a:off x="4714753" y="2621722"/>
            <a:ext cx="4158901" cy="523220"/>
          </a:xfrm>
          <a:prstGeom prst="rect">
            <a:avLst/>
          </a:prstGeom>
          <a:noFill/>
        </p:spPr>
        <p:txBody>
          <a:bodyPr wrap="square" rtlCol="0">
            <a:spAutoFit/>
          </a:bodyPr>
          <a:lstStyle/>
          <a:p>
            <a:pPr algn="ctr"/>
            <a:r>
              <a:rPr lang="en-US" sz="1400" dirty="0" smtClean="0"/>
              <a:t>Tier 1 to Tier 2 throughput </a:t>
            </a:r>
            <a:r>
              <a:rPr lang="en-US" sz="1400"/>
              <a:t>(</a:t>
            </a:r>
            <a:r>
              <a:rPr lang="en-US" sz="1400" smtClean="0"/>
              <a:t>MBy/s</a:t>
            </a:r>
            <a:r>
              <a:rPr lang="en-US" sz="1400" dirty="0" smtClean="0"/>
              <a:t>) by day – up to 24 Gb/s – for all ATLAS Tier 1 sites</a:t>
            </a:r>
            <a:endParaRPr lang="en-US" sz="1400" dirty="0"/>
          </a:p>
        </p:txBody>
      </p:sp>
      <p:sp>
        <p:nvSpPr>
          <p:cNvPr id="8" name="TextBox 7"/>
          <p:cNvSpPr txBox="1"/>
          <p:nvPr/>
        </p:nvSpPr>
        <p:spPr>
          <a:xfrm>
            <a:off x="885029" y="557885"/>
            <a:ext cx="2563266" cy="307777"/>
          </a:xfrm>
          <a:prstGeom prst="rect">
            <a:avLst/>
          </a:prstGeom>
          <a:solidFill>
            <a:schemeClr val="bg1"/>
          </a:solidFill>
        </p:spPr>
        <p:txBody>
          <a:bodyPr wrap="none" rtlCol="0">
            <a:spAutoFit/>
          </a:bodyPr>
          <a:lstStyle/>
          <a:p>
            <a:pPr algn="ctr"/>
            <a:r>
              <a:rPr lang="en-US" sz="1400" dirty="0" err="1" smtClean="0"/>
              <a:t>PanDA</a:t>
            </a:r>
            <a:r>
              <a:rPr lang="en-US" sz="1400" dirty="0"/>
              <a:t> </a:t>
            </a:r>
            <a:r>
              <a:rPr lang="en-US" sz="1400" dirty="0" smtClean="0"/>
              <a:t> jobs during one day</a:t>
            </a:r>
            <a:endParaRPr lang="en-US" sz="1400" dirty="0"/>
          </a:p>
        </p:txBody>
      </p:sp>
      <p:sp>
        <p:nvSpPr>
          <p:cNvPr id="9" name="Rectangle 2"/>
          <p:cNvSpPr txBox="1">
            <a:spLocks noChangeArrowheads="1"/>
          </p:cNvSpPr>
          <p:nvPr/>
        </p:nvSpPr>
        <p:spPr bwMode="auto">
          <a:xfrm>
            <a:off x="118942" y="5788550"/>
            <a:ext cx="8864494" cy="1069450"/>
          </a:xfrm>
          <a:prstGeom prst="rect">
            <a:avLst/>
          </a:prstGeom>
          <a:noFill/>
          <a:ln w="12700">
            <a:noFill/>
            <a:miter lim="800000"/>
            <a:headEnd/>
            <a:tailEnd/>
          </a:ln>
        </p:spPr>
        <p:txBody>
          <a:bodyPr vert="horz" wrap="square" lIns="90487" tIns="44450" rIns="90487" bIns="44450" numCol="1" anchor="ctr" anchorCtr="0" compatLnSpc="1">
            <a:prstTxWarp prst="textNoShape">
              <a:avLst/>
            </a:prstTxWarp>
          </a:bodyPr>
          <a:lstStyle>
            <a:lvl1pPr algn="ctr" rtl="0" eaLnBrk="0" fontAlgn="base" hangingPunct="0">
              <a:spcBef>
                <a:spcPct val="0"/>
              </a:spcBef>
              <a:spcAft>
                <a:spcPct val="0"/>
              </a:spcAft>
              <a:defRPr sz="2800" b="1">
                <a:solidFill>
                  <a:schemeClr val="tx2"/>
                </a:solidFill>
                <a:latin typeface="+mj-lt"/>
                <a:ea typeface="ＭＳ Ｐゴシック" pitchFamily="-65" charset="-128"/>
                <a:cs typeface="+mj-cs"/>
              </a:defRPr>
            </a:lvl1pPr>
            <a:lvl2pPr algn="ctr" rtl="0" eaLnBrk="0" fontAlgn="base" hangingPunct="0">
              <a:spcBef>
                <a:spcPct val="0"/>
              </a:spcBef>
              <a:spcAft>
                <a:spcPct val="0"/>
              </a:spcAft>
              <a:defRPr sz="2800" b="1">
                <a:solidFill>
                  <a:schemeClr val="tx2"/>
                </a:solidFill>
                <a:latin typeface="Arial" pitchFamily="-65" charset="0"/>
                <a:ea typeface="ＭＳ Ｐゴシック" pitchFamily="-65" charset="-128"/>
              </a:defRPr>
            </a:lvl2pPr>
            <a:lvl3pPr algn="ctr" rtl="0" eaLnBrk="0" fontAlgn="base" hangingPunct="0">
              <a:spcBef>
                <a:spcPct val="0"/>
              </a:spcBef>
              <a:spcAft>
                <a:spcPct val="0"/>
              </a:spcAft>
              <a:defRPr sz="2800" b="1">
                <a:solidFill>
                  <a:schemeClr val="tx2"/>
                </a:solidFill>
                <a:latin typeface="Arial" pitchFamily="-65" charset="0"/>
                <a:ea typeface="ＭＳ Ｐゴシック" pitchFamily="-65" charset="-128"/>
              </a:defRPr>
            </a:lvl3pPr>
            <a:lvl4pPr algn="ctr" rtl="0" eaLnBrk="0" fontAlgn="base" hangingPunct="0">
              <a:spcBef>
                <a:spcPct val="0"/>
              </a:spcBef>
              <a:spcAft>
                <a:spcPct val="0"/>
              </a:spcAft>
              <a:defRPr sz="2800" b="1">
                <a:solidFill>
                  <a:schemeClr val="tx2"/>
                </a:solidFill>
                <a:latin typeface="Arial" pitchFamily="-65" charset="0"/>
                <a:ea typeface="ＭＳ Ｐゴシック" pitchFamily="-65" charset="-128"/>
              </a:defRPr>
            </a:lvl4pPr>
            <a:lvl5pPr algn="ctr" rtl="0" eaLnBrk="0" fontAlgn="base" hangingPunct="0">
              <a:spcBef>
                <a:spcPct val="0"/>
              </a:spcBef>
              <a:spcAft>
                <a:spcPct val="0"/>
              </a:spcAft>
              <a:defRPr sz="2800" b="1">
                <a:solidFill>
                  <a:schemeClr val="tx2"/>
                </a:solidFill>
                <a:latin typeface="Arial" pitchFamily="-65" charset="0"/>
                <a:ea typeface="ＭＳ Ｐゴシック" pitchFamily="-65" charset="-128"/>
              </a:defRPr>
            </a:lvl5pPr>
            <a:lvl6pPr marL="457200" algn="ctr" rtl="0" eaLnBrk="0" fontAlgn="base" hangingPunct="0">
              <a:spcBef>
                <a:spcPct val="0"/>
              </a:spcBef>
              <a:spcAft>
                <a:spcPct val="0"/>
              </a:spcAft>
              <a:defRPr sz="2800" b="1">
                <a:solidFill>
                  <a:schemeClr val="tx2"/>
                </a:solidFill>
                <a:latin typeface="Arial" pitchFamily="-65" charset="0"/>
              </a:defRPr>
            </a:lvl6pPr>
            <a:lvl7pPr marL="914400" algn="ctr" rtl="0" eaLnBrk="0" fontAlgn="base" hangingPunct="0">
              <a:spcBef>
                <a:spcPct val="0"/>
              </a:spcBef>
              <a:spcAft>
                <a:spcPct val="0"/>
              </a:spcAft>
              <a:defRPr sz="2800" b="1">
                <a:solidFill>
                  <a:schemeClr val="tx2"/>
                </a:solidFill>
                <a:latin typeface="Arial" pitchFamily="-65" charset="0"/>
              </a:defRPr>
            </a:lvl7pPr>
            <a:lvl8pPr marL="1371600" algn="ctr" rtl="0" eaLnBrk="0" fontAlgn="base" hangingPunct="0">
              <a:spcBef>
                <a:spcPct val="0"/>
              </a:spcBef>
              <a:spcAft>
                <a:spcPct val="0"/>
              </a:spcAft>
              <a:defRPr sz="2800" b="1">
                <a:solidFill>
                  <a:schemeClr val="tx2"/>
                </a:solidFill>
                <a:latin typeface="Arial" pitchFamily="-65" charset="0"/>
              </a:defRPr>
            </a:lvl8pPr>
            <a:lvl9pPr marL="1828800" algn="ctr" rtl="0" eaLnBrk="0" fontAlgn="base" hangingPunct="0">
              <a:spcBef>
                <a:spcPct val="0"/>
              </a:spcBef>
              <a:spcAft>
                <a:spcPct val="0"/>
              </a:spcAft>
              <a:defRPr sz="2800" b="1">
                <a:solidFill>
                  <a:schemeClr val="tx2"/>
                </a:solidFill>
                <a:latin typeface="Arial" pitchFamily="-65" charset="0"/>
              </a:defRPr>
            </a:lvl9pPr>
          </a:lstStyle>
          <a:p>
            <a:r>
              <a:rPr lang="en-US" sz="2400" b="0" dirty="0" smtClean="0"/>
              <a:t>It is this scale of </a:t>
            </a:r>
            <a:r>
              <a:rPr lang="en-US" sz="2400" b="0" dirty="0"/>
              <a:t>analysis jobs </a:t>
            </a:r>
            <a:r>
              <a:rPr lang="en-US" sz="2400" b="0" dirty="0" smtClean="0"/>
              <a:t>and resulting data movement, going on 24 hr/day, 9+ months/yr, that networks must support in order to enable </a:t>
            </a:r>
            <a:r>
              <a:rPr lang="en-US" sz="2400" b="0" dirty="0" smtClean="0"/>
              <a:t>the large-scale science of the LHC</a:t>
            </a:r>
            <a:endParaRPr lang="en-US" sz="2400" b="0" dirty="0"/>
          </a:p>
        </p:txBody>
      </p:sp>
      <p:pic>
        <p:nvPicPr>
          <p:cNvPr id="10" name="Picture 9" descr="LogicalDataVolume.png"/>
          <p:cNvPicPr>
            <a:picLocks noChangeAspect="1"/>
          </p:cNvPicPr>
          <p:nvPr/>
        </p:nvPicPr>
        <p:blipFill rotWithShape="1">
          <a:blip r:embed="rId5"/>
          <a:srcRect t="4930" b="5414"/>
          <a:stretch/>
        </p:blipFill>
        <p:spPr bwMode="auto">
          <a:xfrm>
            <a:off x="0" y="3357123"/>
            <a:ext cx="4595812" cy="2480808"/>
          </a:xfrm>
          <a:prstGeom prst="rect">
            <a:avLst/>
          </a:prstGeom>
          <a:noFill/>
          <a:ln w="9525">
            <a:noFill/>
            <a:miter lim="800000"/>
            <a:headEnd/>
            <a:tailEnd/>
          </a:ln>
        </p:spPr>
      </p:pic>
      <p:grpSp>
        <p:nvGrpSpPr>
          <p:cNvPr id="11" name="Group 10"/>
          <p:cNvGrpSpPr>
            <a:grpSpLocks/>
          </p:cNvGrpSpPr>
          <p:nvPr/>
        </p:nvGrpSpPr>
        <p:grpSpPr bwMode="auto">
          <a:xfrm>
            <a:off x="1442916" y="3638060"/>
            <a:ext cx="1673225" cy="415498"/>
            <a:chOff x="5871840" y="1115702"/>
            <a:chExt cx="1673921" cy="414973"/>
          </a:xfrm>
        </p:grpSpPr>
        <p:cxnSp>
          <p:nvCxnSpPr>
            <p:cNvPr id="12" name="Straight Arrow Connector 11"/>
            <p:cNvCxnSpPr/>
            <p:nvPr/>
          </p:nvCxnSpPr>
          <p:spPr>
            <a:xfrm>
              <a:off x="5871840" y="1330821"/>
              <a:ext cx="1673921" cy="1586"/>
            </a:xfrm>
            <a:prstGeom prst="straightConnector1">
              <a:avLst/>
            </a:prstGeom>
            <a:ln w="12700">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3" name="TextBox 8"/>
            <p:cNvSpPr txBox="1">
              <a:spLocks noChangeArrowheads="1"/>
            </p:cNvSpPr>
            <p:nvPr/>
          </p:nvSpPr>
          <p:spPr bwMode="auto">
            <a:xfrm>
              <a:off x="6406187" y="1115702"/>
              <a:ext cx="605225" cy="414973"/>
            </a:xfrm>
            <a:prstGeom prst="rect">
              <a:avLst/>
            </a:prstGeom>
            <a:solidFill>
              <a:schemeClr val="bg1"/>
            </a:solidFill>
            <a:ln w="9525">
              <a:noFill/>
              <a:miter lim="800000"/>
              <a:headEnd/>
              <a:tailEnd/>
            </a:ln>
          </p:spPr>
          <p:txBody>
            <a:bodyPr wrap="none" lIns="91440" tIns="91440" rIns="45720" anchor="ctr" anchorCtr="0">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dirty="0">
                  <a:latin typeface="Calibri" pitchFamily="34" charset="0"/>
                </a:rPr>
                <a:t>7 PB </a:t>
              </a:r>
            </a:p>
          </p:txBody>
        </p:sp>
      </p:grpSp>
      <p:sp>
        <p:nvSpPr>
          <p:cNvPr id="15" name="TextBox 8"/>
          <p:cNvSpPr txBox="1">
            <a:spLocks noChangeArrowheads="1"/>
          </p:cNvSpPr>
          <p:nvPr/>
        </p:nvSpPr>
        <p:spPr bwMode="auto">
          <a:xfrm>
            <a:off x="1055955" y="3341735"/>
            <a:ext cx="2447145" cy="261610"/>
          </a:xfrm>
          <a:prstGeom prst="rect">
            <a:avLst/>
          </a:prstGeom>
          <a:solidFill>
            <a:schemeClr val="bg1"/>
          </a:solidFill>
          <a:ln w="9525">
            <a:solidFill>
              <a:schemeClr val="tx1"/>
            </a:solidFill>
            <a:miter lim="800000"/>
            <a:headEnd/>
            <a:tailEnd/>
          </a:ln>
        </p:spPr>
        <p:txBody>
          <a:bodyPr wrap="none" lIns="45720" rIns="45720" anchor="ctr" anchorCtr="0">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100" smtClean="0">
                <a:latin typeface="Calibri" pitchFamily="34" charset="0"/>
              </a:rPr>
              <a:t>Accumulated Data Volume – cache disks</a:t>
            </a:r>
            <a:endParaRPr lang="en-US" sz="1100">
              <a:latin typeface="Calibri" pitchFamily="34" charset="0"/>
            </a:endParaRPr>
          </a:p>
        </p:txBody>
      </p:sp>
      <p:pic>
        <p:nvPicPr>
          <p:cNvPr id="5"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03787" y="3310678"/>
            <a:ext cx="4281124" cy="189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01835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Enabling this scale of data-intensive system requires a sophisticated network infrastructure</a:t>
            </a:r>
            <a:endParaRPr lang="en-US" dirty="0"/>
          </a:p>
        </p:txBody>
      </p:sp>
      <p:graphicFrame>
        <p:nvGraphicFramePr>
          <p:cNvPr id="79" name="Table 78"/>
          <p:cNvGraphicFramePr>
            <a:graphicFrameLocks noGrp="1"/>
          </p:cNvGraphicFramePr>
          <p:nvPr>
            <p:extLst>
              <p:ext uri="{D42A27DB-BD31-4B8C-83A1-F6EECF244321}">
                <p14:modId xmlns:p14="http://schemas.microsoft.com/office/powerpoint/2010/main" val="393122471"/>
              </p:ext>
            </p:extLst>
          </p:nvPr>
        </p:nvGraphicFramePr>
        <p:xfrm>
          <a:off x="0" y="1131305"/>
          <a:ext cx="2179675" cy="3508752"/>
        </p:xfrm>
        <a:graphic>
          <a:graphicData uri="http://schemas.openxmlformats.org/drawingml/2006/table">
            <a:tbl>
              <a:tblPr firstRow="1" bandRow="1">
                <a:tableStyleId>{F5AB1C69-6EDB-4FF4-983F-18BD219EF322}</a:tableStyleId>
              </a:tblPr>
              <a:tblGrid>
                <a:gridCol w="1241587"/>
                <a:gridCol w="451364"/>
                <a:gridCol w="486724"/>
              </a:tblGrid>
              <a:tr h="292396">
                <a:tc>
                  <a:txBody>
                    <a:bodyPr/>
                    <a:lstStyle/>
                    <a:p>
                      <a:pPr algn="ctr"/>
                      <a:r>
                        <a:rPr lang="en-US" sz="1200" b="0" dirty="0" smtClean="0">
                          <a:solidFill>
                            <a:schemeClr val="tx1"/>
                          </a:solidFill>
                        </a:rPr>
                        <a:t>CERN →T1</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smtClean="0">
                          <a:solidFill>
                            <a:schemeClr val="tx1"/>
                          </a:solidFill>
                        </a:rPr>
                        <a:t>miles</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smtClean="0">
                          <a:solidFill>
                            <a:schemeClr val="tx1"/>
                          </a:solidFill>
                        </a:rPr>
                        <a:t>kms</a:t>
                      </a:r>
                      <a:endParaRPr lang="en-US" sz="1200" b="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France</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350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565</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Italy</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570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920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UK</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625</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1000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Netherlands</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625</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1000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Germany</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700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1185</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Spain</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850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1400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Nordic</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1300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2100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USA – New York</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3900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6300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USA - Chicago</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4400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7100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Canada – BC</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5200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8400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Taiwan</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6100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9850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80" name="Picture 2" descr="C:\Work\0ESNet\ESnet\Customers\HEP\LHC\OPN\LHCOPN map-light, no legen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85027" y="3939320"/>
            <a:ext cx="3513392" cy="1807900"/>
          </a:xfrm>
          <a:prstGeom prst="rect">
            <a:avLst/>
          </a:prstGeom>
          <a:noFill/>
          <a:extLst>
            <a:ext uri="{909E8E84-426E-40DD-AFC4-6F175D3DCCD1}">
              <a14:hiddenFill xmlns:a14="http://schemas.microsoft.com/office/drawing/2010/main">
                <a:solidFill>
                  <a:srgbClr val="FFFFFF"/>
                </a:solidFill>
              </a14:hiddenFill>
            </a:ext>
          </a:extLst>
        </p:spPr>
      </p:pic>
      <p:sp>
        <p:nvSpPr>
          <p:cNvPr id="103" name="Rectangle 5"/>
          <p:cNvSpPr>
            <a:spLocks noChangeArrowheads="1"/>
          </p:cNvSpPr>
          <p:nvPr/>
        </p:nvSpPr>
        <p:spPr bwMode="auto">
          <a:xfrm>
            <a:off x="4670892" y="2314137"/>
            <a:ext cx="2428154" cy="300038"/>
          </a:xfrm>
          <a:prstGeom prst="rect">
            <a:avLst/>
          </a:prstGeom>
          <a:solidFill>
            <a:schemeClr val="bg1"/>
          </a:solidFill>
          <a:ln w="12700" algn="ctr">
            <a:solidFill>
              <a:schemeClr val="tx1"/>
            </a:solidFill>
            <a:round/>
            <a:headEnd/>
            <a:tailEnd/>
          </a:ln>
        </p:spPr>
        <p:txBody>
          <a:bodyPr wrap="none" anchor="ctr"/>
          <a:lstStyle/>
          <a:p>
            <a:r>
              <a:rPr lang="en-US" sz="1600" b="0" dirty="0" smtClean="0"/>
              <a:t>CERN Computer Center</a:t>
            </a:r>
            <a:endParaRPr lang="en-US" sz="1600" b="0" dirty="0"/>
          </a:p>
        </p:txBody>
      </p:sp>
      <p:cxnSp>
        <p:nvCxnSpPr>
          <p:cNvPr id="104" name="Straight Arrow Connector 103"/>
          <p:cNvCxnSpPr>
            <a:stCxn id="103" idx="2"/>
          </p:cNvCxnSpPr>
          <p:nvPr/>
        </p:nvCxnSpPr>
        <p:spPr bwMode="auto">
          <a:xfrm>
            <a:off x="5884969" y="2614175"/>
            <a:ext cx="5523" cy="2005330"/>
          </a:xfrm>
          <a:prstGeom prst="straightConnector1">
            <a:avLst/>
          </a:prstGeom>
          <a:solidFill>
            <a:srgbClr val="3366FF"/>
          </a:solidFill>
          <a:ln w="31750" cap="flat" cmpd="sng" algn="ctr">
            <a:solidFill>
              <a:schemeClr val="tx1"/>
            </a:solidFill>
            <a:prstDash val="solid"/>
            <a:round/>
            <a:headEnd type="oval" w="lg" len="lg"/>
            <a:tailEnd type="oval" w="lg" len="lg"/>
          </a:ln>
          <a:effectLst/>
        </p:spPr>
      </p:cxnSp>
      <p:sp>
        <p:nvSpPr>
          <p:cNvPr id="117" name="Rounded Rectangular Callout 116"/>
          <p:cNvSpPr/>
          <p:nvPr/>
        </p:nvSpPr>
        <p:spPr bwMode="auto">
          <a:xfrm>
            <a:off x="2329133" y="6076511"/>
            <a:ext cx="1200876" cy="638019"/>
          </a:xfrm>
          <a:prstGeom prst="wedgeRoundRectCallout">
            <a:avLst>
              <a:gd name="adj1" fmla="val 99149"/>
              <a:gd name="adj2" fmla="val -127592"/>
              <a:gd name="adj3" fmla="val 16667"/>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45720" tIns="45720" rIns="4572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cs typeface="Arial" pitchFamily="34" charset="0"/>
              </a:rPr>
              <a:t>The LHC Optical Private Network (LHCOPN)</a:t>
            </a:r>
          </a:p>
        </p:txBody>
      </p:sp>
      <p:sp>
        <p:nvSpPr>
          <p:cNvPr id="124" name="Rounded Rectangular Callout 123"/>
          <p:cNvSpPr/>
          <p:nvPr/>
        </p:nvSpPr>
        <p:spPr bwMode="auto">
          <a:xfrm>
            <a:off x="7806240" y="2964089"/>
            <a:ext cx="1045939" cy="486175"/>
          </a:xfrm>
          <a:prstGeom prst="wedgeRoundRectCallout">
            <a:avLst>
              <a:gd name="adj1" fmla="val -93562"/>
              <a:gd name="adj2" fmla="val 196862"/>
              <a:gd name="adj3" fmla="val 16667"/>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45720" tIns="45720" rIns="4572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cs typeface="Arial" pitchFamily="34" charset="0"/>
              </a:rPr>
              <a:t>LHC Tier 1</a:t>
            </a:r>
            <a:br>
              <a:rPr kumimoji="0" lang="en-US" sz="1000" b="0" i="0" u="none" strike="noStrike" cap="none" normalizeH="0" baseline="0" dirty="0" smtClean="0">
                <a:ln>
                  <a:noFill/>
                </a:ln>
                <a:solidFill>
                  <a:schemeClr val="tx1"/>
                </a:solidFill>
                <a:effectLst/>
                <a:latin typeface="Arial" pitchFamily="34" charset="0"/>
                <a:cs typeface="Arial" pitchFamily="34" charset="0"/>
              </a:rPr>
            </a:br>
            <a:r>
              <a:rPr kumimoji="0" lang="en-US" sz="1000" b="0" i="0" u="none" strike="noStrike" cap="none" normalizeH="0" baseline="0" dirty="0" smtClean="0">
                <a:ln>
                  <a:noFill/>
                </a:ln>
                <a:solidFill>
                  <a:schemeClr val="tx1"/>
                </a:solidFill>
                <a:effectLst/>
                <a:latin typeface="Arial" pitchFamily="34" charset="0"/>
                <a:cs typeface="Arial" pitchFamily="34" charset="0"/>
              </a:rPr>
              <a:t>Data Centers</a:t>
            </a:r>
          </a:p>
        </p:txBody>
      </p:sp>
      <p:sp>
        <p:nvSpPr>
          <p:cNvPr id="125" name="Rounded Rectangular Callout 124"/>
          <p:cNvSpPr/>
          <p:nvPr/>
        </p:nvSpPr>
        <p:spPr bwMode="auto">
          <a:xfrm>
            <a:off x="7823166" y="6380931"/>
            <a:ext cx="1148766" cy="359146"/>
          </a:xfrm>
          <a:prstGeom prst="wedgeRoundRectCallout">
            <a:avLst>
              <a:gd name="adj1" fmla="val -20176"/>
              <a:gd name="adj2" fmla="val -130207"/>
              <a:gd name="adj3" fmla="val 16667"/>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 tIns="9144" rIns="9144" bIns="9144"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cs typeface="Arial" pitchFamily="34" charset="0"/>
              </a:rPr>
              <a:t>LHC Tier 2 Analysis Centers</a:t>
            </a:r>
          </a:p>
        </p:txBody>
      </p:sp>
      <p:sp>
        <p:nvSpPr>
          <p:cNvPr id="128" name="Oval 127"/>
          <p:cNvSpPr/>
          <p:nvPr/>
        </p:nvSpPr>
        <p:spPr bwMode="auto">
          <a:xfrm>
            <a:off x="2956999" y="3082584"/>
            <a:ext cx="5584624" cy="3519907"/>
          </a:xfrm>
          <a:prstGeom prst="ellipse">
            <a:avLst/>
          </a:prstGeom>
          <a:noFill/>
          <a:ln w="38100" cap="flat" cmpd="sng" algn="ctr">
            <a:solidFill>
              <a:schemeClr val="tx1"/>
            </a:solidFill>
            <a:prstDash val="sysDot"/>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31" name="Oval 130"/>
          <p:cNvSpPr/>
          <p:nvPr/>
        </p:nvSpPr>
        <p:spPr bwMode="auto">
          <a:xfrm>
            <a:off x="8102745" y="5023290"/>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34" name="Oval 133"/>
          <p:cNvSpPr/>
          <p:nvPr/>
        </p:nvSpPr>
        <p:spPr bwMode="auto">
          <a:xfrm>
            <a:off x="7805184" y="5602815"/>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37" name="Oval 136"/>
          <p:cNvSpPr/>
          <p:nvPr/>
        </p:nvSpPr>
        <p:spPr bwMode="auto">
          <a:xfrm>
            <a:off x="8102743" y="4391400"/>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38" name="Oval 137"/>
          <p:cNvSpPr/>
          <p:nvPr/>
        </p:nvSpPr>
        <p:spPr bwMode="auto">
          <a:xfrm>
            <a:off x="6955404" y="3202886"/>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41" name="Oval 140"/>
          <p:cNvSpPr/>
          <p:nvPr/>
        </p:nvSpPr>
        <p:spPr bwMode="auto">
          <a:xfrm>
            <a:off x="6099735" y="2919059"/>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44" name="Oval 143"/>
          <p:cNvSpPr/>
          <p:nvPr/>
        </p:nvSpPr>
        <p:spPr bwMode="auto">
          <a:xfrm>
            <a:off x="5017778" y="2918423"/>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45" name="Oval 144"/>
          <p:cNvSpPr/>
          <p:nvPr/>
        </p:nvSpPr>
        <p:spPr bwMode="auto">
          <a:xfrm>
            <a:off x="4136577" y="3082585"/>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48" name="Oval 147"/>
          <p:cNvSpPr/>
          <p:nvPr/>
        </p:nvSpPr>
        <p:spPr bwMode="auto">
          <a:xfrm>
            <a:off x="3248909" y="341331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49" name="Oval 148"/>
          <p:cNvSpPr/>
          <p:nvPr/>
        </p:nvSpPr>
        <p:spPr bwMode="auto">
          <a:xfrm>
            <a:off x="2622204" y="399651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0" name="Oval 149"/>
          <p:cNvSpPr/>
          <p:nvPr/>
        </p:nvSpPr>
        <p:spPr bwMode="auto">
          <a:xfrm>
            <a:off x="2578463" y="4686153"/>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3" name="Oval 152"/>
          <p:cNvSpPr/>
          <p:nvPr/>
        </p:nvSpPr>
        <p:spPr bwMode="auto">
          <a:xfrm>
            <a:off x="2747072" y="544431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4" name="Oval 153"/>
          <p:cNvSpPr/>
          <p:nvPr/>
        </p:nvSpPr>
        <p:spPr bwMode="auto">
          <a:xfrm>
            <a:off x="3629398" y="6019823"/>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5" name="Oval 154"/>
          <p:cNvSpPr/>
          <p:nvPr/>
        </p:nvSpPr>
        <p:spPr bwMode="auto">
          <a:xfrm>
            <a:off x="4492164" y="6253488"/>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6" name="Oval 155"/>
          <p:cNvSpPr/>
          <p:nvPr/>
        </p:nvSpPr>
        <p:spPr bwMode="auto">
          <a:xfrm>
            <a:off x="5404765" y="6335375"/>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7" name="Oval 156"/>
          <p:cNvSpPr/>
          <p:nvPr/>
        </p:nvSpPr>
        <p:spPr bwMode="auto">
          <a:xfrm>
            <a:off x="6368755" y="6335375"/>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8" name="Oval 157"/>
          <p:cNvSpPr/>
          <p:nvPr/>
        </p:nvSpPr>
        <p:spPr bwMode="auto">
          <a:xfrm>
            <a:off x="7118169" y="6007419"/>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9" name="Oval 158"/>
          <p:cNvSpPr/>
          <p:nvPr/>
        </p:nvSpPr>
        <p:spPr bwMode="auto">
          <a:xfrm>
            <a:off x="7883793" y="3749548"/>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60" name="Rounded Rectangular Callout 159"/>
          <p:cNvSpPr/>
          <p:nvPr/>
        </p:nvSpPr>
        <p:spPr bwMode="auto">
          <a:xfrm>
            <a:off x="1307214" y="4765123"/>
            <a:ext cx="1135476" cy="765048"/>
          </a:xfrm>
          <a:prstGeom prst="wedgeRoundRectCallout">
            <a:avLst>
              <a:gd name="adj1" fmla="val 104075"/>
              <a:gd name="adj2" fmla="val 23379"/>
              <a:gd name="adj3" fmla="val 16667"/>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45720" tIns="45720" rIns="4572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cs typeface="Arial" pitchFamily="34" charset="0"/>
              </a:rPr>
              <a:t>The LHC Open Network Environment</a:t>
            </a:r>
          </a:p>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cs typeface="Arial" pitchFamily="34" charset="0"/>
              </a:rPr>
              <a:t>(LHCONE)</a:t>
            </a:r>
          </a:p>
        </p:txBody>
      </p:sp>
      <p:cxnSp>
        <p:nvCxnSpPr>
          <p:cNvPr id="161" name="Straight Arrow Connector 15"/>
          <p:cNvCxnSpPr>
            <a:cxnSpLocks noChangeShapeType="1"/>
          </p:cNvCxnSpPr>
          <p:nvPr/>
        </p:nvCxnSpPr>
        <p:spPr bwMode="auto">
          <a:xfrm>
            <a:off x="6017886" y="2862751"/>
            <a:ext cx="0" cy="522488"/>
          </a:xfrm>
          <a:prstGeom prst="straightConnector1">
            <a:avLst/>
          </a:prstGeom>
          <a:noFill/>
          <a:ln w="19050" algn="ctr">
            <a:solidFill>
              <a:schemeClr val="tx1"/>
            </a:solidFill>
            <a:round/>
            <a:headEnd type="none" w="med" len="med"/>
            <a:tailEnd type="arrow" w="med" len="med"/>
          </a:ln>
          <a:extLst>
            <a:ext uri="{909E8E84-426E-40DD-AFC4-6F175D3DCCD1}">
              <a14:hiddenFill xmlns:a14="http://schemas.microsoft.com/office/drawing/2010/main">
                <a:noFill/>
              </a14:hiddenFill>
            </a:ext>
          </a:extLst>
        </p:spPr>
      </p:cxnSp>
      <p:sp>
        <p:nvSpPr>
          <p:cNvPr id="162" name="TextBox 161"/>
          <p:cNvSpPr txBox="1"/>
          <p:nvPr/>
        </p:nvSpPr>
        <p:spPr>
          <a:xfrm>
            <a:off x="5829312" y="2620907"/>
            <a:ext cx="3296928" cy="307777"/>
          </a:xfrm>
          <a:prstGeom prst="rect">
            <a:avLst/>
          </a:prstGeom>
          <a:noFill/>
        </p:spPr>
        <p:txBody>
          <a:bodyPr wrap="none" rtlCol="0">
            <a:spAutoFit/>
          </a:bodyPr>
          <a:lstStyle/>
          <a:p>
            <a:r>
              <a:rPr lang="en-US" sz="1400" b="0" smtClean="0"/>
              <a:t>50 Gb/s (25Gb/s ATLAS, 25Gb/s CMS)</a:t>
            </a:r>
            <a:endParaRPr lang="en-US" sz="1400" b="0" dirty="0"/>
          </a:p>
        </p:txBody>
      </p:sp>
      <p:grpSp>
        <p:nvGrpSpPr>
          <p:cNvPr id="8" name="Group 7"/>
          <p:cNvGrpSpPr/>
          <p:nvPr/>
        </p:nvGrpSpPr>
        <p:grpSpPr>
          <a:xfrm>
            <a:off x="2698080" y="719443"/>
            <a:ext cx="4431703" cy="1601562"/>
            <a:chOff x="2698080" y="339828"/>
            <a:chExt cx="4431703" cy="1981177"/>
          </a:xfrm>
        </p:grpSpPr>
        <p:sp>
          <p:nvSpPr>
            <p:cNvPr id="81" name="Rectangle 1"/>
            <p:cNvSpPr>
              <a:spLocks noChangeArrowheads="1"/>
            </p:cNvSpPr>
            <p:nvPr/>
          </p:nvSpPr>
          <p:spPr bwMode="auto">
            <a:xfrm>
              <a:off x="4884844" y="339828"/>
              <a:ext cx="2000250" cy="300038"/>
            </a:xfrm>
            <a:prstGeom prst="rect">
              <a:avLst/>
            </a:prstGeom>
            <a:solidFill>
              <a:schemeClr val="bg1"/>
            </a:solidFill>
            <a:ln w="12700" algn="ctr">
              <a:solidFill>
                <a:schemeClr val="tx1"/>
              </a:solidFill>
              <a:round/>
              <a:headEnd/>
              <a:tailEnd/>
            </a:ln>
          </p:spPr>
          <p:txBody>
            <a:bodyPr wrap="none" anchor="ctr"/>
            <a:lstStyle/>
            <a:p>
              <a:pPr algn="ctr"/>
              <a:r>
                <a:rPr lang="en-US" sz="1600" b="0" dirty="0" smtClean="0"/>
                <a:t>detector</a:t>
              </a:r>
              <a:endParaRPr lang="en-US" sz="1600" b="0" dirty="0"/>
            </a:p>
          </p:txBody>
        </p:sp>
        <p:sp>
          <p:nvSpPr>
            <p:cNvPr id="82" name="Rectangle 3"/>
            <p:cNvSpPr>
              <a:spLocks noChangeArrowheads="1"/>
            </p:cNvSpPr>
            <p:nvPr/>
          </p:nvSpPr>
          <p:spPr bwMode="auto">
            <a:xfrm>
              <a:off x="4640156" y="1007610"/>
              <a:ext cx="2489627" cy="300038"/>
            </a:xfrm>
            <a:prstGeom prst="rect">
              <a:avLst/>
            </a:prstGeom>
            <a:solidFill>
              <a:schemeClr val="bg1"/>
            </a:solidFill>
            <a:ln w="12700" algn="ctr">
              <a:solidFill>
                <a:schemeClr val="tx1"/>
              </a:solidFill>
              <a:round/>
              <a:headEnd/>
              <a:tailEnd/>
            </a:ln>
          </p:spPr>
          <p:txBody>
            <a:bodyPr wrap="none" anchor="ctr"/>
            <a:lstStyle/>
            <a:p>
              <a:pPr algn="ctr"/>
              <a:r>
                <a:rPr lang="en-US" sz="1600" b="0" dirty="0" smtClean="0"/>
                <a:t>Level 1 and 2 triggers</a:t>
              </a:r>
              <a:endParaRPr lang="en-US" sz="1600" b="0" dirty="0"/>
            </a:p>
          </p:txBody>
        </p:sp>
        <p:sp>
          <p:nvSpPr>
            <p:cNvPr id="83" name="Rectangle 4"/>
            <p:cNvSpPr>
              <a:spLocks noChangeArrowheads="1"/>
            </p:cNvSpPr>
            <p:nvPr/>
          </p:nvSpPr>
          <p:spPr bwMode="auto">
            <a:xfrm>
              <a:off x="4884844" y="1675392"/>
              <a:ext cx="2000250" cy="300038"/>
            </a:xfrm>
            <a:prstGeom prst="rect">
              <a:avLst/>
            </a:prstGeom>
            <a:solidFill>
              <a:schemeClr val="bg1"/>
            </a:solidFill>
            <a:ln w="12700" algn="ctr">
              <a:solidFill>
                <a:schemeClr val="tx1"/>
              </a:solidFill>
              <a:round/>
              <a:headEnd/>
              <a:tailEnd/>
            </a:ln>
          </p:spPr>
          <p:txBody>
            <a:bodyPr wrap="none" anchor="ctr"/>
            <a:lstStyle/>
            <a:p>
              <a:pPr algn="ctr"/>
              <a:r>
                <a:rPr lang="en-US" sz="1600" b="0" dirty="0" smtClean="0"/>
                <a:t>Level 3 trigger</a:t>
              </a:r>
              <a:endParaRPr lang="en-US" sz="1600" b="0" dirty="0"/>
            </a:p>
          </p:txBody>
        </p:sp>
        <p:grpSp>
          <p:nvGrpSpPr>
            <p:cNvPr id="85" name="Group 84"/>
            <p:cNvGrpSpPr/>
            <p:nvPr/>
          </p:nvGrpSpPr>
          <p:grpSpPr>
            <a:xfrm>
              <a:off x="4252300" y="623991"/>
              <a:ext cx="306388" cy="383619"/>
              <a:chOff x="2933808" y="640432"/>
              <a:chExt cx="306388" cy="1052512"/>
            </a:xfrm>
          </p:grpSpPr>
          <p:cxnSp>
            <p:nvCxnSpPr>
              <p:cNvPr id="86" name="Straight Connector 6"/>
              <p:cNvCxnSpPr>
                <a:cxnSpLocks noChangeShapeType="1"/>
              </p:cNvCxnSpPr>
              <p:nvPr/>
            </p:nvCxnSpPr>
            <p:spPr bwMode="auto">
              <a:xfrm flipH="1">
                <a:off x="2933808" y="640432"/>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87" name="Straight Connector 8"/>
              <p:cNvCxnSpPr>
                <a:cxnSpLocks noChangeShapeType="1"/>
              </p:cNvCxnSpPr>
              <p:nvPr/>
            </p:nvCxnSpPr>
            <p:spPr bwMode="auto">
              <a:xfrm flipH="1">
                <a:off x="2933808" y="169294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88" name="Straight Arrow Connector 15"/>
              <p:cNvCxnSpPr>
                <a:cxnSpLocks noChangeShapeType="1"/>
              </p:cNvCxnSpPr>
              <p:nvPr/>
            </p:nvCxnSpPr>
            <p:spPr bwMode="auto">
              <a:xfrm>
                <a:off x="3081446" y="640432"/>
                <a:ext cx="0" cy="1035050"/>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grpSp>
        <p:sp>
          <p:nvSpPr>
            <p:cNvPr id="89" name="TextBox 17"/>
            <p:cNvSpPr txBox="1">
              <a:spLocks noChangeArrowheads="1"/>
            </p:cNvSpPr>
            <p:nvPr/>
          </p:nvSpPr>
          <p:spPr bwMode="auto">
            <a:xfrm>
              <a:off x="2996239" y="657328"/>
              <a:ext cx="133882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r" eaLnBrk="1" hangingPunct="1"/>
              <a:r>
                <a:rPr lang="en-US" sz="1400" b="0" smtClean="0"/>
                <a:t>O(1-10) </a:t>
              </a:r>
              <a:r>
                <a:rPr lang="en-US" sz="1400" b="0" dirty="0" smtClean="0"/>
                <a:t>meter</a:t>
              </a:r>
              <a:endParaRPr lang="en-US" sz="1400" b="0" dirty="0"/>
            </a:p>
          </p:txBody>
        </p:sp>
        <p:sp>
          <p:nvSpPr>
            <p:cNvPr id="90" name="Down Arrow 89"/>
            <p:cNvSpPr/>
            <p:nvPr/>
          </p:nvSpPr>
          <p:spPr bwMode="auto">
            <a:xfrm>
              <a:off x="5473489" y="639867"/>
              <a:ext cx="822960" cy="347870"/>
            </a:xfrm>
            <a:prstGeom prst="downArrow">
              <a:avLst/>
            </a:prstGeom>
            <a:solidFill>
              <a:srgbClr val="33CC3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91" name="Down Arrow 90"/>
            <p:cNvSpPr/>
            <p:nvPr/>
          </p:nvSpPr>
          <p:spPr bwMode="auto">
            <a:xfrm>
              <a:off x="5596933" y="1311042"/>
              <a:ext cx="576072" cy="347472"/>
            </a:xfrm>
            <a:prstGeom prst="downArrow">
              <a:avLst/>
            </a:prstGeom>
            <a:solidFill>
              <a:srgbClr val="33CC3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92" name="Down Arrow 91"/>
            <p:cNvSpPr/>
            <p:nvPr/>
          </p:nvSpPr>
          <p:spPr bwMode="auto">
            <a:xfrm>
              <a:off x="5816389" y="1982567"/>
              <a:ext cx="137160" cy="329184"/>
            </a:xfrm>
            <a:prstGeom prst="downArrow">
              <a:avLst/>
            </a:prstGeom>
            <a:solidFill>
              <a:srgbClr val="33CC3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93" name="Group 92"/>
            <p:cNvGrpSpPr/>
            <p:nvPr/>
          </p:nvGrpSpPr>
          <p:grpSpPr>
            <a:xfrm>
              <a:off x="4261563" y="1317400"/>
              <a:ext cx="306388" cy="383619"/>
              <a:chOff x="2933808" y="640432"/>
              <a:chExt cx="306388" cy="1052512"/>
            </a:xfrm>
          </p:grpSpPr>
          <p:cxnSp>
            <p:nvCxnSpPr>
              <p:cNvPr id="94" name="Straight Connector 6"/>
              <p:cNvCxnSpPr>
                <a:cxnSpLocks noChangeShapeType="1"/>
              </p:cNvCxnSpPr>
              <p:nvPr/>
            </p:nvCxnSpPr>
            <p:spPr bwMode="auto">
              <a:xfrm flipH="1">
                <a:off x="2933808" y="640432"/>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95" name="Straight Connector 8"/>
              <p:cNvCxnSpPr>
                <a:cxnSpLocks noChangeShapeType="1"/>
              </p:cNvCxnSpPr>
              <p:nvPr/>
            </p:nvCxnSpPr>
            <p:spPr bwMode="auto">
              <a:xfrm flipH="1">
                <a:off x="2933808" y="169294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96" name="Straight Arrow Connector 15"/>
              <p:cNvCxnSpPr>
                <a:cxnSpLocks noChangeShapeType="1"/>
              </p:cNvCxnSpPr>
              <p:nvPr/>
            </p:nvCxnSpPr>
            <p:spPr bwMode="auto">
              <a:xfrm>
                <a:off x="3081446" y="640432"/>
                <a:ext cx="0" cy="1035050"/>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grpSp>
        <p:sp>
          <p:nvSpPr>
            <p:cNvPr id="97" name="TextBox 17"/>
            <p:cNvSpPr txBox="1">
              <a:spLocks noChangeArrowheads="1"/>
            </p:cNvSpPr>
            <p:nvPr/>
          </p:nvSpPr>
          <p:spPr bwMode="auto">
            <a:xfrm>
              <a:off x="2698080" y="1350737"/>
              <a:ext cx="163698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r" eaLnBrk="1" hangingPunct="1"/>
              <a:r>
                <a:rPr lang="en-US" sz="1400" b="0" dirty="0" smtClean="0"/>
                <a:t>O(10-100) meters</a:t>
              </a:r>
              <a:endParaRPr lang="en-US" sz="1400" b="0" dirty="0"/>
            </a:p>
          </p:txBody>
        </p:sp>
        <p:grpSp>
          <p:nvGrpSpPr>
            <p:cNvPr id="98" name="Group 97"/>
            <p:cNvGrpSpPr/>
            <p:nvPr/>
          </p:nvGrpSpPr>
          <p:grpSpPr>
            <a:xfrm>
              <a:off x="4293097" y="1937386"/>
              <a:ext cx="306388" cy="383619"/>
              <a:chOff x="2933808" y="640432"/>
              <a:chExt cx="306388" cy="1052512"/>
            </a:xfrm>
          </p:grpSpPr>
          <p:cxnSp>
            <p:nvCxnSpPr>
              <p:cNvPr id="99" name="Straight Connector 6"/>
              <p:cNvCxnSpPr>
                <a:cxnSpLocks noChangeShapeType="1"/>
              </p:cNvCxnSpPr>
              <p:nvPr/>
            </p:nvCxnSpPr>
            <p:spPr bwMode="auto">
              <a:xfrm flipH="1">
                <a:off x="2933808" y="640432"/>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00" name="Straight Connector 8"/>
              <p:cNvCxnSpPr>
                <a:cxnSpLocks noChangeShapeType="1"/>
              </p:cNvCxnSpPr>
              <p:nvPr/>
            </p:nvCxnSpPr>
            <p:spPr bwMode="auto">
              <a:xfrm flipH="1">
                <a:off x="2933808" y="169294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01" name="Straight Arrow Connector 15"/>
              <p:cNvCxnSpPr>
                <a:cxnSpLocks noChangeShapeType="1"/>
              </p:cNvCxnSpPr>
              <p:nvPr/>
            </p:nvCxnSpPr>
            <p:spPr bwMode="auto">
              <a:xfrm>
                <a:off x="3081446" y="640432"/>
                <a:ext cx="0" cy="1035050"/>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grpSp>
        <p:sp>
          <p:nvSpPr>
            <p:cNvPr id="102" name="TextBox 17"/>
            <p:cNvSpPr txBox="1">
              <a:spLocks noChangeArrowheads="1"/>
            </p:cNvSpPr>
            <p:nvPr/>
          </p:nvSpPr>
          <p:spPr bwMode="auto">
            <a:xfrm>
              <a:off x="3483552" y="1970723"/>
              <a:ext cx="85151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r" eaLnBrk="1" hangingPunct="1"/>
              <a:r>
                <a:rPr lang="en-US" sz="1400" b="0" dirty="0" smtClean="0"/>
                <a:t>O(1) km</a:t>
              </a:r>
              <a:endParaRPr lang="en-US" sz="1400" b="0" dirty="0"/>
            </a:p>
          </p:txBody>
        </p:sp>
        <p:sp>
          <p:nvSpPr>
            <p:cNvPr id="163" name="TextBox 162"/>
            <p:cNvSpPr txBox="1"/>
            <p:nvPr/>
          </p:nvSpPr>
          <p:spPr>
            <a:xfrm>
              <a:off x="6383926" y="604583"/>
              <a:ext cx="732893" cy="307777"/>
            </a:xfrm>
            <a:prstGeom prst="rect">
              <a:avLst/>
            </a:prstGeom>
            <a:noFill/>
          </p:spPr>
          <p:txBody>
            <a:bodyPr wrap="none" rtlCol="0">
              <a:spAutoFit/>
            </a:bodyPr>
            <a:lstStyle/>
            <a:p>
              <a:r>
                <a:rPr lang="en-US" sz="1400" b="0" smtClean="0"/>
                <a:t>1 PB/s</a:t>
              </a:r>
              <a:endParaRPr lang="en-US" sz="1400" b="0" dirty="0"/>
            </a:p>
          </p:txBody>
        </p:sp>
        <p:cxnSp>
          <p:nvCxnSpPr>
            <p:cNvPr id="164" name="Straight Arrow Connector 15"/>
            <p:cNvCxnSpPr>
              <a:cxnSpLocks noChangeShapeType="1"/>
            </p:cNvCxnSpPr>
            <p:nvPr/>
          </p:nvCxnSpPr>
          <p:spPr bwMode="auto">
            <a:xfrm>
              <a:off x="6715646" y="843769"/>
              <a:ext cx="0" cy="173366"/>
            </a:xfrm>
            <a:prstGeom prst="straightConnector1">
              <a:avLst/>
            </a:prstGeom>
            <a:noFill/>
            <a:ln w="19050" algn="ctr">
              <a:solidFill>
                <a:schemeClr val="tx1"/>
              </a:solidFill>
              <a:round/>
              <a:headEnd type="none" w="med" len="med"/>
              <a:tailEnd type="arrow" w="med" len="med"/>
            </a:ln>
            <a:extLst>
              <a:ext uri="{909E8E84-426E-40DD-AFC4-6F175D3DCCD1}">
                <a14:hiddenFill xmlns:a14="http://schemas.microsoft.com/office/drawing/2010/main">
                  <a:noFill/>
                </a14:hiddenFill>
              </a:ext>
            </a:extLst>
          </p:spPr>
        </p:cxnSp>
      </p:grpSp>
      <p:grpSp>
        <p:nvGrpSpPr>
          <p:cNvPr id="165" name="Group 164"/>
          <p:cNvGrpSpPr/>
          <p:nvPr/>
        </p:nvGrpSpPr>
        <p:grpSpPr>
          <a:xfrm>
            <a:off x="4360436" y="2600149"/>
            <a:ext cx="306388" cy="383619"/>
            <a:chOff x="2933808" y="640432"/>
            <a:chExt cx="306388" cy="1052512"/>
          </a:xfrm>
        </p:grpSpPr>
        <p:cxnSp>
          <p:nvCxnSpPr>
            <p:cNvPr id="166" name="Straight Connector 6"/>
            <p:cNvCxnSpPr>
              <a:cxnSpLocks noChangeShapeType="1"/>
            </p:cNvCxnSpPr>
            <p:nvPr/>
          </p:nvCxnSpPr>
          <p:spPr bwMode="auto">
            <a:xfrm flipH="1">
              <a:off x="2933808" y="640432"/>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67" name="Straight Connector 8"/>
            <p:cNvCxnSpPr>
              <a:cxnSpLocks noChangeShapeType="1"/>
            </p:cNvCxnSpPr>
            <p:nvPr/>
          </p:nvCxnSpPr>
          <p:spPr bwMode="auto">
            <a:xfrm flipH="1">
              <a:off x="2933808" y="169294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68" name="Straight Arrow Connector 15"/>
            <p:cNvCxnSpPr>
              <a:cxnSpLocks noChangeShapeType="1"/>
            </p:cNvCxnSpPr>
            <p:nvPr/>
          </p:nvCxnSpPr>
          <p:spPr bwMode="auto">
            <a:xfrm>
              <a:off x="3081446" y="640432"/>
              <a:ext cx="0" cy="1035050"/>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grpSp>
      <p:sp>
        <p:nvSpPr>
          <p:cNvPr id="169" name="TextBox 17"/>
          <p:cNvSpPr txBox="1">
            <a:spLocks noChangeArrowheads="1"/>
          </p:cNvSpPr>
          <p:nvPr/>
        </p:nvSpPr>
        <p:spPr bwMode="auto">
          <a:xfrm>
            <a:off x="2936927" y="2633486"/>
            <a:ext cx="139814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r" eaLnBrk="1" hangingPunct="1"/>
            <a:r>
              <a:rPr lang="en-US" sz="1400" b="0" dirty="0" smtClean="0"/>
              <a:t>500-10,000 km</a:t>
            </a:r>
            <a:endParaRPr lang="en-US" sz="1400" b="0" dirty="0"/>
          </a:p>
        </p:txBody>
      </p:sp>
      <p:grpSp>
        <p:nvGrpSpPr>
          <p:cNvPr id="170" name="Group 169"/>
          <p:cNvGrpSpPr/>
          <p:nvPr/>
        </p:nvGrpSpPr>
        <p:grpSpPr>
          <a:xfrm rot="19558285">
            <a:off x="3875733" y="3694889"/>
            <a:ext cx="428117" cy="259360"/>
            <a:chOff x="747144" y="3349304"/>
            <a:chExt cx="428117" cy="259360"/>
          </a:xfrm>
        </p:grpSpPr>
        <p:cxnSp>
          <p:nvCxnSpPr>
            <p:cNvPr id="171" name="Straight Arrow Connector 170"/>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73" name="Straight Arrow Connector 172"/>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74" name="Straight Arrow Connector 173"/>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75" name="Straight Arrow Connector 174"/>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76" name="Straight Arrow Connector 175"/>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79" name="Group 178"/>
          <p:cNvGrpSpPr/>
          <p:nvPr/>
        </p:nvGrpSpPr>
        <p:grpSpPr>
          <a:xfrm rot="17715426">
            <a:off x="3330218" y="4115758"/>
            <a:ext cx="428117" cy="259360"/>
            <a:chOff x="747144" y="3349304"/>
            <a:chExt cx="428117" cy="259360"/>
          </a:xfrm>
        </p:grpSpPr>
        <p:cxnSp>
          <p:nvCxnSpPr>
            <p:cNvPr id="180" name="Straight Arrow Connector 179"/>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1" name="Straight Arrow Connector 180"/>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3" name="Straight Arrow Connector 182"/>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4" name="Straight Arrow Connector 183"/>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5" name="Straight Arrow Connector 184"/>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86" name="Group 185"/>
          <p:cNvGrpSpPr/>
          <p:nvPr/>
        </p:nvGrpSpPr>
        <p:grpSpPr>
          <a:xfrm rot="17099856">
            <a:off x="3284777" y="4781648"/>
            <a:ext cx="428117" cy="259360"/>
            <a:chOff x="747144" y="3349304"/>
            <a:chExt cx="428117" cy="259360"/>
          </a:xfrm>
        </p:grpSpPr>
        <p:cxnSp>
          <p:nvCxnSpPr>
            <p:cNvPr id="187" name="Straight Arrow Connector 186"/>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8" name="Straight Arrow Connector 187"/>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9" name="Straight Arrow Connector 188"/>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90" name="Straight Arrow Connector 189"/>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91" name="Straight Arrow Connector 190"/>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92" name="Group 191"/>
          <p:cNvGrpSpPr/>
          <p:nvPr/>
        </p:nvGrpSpPr>
        <p:grpSpPr>
          <a:xfrm rot="15338743">
            <a:off x="3415340" y="5410492"/>
            <a:ext cx="428117" cy="259360"/>
            <a:chOff x="747144" y="3349304"/>
            <a:chExt cx="428117" cy="259360"/>
          </a:xfrm>
        </p:grpSpPr>
        <p:cxnSp>
          <p:nvCxnSpPr>
            <p:cNvPr id="193" name="Straight Arrow Connector 192"/>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94" name="Straight Arrow Connector 193"/>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95" name="Straight Arrow Connector 194"/>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96" name="Straight Arrow Connector 195"/>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97" name="Straight Arrow Connector 196"/>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98" name="Group 197"/>
          <p:cNvGrpSpPr/>
          <p:nvPr/>
        </p:nvGrpSpPr>
        <p:grpSpPr>
          <a:xfrm rot="13137170">
            <a:off x="3881879" y="5775672"/>
            <a:ext cx="428117" cy="259360"/>
            <a:chOff x="747144" y="3349304"/>
            <a:chExt cx="428117" cy="259360"/>
          </a:xfrm>
        </p:grpSpPr>
        <p:cxnSp>
          <p:nvCxnSpPr>
            <p:cNvPr id="199" name="Straight Arrow Connector 198"/>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0" name="Straight Arrow Connector 199"/>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1" name="Straight Arrow Connector 200"/>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2" name="Straight Arrow Connector 201"/>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3" name="Straight Arrow Connector 202"/>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04" name="Group 203"/>
          <p:cNvGrpSpPr/>
          <p:nvPr/>
        </p:nvGrpSpPr>
        <p:grpSpPr>
          <a:xfrm rot="12110989">
            <a:off x="4672250" y="5992522"/>
            <a:ext cx="428117" cy="259360"/>
            <a:chOff x="747144" y="3349304"/>
            <a:chExt cx="428117" cy="259360"/>
          </a:xfrm>
        </p:grpSpPr>
        <p:cxnSp>
          <p:nvCxnSpPr>
            <p:cNvPr id="205" name="Straight Arrow Connector 204"/>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6" name="Straight Arrow Connector 205"/>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7" name="Straight Arrow Connector 206"/>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8" name="Straight Arrow Connector 207"/>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9" name="Straight Arrow Connector 208"/>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10" name="Group 209"/>
          <p:cNvGrpSpPr/>
          <p:nvPr/>
        </p:nvGrpSpPr>
        <p:grpSpPr>
          <a:xfrm rot="11607281">
            <a:off x="5583385" y="6064203"/>
            <a:ext cx="428117" cy="259360"/>
            <a:chOff x="747144" y="3349304"/>
            <a:chExt cx="428117" cy="259360"/>
          </a:xfrm>
        </p:grpSpPr>
        <p:cxnSp>
          <p:nvCxnSpPr>
            <p:cNvPr id="211" name="Straight Arrow Connector 210"/>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12" name="Straight Arrow Connector 211"/>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13" name="Straight Arrow Connector 212"/>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14" name="Straight Arrow Connector 213"/>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15" name="Straight Arrow Connector 214"/>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16" name="Group 215"/>
          <p:cNvGrpSpPr/>
          <p:nvPr/>
        </p:nvGrpSpPr>
        <p:grpSpPr>
          <a:xfrm rot="11607281">
            <a:off x="6501588" y="6067869"/>
            <a:ext cx="428117" cy="259360"/>
            <a:chOff x="747144" y="3349304"/>
            <a:chExt cx="428117" cy="259360"/>
          </a:xfrm>
        </p:grpSpPr>
        <p:cxnSp>
          <p:nvCxnSpPr>
            <p:cNvPr id="217" name="Straight Arrow Connector 216"/>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18" name="Straight Arrow Connector 217"/>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19" name="Straight Arrow Connector 218"/>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20" name="Straight Arrow Connector 219"/>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21" name="Straight Arrow Connector 220"/>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22" name="Group 221"/>
          <p:cNvGrpSpPr/>
          <p:nvPr/>
        </p:nvGrpSpPr>
        <p:grpSpPr>
          <a:xfrm rot="10800000">
            <a:off x="7130594" y="5751730"/>
            <a:ext cx="428117" cy="259360"/>
            <a:chOff x="747144" y="3349304"/>
            <a:chExt cx="428117" cy="259360"/>
          </a:xfrm>
        </p:grpSpPr>
        <p:cxnSp>
          <p:nvCxnSpPr>
            <p:cNvPr id="223" name="Straight Arrow Connector 222"/>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24" name="Straight Arrow Connector 223"/>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25" name="Straight Arrow Connector 224"/>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26" name="Straight Arrow Connector 225"/>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27" name="Straight Arrow Connector 226"/>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28" name="Group 227"/>
          <p:cNvGrpSpPr/>
          <p:nvPr/>
        </p:nvGrpSpPr>
        <p:grpSpPr>
          <a:xfrm rot="8658975">
            <a:off x="7643873" y="5441773"/>
            <a:ext cx="428117" cy="259360"/>
            <a:chOff x="747144" y="3349304"/>
            <a:chExt cx="428117" cy="259360"/>
          </a:xfrm>
        </p:grpSpPr>
        <p:cxnSp>
          <p:nvCxnSpPr>
            <p:cNvPr id="229" name="Straight Arrow Connector 228"/>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0" name="Straight Arrow Connector 229"/>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1" name="Straight Arrow Connector 230"/>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2" name="Straight Arrow Connector 231"/>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3" name="Straight Arrow Connector 232"/>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34" name="Group 233"/>
          <p:cNvGrpSpPr/>
          <p:nvPr/>
        </p:nvGrpSpPr>
        <p:grpSpPr>
          <a:xfrm rot="6942260">
            <a:off x="7779294" y="5037201"/>
            <a:ext cx="428117" cy="259360"/>
            <a:chOff x="747144" y="3349304"/>
            <a:chExt cx="428117" cy="259360"/>
          </a:xfrm>
        </p:grpSpPr>
        <p:cxnSp>
          <p:nvCxnSpPr>
            <p:cNvPr id="235" name="Straight Arrow Connector 234"/>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6" name="Straight Arrow Connector 235"/>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7" name="Straight Arrow Connector 236"/>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8" name="Straight Arrow Connector 237"/>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9" name="Straight Arrow Connector 238"/>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40" name="Group 239"/>
          <p:cNvGrpSpPr/>
          <p:nvPr/>
        </p:nvGrpSpPr>
        <p:grpSpPr>
          <a:xfrm rot="6493274">
            <a:off x="7746393" y="4477814"/>
            <a:ext cx="428117" cy="259360"/>
            <a:chOff x="747144" y="3349304"/>
            <a:chExt cx="428117" cy="259360"/>
          </a:xfrm>
        </p:grpSpPr>
        <p:cxnSp>
          <p:nvCxnSpPr>
            <p:cNvPr id="241" name="Straight Arrow Connector 240"/>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42" name="Straight Arrow Connector 241"/>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43" name="Straight Arrow Connector 242"/>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44" name="Straight Arrow Connector 243"/>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45" name="Straight Arrow Connector 244"/>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46" name="Group 245"/>
          <p:cNvGrpSpPr/>
          <p:nvPr/>
        </p:nvGrpSpPr>
        <p:grpSpPr>
          <a:xfrm rot="4562992">
            <a:off x="7557185" y="3952944"/>
            <a:ext cx="428117" cy="259360"/>
            <a:chOff x="747144" y="3349304"/>
            <a:chExt cx="428117" cy="259360"/>
          </a:xfrm>
        </p:grpSpPr>
        <p:cxnSp>
          <p:nvCxnSpPr>
            <p:cNvPr id="247" name="Straight Arrow Connector 246"/>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48" name="Straight Arrow Connector 247"/>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49" name="Straight Arrow Connector 248"/>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50" name="Straight Arrow Connector 249"/>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51" name="Straight Arrow Connector 250"/>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52" name="Group 251"/>
          <p:cNvGrpSpPr/>
          <p:nvPr/>
        </p:nvGrpSpPr>
        <p:grpSpPr>
          <a:xfrm rot="2166319">
            <a:off x="6975700" y="3653984"/>
            <a:ext cx="428117" cy="259360"/>
            <a:chOff x="747144" y="3349304"/>
            <a:chExt cx="428117" cy="259360"/>
          </a:xfrm>
        </p:grpSpPr>
        <p:cxnSp>
          <p:nvCxnSpPr>
            <p:cNvPr id="253" name="Straight Arrow Connector 252"/>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54" name="Straight Arrow Connector 253"/>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55" name="Straight Arrow Connector 254"/>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56" name="Straight Arrow Connector 255"/>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57" name="Straight Arrow Connector 256"/>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58" name="Group 257"/>
          <p:cNvGrpSpPr/>
          <p:nvPr/>
        </p:nvGrpSpPr>
        <p:grpSpPr>
          <a:xfrm rot="1248477">
            <a:off x="6224082" y="3376104"/>
            <a:ext cx="428117" cy="259360"/>
            <a:chOff x="747144" y="3349304"/>
            <a:chExt cx="428117" cy="259360"/>
          </a:xfrm>
        </p:grpSpPr>
        <p:cxnSp>
          <p:nvCxnSpPr>
            <p:cNvPr id="259" name="Straight Arrow Connector 258"/>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0" name="Straight Arrow Connector 259"/>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1" name="Straight Arrow Connector 260"/>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2" name="Straight Arrow Connector 261"/>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3" name="Straight Arrow Connector 262"/>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64" name="Group 263"/>
          <p:cNvGrpSpPr/>
          <p:nvPr/>
        </p:nvGrpSpPr>
        <p:grpSpPr>
          <a:xfrm rot="417018">
            <a:off x="5220916" y="3380690"/>
            <a:ext cx="428117" cy="259360"/>
            <a:chOff x="747144" y="3349304"/>
            <a:chExt cx="428117" cy="259360"/>
          </a:xfrm>
        </p:grpSpPr>
        <p:cxnSp>
          <p:nvCxnSpPr>
            <p:cNvPr id="265" name="Straight Arrow Connector 264"/>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6" name="Straight Arrow Connector 265"/>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7" name="Straight Arrow Connector 266"/>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8" name="Straight Arrow Connector 267"/>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9" name="Straight Arrow Connector 268"/>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70" name="Group 269"/>
          <p:cNvGrpSpPr/>
          <p:nvPr/>
        </p:nvGrpSpPr>
        <p:grpSpPr>
          <a:xfrm rot="21131370">
            <a:off x="4496265" y="3532921"/>
            <a:ext cx="428117" cy="259360"/>
            <a:chOff x="747144" y="3349304"/>
            <a:chExt cx="428117" cy="259360"/>
          </a:xfrm>
        </p:grpSpPr>
        <p:cxnSp>
          <p:nvCxnSpPr>
            <p:cNvPr id="271" name="Straight Arrow Connector 270"/>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72" name="Straight Arrow Connector 271"/>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73" name="Straight Arrow Connector 272"/>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74" name="Straight Arrow Connector 273"/>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75" name="Straight Arrow Connector 274"/>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pic>
        <p:nvPicPr>
          <p:cNvPr id="276" name="Picture 3" descr="C:\Work\0ESNet\ESnet\Customers\HEP\LHC\OPN\LHCOPN map legen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6685" y="5738406"/>
            <a:ext cx="1776032" cy="325451"/>
          </a:xfrm>
          <a:prstGeom prst="rect">
            <a:avLst/>
          </a:prstGeom>
          <a:noFill/>
          <a:extLst>
            <a:ext uri="{909E8E84-426E-40DD-AFC4-6F175D3DCCD1}">
              <a14:hiddenFill xmlns:a14="http://schemas.microsoft.com/office/drawing/2010/main">
                <a:solidFill>
                  <a:srgbClr val="FFFFFF"/>
                </a:solidFill>
              </a14:hiddenFill>
            </a:ext>
          </a:extLst>
        </p:spPr>
      </p:pic>
      <p:grpSp>
        <p:nvGrpSpPr>
          <p:cNvPr id="172" name="Group 171"/>
          <p:cNvGrpSpPr/>
          <p:nvPr/>
        </p:nvGrpSpPr>
        <p:grpSpPr>
          <a:xfrm rot="11741752">
            <a:off x="507758" y="5710328"/>
            <a:ext cx="428117" cy="259360"/>
            <a:chOff x="747144" y="3349304"/>
            <a:chExt cx="428117" cy="259360"/>
          </a:xfrm>
        </p:grpSpPr>
        <p:cxnSp>
          <p:nvCxnSpPr>
            <p:cNvPr id="177" name="Straight Arrow Connector 176"/>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78" name="Straight Arrow Connector 177"/>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2" name="Straight Arrow Connector 181"/>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77" name="Straight Arrow Connector 276"/>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78" name="Straight Arrow Connector 277"/>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sp>
        <p:nvSpPr>
          <p:cNvPr id="5" name="TextBox 4"/>
          <p:cNvSpPr txBox="1"/>
          <p:nvPr/>
        </p:nvSpPr>
        <p:spPr>
          <a:xfrm>
            <a:off x="1410" y="5730745"/>
            <a:ext cx="2254143" cy="1169551"/>
          </a:xfrm>
          <a:prstGeom prst="rect">
            <a:avLst/>
          </a:prstGeom>
          <a:noFill/>
        </p:spPr>
        <p:txBody>
          <a:bodyPr wrap="none" rtlCol="0">
            <a:spAutoFit/>
          </a:bodyPr>
          <a:lstStyle/>
          <a:p>
            <a:r>
              <a:rPr lang="en-US" sz="1400" dirty="0" smtClean="0"/>
              <a:t>This           is intended to </a:t>
            </a:r>
            <a:br>
              <a:rPr lang="en-US" sz="1400" dirty="0" smtClean="0"/>
            </a:br>
            <a:r>
              <a:rPr lang="en-US" sz="1400" dirty="0" smtClean="0"/>
              <a:t>indicate that the physics</a:t>
            </a:r>
            <a:br>
              <a:rPr lang="en-US" sz="1400" dirty="0" smtClean="0"/>
            </a:br>
            <a:r>
              <a:rPr lang="en-US" sz="1400" dirty="0" smtClean="0"/>
              <a:t>groups now get their data</a:t>
            </a:r>
            <a:br>
              <a:rPr lang="en-US" sz="1400" dirty="0" smtClean="0"/>
            </a:br>
            <a:r>
              <a:rPr lang="en-US" sz="1400" dirty="0" smtClean="0"/>
              <a:t>wherever it is most readily</a:t>
            </a:r>
            <a:br>
              <a:rPr lang="en-US" sz="1400" dirty="0" smtClean="0"/>
            </a:br>
            <a:r>
              <a:rPr lang="en-US" sz="1400" dirty="0" smtClean="0"/>
              <a:t>available</a:t>
            </a:r>
            <a:endParaRPr lang="en-US" sz="1400" dirty="0"/>
          </a:p>
        </p:txBody>
      </p:sp>
      <p:sp>
        <p:nvSpPr>
          <p:cNvPr id="7" name="TextBox 6"/>
          <p:cNvSpPr txBox="1"/>
          <p:nvPr/>
        </p:nvSpPr>
        <p:spPr>
          <a:xfrm>
            <a:off x="0" y="680571"/>
            <a:ext cx="3758465" cy="369332"/>
          </a:xfrm>
          <a:prstGeom prst="rect">
            <a:avLst/>
          </a:prstGeom>
          <a:noFill/>
        </p:spPr>
        <p:txBody>
          <a:bodyPr wrap="none" rtlCol="0">
            <a:spAutoFit/>
          </a:bodyPr>
          <a:lstStyle/>
          <a:p>
            <a:r>
              <a:rPr lang="en-US" sz="1800" dirty="0"/>
              <a:t>A Network Centric View of the LHC</a:t>
            </a:r>
          </a:p>
        </p:txBody>
      </p:sp>
    </p:spTree>
    <p:extLst>
      <p:ext uri="{BB962C8B-B14F-4D97-AF65-F5344CB8AC3E}">
        <p14:creationId xmlns:p14="http://schemas.microsoft.com/office/powerpoint/2010/main" val="35665164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In Addition to the Network Infrastructure,</a:t>
            </a:r>
            <a:br>
              <a:rPr lang="en-US" dirty="0" smtClean="0"/>
            </a:br>
            <a:r>
              <a:rPr lang="en-US" dirty="0" smtClean="0"/>
              <a:t>the </a:t>
            </a:r>
            <a:r>
              <a:rPr lang="en-US" dirty="0" smtClean="0"/>
              <a:t>Network Must be Provided </a:t>
            </a:r>
            <a:r>
              <a:rPr lang="en-US" dirty="0" smtClean="0"/>
              <a:t>as a Service</a:t>
            </a:r>
            <a:endParaRPr lang="en-US" dirty="0"/>
          </a:p>
        </p:txBody>
      </p:sp>
      <p:sp>
        <p:nvSpPr>
          <p:cNvPr id="32771" name="Rectangle 7"/>
          <p:cNvSpPr>
            <a:spLocks noGrp="1" noChangeArrowheads="1"/>
          </p:cNvSpPr>
          <p:nvPr>
            <p:ph idx="1"/>
          </p:nvPr>
        </p:nvSpPr>
        <p:spPr/>
        <p:txBody>
          <a:bodyPr/>
          <a:lstStyle/>
          <a:p>
            <a:r>
              <a:rPr lang="en-US" dirty="0" smtClean="0"/>
              <a:t>The distributed application system elements must be able to </a:t>
            </a:r>
            <a:r>
              <a:rPr lang="en-US" u="sng" dirty="0" smtClean="0"/>
              <a:t>get guarantees from the network that there is adequate, error-free* bandwidth </a:t>
            </a:r>
            <a:r>
              <a:rPr lang="en-US" dirty="0" smtClean="0"/>
              <a:t>to accomplish the task at the requested time </a:t>
            </a:r>
            <a:r>
              <a:rPr lang="en-US" sz="1400" dirty="0" smtClean="0"/>
              <a:t>(see [DIS])</a:t>
            </a:r>
          </a:p>
          <a:p>
            <a:r>
              <a:rPr lang="en-US" dirty="0" smtClean="0"/>
              <a:t>This service must be accessible within the Web Services / Grid Services paradigm of the distributed applications systems</a:t>
            </a:r>
          </a:p>
          <a:p>
            <a:endParaRPr lang="en-US" dirty="0" smtClean="0"/>
          </a:p>
          <a:p>
            <a:pPr marL="0" indent="0">
              <a:buNone/>
            </a:pPr>
            <a:r>
              <a:rPr lang="en-US" sz="2000" dirty="0" smtClean="0"/>
              <a:t>* Why error-free? TCP is a “fragile workhorse:” It will not move very large volumes of data over international distances unless the network is error-free. (Very small packet loss rates result in large decreases in performance.)</a:t>
            </a:r>
          </a:p>
          <a:p>
            <a:pPr lvl="1"/>
            <a:r>
              <a:rPr lang="en-US" sz="1800" dirty="0" smtClean="0"/>
              <a:t>For example, on a 10 Gb/s link, a loss rate of 1 packet in 22,000 in a LAN or metropolitan area network is barely noticeable</a:t>
            </a:r>
          </a:p>
          <a:p>
            <a:pPr lvl="1"/>
            <a:r>
              <a:rPr lang="en-US" sz="1800" dirty="0" smtClean="0"/>
              <a:t>In a continental-scale network – 88 </a:t>
            </a:r>
            <a:r>
              <a:rPr lang="en-US" sz="1800" dirty="0" err="1" smtClean="0"/>
              <a:t>ms</a:t>
            </a:r>
            <a:r>
              <a:rPr lang="en-US" sz="1800" dirty="0" smtClean="0"/>
              <a:t> round trip time path (about  that of across the US) – this loss-rate results in an 80x throughput </a:t>
            </a:r>
            <a:r>
              <a:rPr lang="en-US" dirty="0" smtClean="0"/>
              <a:t>decrease</a:t>
            </a:r>
          </a:p>
          <a:p>
            <a:endParaRPr lang="en-US" dirty="0" smtClean="0"/>
          </a:p>
          <a:p>
            <a:endParaRPr lang="en-US" dirty="0" smtClean="0"/>
          </a:p>
        </p:txBody>
      </p:sp>
    </p:spTree>
    <p:extLst>
      <p:ext uri="{BB962C8B-B14F-4D97-AF65-F5344CB8AC3E}">
        <p14:creationId xmlns:p14="http://schemas.microsoft.com/office/powerpoint/2010/main" val="31387514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Evolution of R&amp;E Networks</a:t>
            </a:r>
            <a:endParaRPr lang="en-US" dirty="0"/>
          </a:p>
        </p:txBody>
      </p:sp>
      <p:sp>
        <p:nvSpPr>
          <p:cNvPr id="3" name="Content Placeholder 2"/>
          <p:cNvSpPr>
            <a:spLocks noGrp="1"/>
          </p:cNvSpPr>
          <p:nvPr>
            <p:ph idx="1"/>
          </p:nvPr>
        </p:nvSpPr>
        <p:spPr/>
        <p:txBody>
          <a:bodyPr/>
          <a:lstStyle/>
          <a:p>
            <a:r>
              <a:rPr lang="en-US" dirty="0" smtClean="0"/>
              <a:t>How are the R&amp;E networks responding to these requirement of </a:t>
            </a:r>
            <a:r>
              <a:rPr lang="en-US" dirty="0" smtClean="0"/>
              <a:t>guaranteed, </a:t>
            </a:r>
            <a:r>
              <a:rPr lang="en-US" dirty="0" smtClean="0"/>
              <a:t>error-free bandwidth for the LHC? </a:t>
            </a:r>
          </a:p>
          <a:p>
            <a:pPr marL="400050" lvl="1" indent="0">
              <a:buNone/>
            </a:pPr>
            <a:r>
              <a:rPr lang="en-US" sz="2400" dirty="0" smtClean="0"/>
              <a:t>1) The LHC’s Optical Private Network - LHCOPN</a:t>
            </a:r>
          </a:p>
          <a:p>
            <a:pPr marL="400050" lvl="1" indent="0">
              <a:buNone/>
            </a:pPr>
            <a:r>
              <a:rPr lang="en-US" sz="2400" dirty="0" smtClean="0"/>
              <a:t>2) Point-to-point virtual circuit service</a:t>
            </a:r>
          </a:p>
          <a:p>
            <a:pPr lvl="2"/>
            <a:r>
              <a:rPr lang="en-US" dirty="0" smtClean="0"/>
              <a:t>The network as a service</a:t>
            </a:r>
          </a:p>
          <a:p>
            <a:pPr marL="796925" lvl="1" indent="-396875">
              <a:buNone/>
              <a:tabLst>
                <a:tab pos="973138" algn="l"/>
              </a:tabLst>
            </a:pPr>
            <a:r>
              <a:rPr lang="en-US" sz="2400" dirty="0" smtClean="0"/>
              <a:t>3) </a:t>
            </a:r>
            <a:r>
              <a:rPr lang="en-US" sz="2400" dirty="0"/>
              <a:t>S</a:t>
            </a:r>
            <a:r>
              <a:rPr lang="en-US" sz="2400" dirty="0" smtClean="0"/>
              <a:t>ite infrastructure to support data-intensive </a:t>
            </a:r>
            <a:r>
              <a:rPr lang="en-US" sz="2400" dirty="0" smtClean="0"/>
              <a:t>science – the “Science DMZ”</a:t>
            </a:r>
            <a:endParaRPr lang="en-US" sz="2400" dirty="0" smtClean="0"/>
          </a:p>
          <a:p>
            <a:pPr lvl="2"/>
            <a:r>
              <a:rPr lang="en-US" dirty="0" smtClean="0"/>
              <a:t>Campus network infrastructure was not designed to handle the flows of large-scale </a:t>
            </a:r>
            <a:r>
              <a:rPr lang="en-US" dirty="0" smtClean="0"/>
              <a:t>science and must be updated</a:t>
            </a:r>
            <a:endParaRPr lang="en-US" dirty="0" smtClean="0"/>
          </a:p>
          <a:p>
            <a:pPr marL="796925" lvl="1" indent="-396875">
              <a:buNone/>
            </a:pPr>
            <a:r>
              <a:rPr lang="en-US" sz="2400" dirty="0" smtClean="0"/>
              <a:t>4) Monitoring infrastructure that can detect errors and facilitate their isolation and correction</a:t>
            </a:r>
          </a:p>
          <a:p>
            <a:pPr marL="400050" lvl="1" indent="0">
              <a:buNone/>
            </a:pPr>
            <a:r>
              <a:rPr lang="en-US" sz="2400" dirty="0" smtClean="0"/>
              <a:t>5) The LHC’s Open Network Environment – LHCONE</a:t>
            </a:r>
          </a:p>
          <a:p>
            <a:pPr lvl="2"/>
            <a:r>
              <a:rPr lang="en-US" dirty="0" smtClean="0"/>
              <a:t>Growing and </a:t>
            </a:r>
            <a:r>
              <a:rPr lang="en-US" dirty="0"/>
              <a:t>strengthening transatlantic </a:t>
            </a:r>
            <a:r>
              <a:rPr lang="en-US" dirty="0" smtClean="0"/>
              <a:t>connectivity</a:t>
            </a:r>
          </a:p>
          <a:p>
            <a:pPr lvl="2"/>
            <a:r>
              <a:rPr lang="en-US" dirty="0" smtClean="0"/>
              <a:t>Managing large-scale science traffic in a shared infrastructure</a:t>
            </a:r>
          </a:p>
        </p:txBody>
      </p:sp>
    </p:spTree>
    <p:extLst>
      <p:ext uri="{BB962C8B-B14F-4D97-AF65-F5344CB8AC3E}">
        <p14:creationId xmlns:p14="http://schemas.microsoft.com/office/powerpoint/2010/main" val="267624281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1) The LHC OPN – Optical Private Network</a:t>
            </a:r>
            <a:endParaRPr lang="en-US" dirty="0"/>
          </a:p>
        </p:txBody>
      </p:sp>
      <p:sp>
        <p:nvSpPr>
          <p:cNvPr id="3" name="Content Placeholder 2"/>
          <p:cNvSpPr>
            <a:spLocks noGrp="1"/>
          </p:cNvSpPr>
          <p:nvPr>
            <p:ph idx="1"/>
          </p:nvPr>
        </p:nvSpPr>
        <p:spPr/>
        <p:txBody>
          <a:bodyPr/>
          <a:lstStyle/>
          <a:p>
            <a:r>
              <a:rPr lang="en-US" dirty="0" smtClean="0"/>
              <a:t>While the OPN was a technically straightforward exercise – establishing 10 Gb/s links between CERN and the Tier 1 data centers for distributing the detector output data – there were several aspects that were new to the R&amp;E community</a:t>
            </a:r>
          </a:p>
          <a:p>
            <a:r>
              <a:rPr lang="en-US" dirty="0"/>
              <a:t>T</a:t>
            </a:r>
            <a:r>
              <a:rPr lang="en-US" dirty="0" smtClean="0"/>
              <a:t>he </a:t>
            </a:r>
            <a:r>
              <a:rPr lang="en-US" dirty="0" smtClean="0"/>
              <a:t>issues related to the fact that most sites connected to the R&amp;E WAN infrastructure through a site firewall and the OPN was designed to bypass the firewall</a:t>
            </a:r>
          </a:p>
          <a:p>
            <a:r>
              <a:rPr lang="en-US" dirty="0" smtClean="0"/>
              <a:t>The security issues were addressed by using a private address space that hosted only LHC Tier 1 </a:t>
            </a:r>
            <a:r>
              <a:rPr lang="en-US" dirty="0"/>
              <a:t>systems </a:t>
            </a:r>
            <a:r>
              <a:rPr lang="en-US" sz="1400" dirty="0"/>
              <a:t>(see [LHCOPN Sec</a:t>
            </a:r>
            <a:r>
              <a:rPr lang="en-US" sz="1400" dirty="0" smtClean="0"/>
              <a:t>])</a:t>
            </a:r>
          </a:p>
          <a:p>
            <a:pPr lvl="2"/>
            <a:endParaRPr lang="en-US" dirty="0"/>
          </a:p>
        </p:txBody>
      </p:sp>
    </p:spTree>
    <p:extLst>
      <p:ext uri="{BB962C8B-B14F-4D97-AF65-F5344CB8AC3E}">
        <p14:creationId xmlns:p14="http://schemas.microsoft.com/office/powerpoint/2010/main" val="269288656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Point-to-Point Virtual Circuit Service</a:t>
            </a:r>
            <a:endParaRPr lang="en-US" dirty="0"/>
          </a:p>
        </p:txBody>
      </p:sp>
      <p:sp>
        <p:nvSpPr>
          <p:cNvPr id="3" name="Content Placeholder 2"/>
          <p:cNvSpPr>
            <a:spLocks noGrp="1"/>
          </p:cNvSpPr>
          <p:nvPr>
            <p:ph idx="1"/>
          </p:nvPr>
        </p:nvSpPr>
        <p:spPr/>
        <p:txBody>
          <a:bodyPr/>
          <a:lstStyle/>
          <a:p>
            <a:r>
              <a:rPr lang="en-US" dirty="0" smtClean="0"/>
              <a:t>Designed to accomplish two things</a:t>
            </a:r>
          </a:p>
          <a:p>
            <a:pPr marL="457200" lvl="1" indent="0">
              <a:buNone/>
            </a:pPr>
            <a:r>
              <a:rPr lang="en-US" dirty="0" smtClean="0"/>
              <a:t>1) Provide networking as a “service” to the LHC community</a:t>
            </a:r>
          </a:p>
          <a:p>
            <a:pPr lvl="2"/>
            <a:r>
              <a:rPr lang="en-US" dirty="0" smtClean="0"/>
              <a:t>Schedulable with </a:t>
            </a:r>
            <a:r>
              <a:rPr lang="en-US" dirty="0"/>
              <a:t>guaranteed bandwidth – </a:t>
            </a:r>
            <a:r>
              <a:rPr lang="en-US" dirty="0" smtClean="0"/>
              <a:t>as one can do with CPUs and </a:t>
            </a:r>
            <a:r>
              <a:rPr lang="en-US" dirty="0" smtClean="0"/>
              <a:t>disks</a:t>
            </a:r>
          </a:p>
          <a:p>
            <a:pPr lvl="2"/>
            <a:r>
              <a:rPr lang="en-US" dirty="0" smtClean="0"/>
              <a:t>Traffic isolation that allows for using non-standard protocols that will not work well in a shared infrastructure</a:t>
            </a:r>
            <a:endParaRPr lang="en-US" dirty="0" smtClean="0"/>
          </a:p>
          <a:p>
            <a:pPr lvl="2"/>
            <a:r>
              <a:rPr lang="en-US" dirty="0" smtClean="0"/>
              <a:t>Some path characteristics may also be specified – e.g. diversity</a:t>
            </a:r>
          </a:p>
          <a:p>
            <a:pPr marL="457200" lvl="1" indent="0">
              <a:buNone/>
            </a:pPr>
            <a:r>
              <a:rPr lang="en-US" dirty="0" smtClean="0"/>
              <a:t>2) Enable network operators to do “traffic engineering” – that is, to manage/optimize the use of available network resources</a:t>
            </a:r>
          </a:p>
          <a:p>
            <a:pPr lvl="2"/>
            <a:r>
              <a:rPr lang="en-US" dirty="0" smtClean="0"/>
              <a:t>Network engineers can select the paths that the virtual circuits use</a:t>
            </a:r>
          </a:p>
          <a:p>
            <a:pPr lvl="3"/>
            <a:r>
              <a:rPr lang="en-US" dirty="0"/>
              <a:t>a</a:t>
            </a:r>
            <a:r>
              <a:rPr lang="en-US" dirty="0" smtClean="0"/>
              <a:t>nd therefore where in the network the traffic shows up</a:t>
            </a:r>
          </a:p>
          <a:p>
            <a:pPr lvl="3"/>
            <a:r>
              <a:rPr lang="en-US" dirty="0" smtClean="0"/>
              <a:t>this ensures adequate capacity is available for the circuits </a:t>
            </a:r>
            <a:r>
              <a:rPr lang="en-US" dirty="0" smtClean="0"/>
              <a:t>and, at </a:t>
            </a:r>
            <a:r>
              <a:rPr lang="en-US" dirty="0" smtClean="0"/>
              <a:t>the same time, ensures that other uses of the network are not interfered with</a:t>
            </a:r>
          </a:p>
          <a:p>
            <a:r>
              <a:rPr lang="en-US" dirty="0" err="1"/>
              <a:t>ESnet’s</a:t>
            </a:r>
            <a:r>
              <a:rPr lang="en-US" dirty="0"/>
              <a:t> OSCARS provided one of the first </a:t>
            </a:r>
            <a:r>
              <a:rPr lang="en-US" dirty="0" smtClean="0"/>
              <a:t>implementations</a:t>
            </a:r>
            <a:r>
              <a:rPr lang="en-US" dirty="0"/>
              <a:t> </a:t>
            </a:r>
            <a:r>
              <a:rPr lang="en-US" dirty="0" smtClean="0"/>
              <a:t>of this service </a:t>
            </a:r>
            <a:r>
              <a:rPr lang="en-US" sz="1400" dirty="0" smtClean="0"/>
              <a:t>(see [OSCARS</a:t>
            </a:r>
            <a:r>
              <a:rPr lang="en-US" sz="1400" dirty="0" smtClean="0"/>
              <a:t>])</a:t>
            </a:r>
          </a:p>
          <a:p>
            <a:pPr lvl="1"/>
            <a:r>
              <a:rPr lang="en-US" dirty="0" smtClean="0"/>
              <a:t>Essentially a routing control plane that is independent from the router/switch devices</a:t>
            </a:r>
          </a:p>
          <a:p>
            <a:pPr lvl="2"/>
            <a:r>
              <a:rPr lang="en-US" dirty="0" smtClean="0"/>
              <a:t>MPLS, Ethernet VLANs, GMPLS, and </a:t>
            </a:r>
            <a:r>
              <a:rPr lang="en-US" dirty="0" err="1" smtClean="0"/>
              <a:t>OpenFlow</a:t>
            </a:r>
            <a:endParaRPr lang="en-US" dirty="0"/>
          </a:p>
        </p:txBody>
      </p:sp>
    </p:spTree>
    <p:extLst>
      <p:ext uri="{BB962C8B-B14F-4D97-AF65-F5344CB8AC3E}">
        <p14:creationId xmlns:p14="http://schemas.microsoft.com/office/powerpoint/2010/main" val="4067773965"/>
      </p:ext>
    </p:extLst>
  </p:cSld>
  <p:clrMapOvr>
    <a:masterClrMapping/>
  </p:clrMapOvr>
  <p:transition/>
</p:sld>
</file>

<file path=ppt/theme/theme1.xml><?xml version="1.0" encoding="utf-8"?>
<a:theme xmlns:a="http://schemas.openxmlformats.org/drawingml/2006/main" name="1_templat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00"/>
      </a:hlink>
      <a:folHlink>
        <a:srgbClr val="B2B2B2"/>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9050">
          <a:solidFill>
            <a:schemeClr val="tx1"/>
          </a:solidFill>
        </a:ln>
      </a:spPr>
      <a:bodyPr vert="horz" wrap="square" lIns="0" tIns="0" rIns="0" bIns="0" numCol="1" rtlCol="0" anchor="ctr" anchorCtr="0" compatLnSpc="1">
        <a:prstTxWarp prst="textNoShape">
          <a:avLst/>
        </a:prstTxWarp>
      </a:bodyPr>
      <a:lstStyle>
        <a:defPPr marL="0" marR="0" indent="0" defTabSz="914400" rtl="0" eaLnBrk="0" fontAlgn="base" latinLnBrk="0" hangingPunct="0">
          <a:lnSpc>
            <a:spcPct val="100000"/>
          </a:lnSpc>
          <a:spcBef>
            <a:spcPct val="0"/>
          </a:spcBef>
          <a:spcAft>
            <a:spcPct val="0"/>
          </a:spcAft>
          <a:buClrTx/>
          <a:buSzTx/>
          <a:buFontTx/>
          <a:buNone/>
          <a:tabLst/>
          <a:defRPr kumimoji="0" sz="1200" b="1" i="0" u="none" strike="noStrike" cap="none" normalizeH="0" baseline="0" dirty="0" smtClean="0">
            <a:ln>
              <a:noFill/>
            </a:ln>
            <a:solidFill>
              <a:schemeClr val="tx1"/>
            </a:solidFill>
            <a:effectLst/>
            <a:latin typeface="Arial" pitchFamily="-65" charset="0"/>
            <a:ea typeface="Arial" pitchFamily="-65" charset="0"/>
            <a:cs typeface="Arial" pitchFamily="-65" charset="0"/>
          </a:defRPr>
        </a:defPPr>
      </a:lstStyle>
    </a:spDef>
    <a:ln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defRPr>
        </a:defPPr>
      </a:lstStyle>
    </a:lnDef>
  </a:objectDefaults>
  <a:extraClrSchemeLst>
    <a:extraClrScheme>
      <a:clrScheme name="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defRPr>
        </a:defPPr>
      </a:lstStyle>
    </a:spDef>
    <a:ln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9144</TotalTime>
  <Words>4676</Words>
  <Application>Microsoft Office PowerPoint</Application>
  <PresentationFormat>On-screen Show (4:3)</PresentationFormat>
  <Paragraphs>670</Paragraphs>
  <Slides>38</Slides>
  <Notes>24</Notes>
  <HiddenSlides>0</HiddenSlides>
  <MMClips>0</MMClips>
  <ScaleCrop>false</ScaleCrop>
  <HeadingPairs>
    <vt:vector size="4" baseType="variant">
      <vt:variant>
        <vt:lpstr>Theme</vt:lpstr>
      </vt:variant>
      <vt:variant>
        <vt:i4>2</vt:i4>
      </vt:variant>
      <vt:variant>
        <vt:lpstr>Slide Titles</vt:lpstr>
      </vt:variant>
      <vt:variant>
        <vt:i4>38</vt:i4>
      </vt:variant>
    </vt:vector>
  </HeadingPairs>
  <TitlesOfParts>
    <vt:vector size="40" baseType="lpstr">
      <vt:lpstr>1_template</vt:lpstr>
      <vt:lpstr>1_Custom Design</vt:lpstr>
      <vt:lpstr>Evolution of R&amp;E Networks to Enable LHC Science</vt:lpstr>
      <vt:lpstr>The LHC as Prototype for Large-Scale Science</vt:lpstr>
      <vt:lpstr>The LHC: Data management and analysis are highly distributed</vt:lpstr>
      <vt:lpstr>Scale of ATLAS analysis driven data movement</vt:lpstr>
      <vt:lpstr>Enabling this scale of data-intensive system requires a sophisticated network infrastructure</vt:lpstr>
      <vt:lpstr>In Addition to the Network Infrastructure, the Network Must be Provided as a Service</vt:lpstr>
      <vt:lpstr>The Evolution of R&amp;E Networks</vt:lpstr>
      <vt:lpstr>1) The LHC OPN – Optical Private Network</vt:lpstr>
      <vt:lpstr>2) Point-to-Point Virtual Circuit Service</vt:lpstr>
      <vt:lpstr>3) Site infrastructure to support data-intensive science</vt:lpstr>
      <vt:lpstr>The Science DMZ</vt:lpstr>
      <vt:lpstr>The Science DMZ</vt:lpstr>
      <vt:lpstr>4) Monitoring infrastructure</vt:lpstr>
      <vt:lpstr>PerfSONAR</vt:lpstr>
      <vt:lpstr>5) LHCONE: Evolving and strengthening transatlantic connectivity</vt:lpstr>
      <vt:lpstr>The Need for Traffic Engineering – Example</vt:lpstr>
      <vt:lpstr>The Need for Traffic Engineering – Example</vt:lpstr>
      <vt:lpstr>The Need for Traffic Engineering – Example</vt:lpstr>
      <vt:lpstr>The Need for Traffic Engineering – Example</vt:lpstr>
      <vt:lpstr>The Problem (2010)</vt:lpstr>
      <vt:lpstr>Response</vt:lpstr>
      <vt:lpstr>How LHCONE Evolved</vt:lpstr>
      <vt:lpstr>How LHCONE Evolved</vt:lpstr>
      <vt:lpstr>The LHCONE Services</vt:lpstr>
      <vt:lpstr>The LHCONE Multipoint Service </vt:lpstr>
      <vt:lpstr>The LHCONE Multipoint Service </vt:lpstr>
      <vt:lpstr>PowerPoint Presentation</vt:lpstr>
      <vt:lpstr>LHCONE as of April 30, 2012</vt:lpstr>
      <vt:lpstr>Next Generation Science – the SKA</vt:lpstr>
      <vt:lpstr>SKA science motivation</vt:lpstr>
      <vt:lpstr>SKA types of sensors/receptors [2]</vt:lpstr>
      <vt:lpstr>Distribution of SKA collecting area</vt:lpstr>
      <vt:lpstr>SKA sensor / receptor data characteristics</vt:lpstr>
      <vt:lpstr>Using the LHC to provide an analogy for a SKA data flow model </vt:lpstr>
      <vt:lpstr>Using the LHC to provide an analogy for a SKA data flow model </vt:lpstr>
      <vt:lpstr>Using the LHC to provide an analogy for a SKA data flow model </vt:lpstr>
      <vt:lpstr>References</vt:lpstr>
      <vt:lpstr>References</vt:lpstr>
    </vt:vector>
  </TitlesOfParts>
  <Company>LBNL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ESnet Defined:  Challenges and Overview   Department of Energy Lehman Review of ESnet February 21-23, 2006</dc:title>
  <dc:creator>wej</dc:creator>
  <cp:lastModifiedBy>William E Johnston</cp:lastModifiedBy>
  <cp:revision>108</cp:revision>
  <cp:lastPrinted>2012-05-10T18:27:48Z</cp:lastPrinted>
  <dcterms:modified xsi:type="dcterms:W3CDTF">2012-05-14T17:35:59Z</dcterms:modified>
</cp:coreProperties>
</file>