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48" r:id="rId1"/>
  </p:sldMasterIdLst>
  <p:notesMasterIdLst>
    <p:notesMasterId r:id="rId10"/>
  </p:notesMasterIdLst>
  <p:sldIdLst>
    <p:sldId id="256" r:id="rId2"/>
    <p:sldId id="257" r:id="rId3"/>
    <p:sldId id="259" r:id="rId4"/>
    <p:sldId id="260" r:id="rId5"/>
    <p:sldId id="265" r:id="rId6"/>
    <p:sldId id="266" r:id="rId7"/>
    <p:sldId id="261" r:id="rId8"/>
    <p:sldId id="258" r:id="rId9"/>
  </p:sldIdLst>
  <p:sldSz cx="12192000" cy="6858000"/>
  <p:notesSz cx="6858000" cy="9144000"/>
  <p:embeddedFontLst>
    <p:embeddedFont>
      <p:font typeface="Calibri" panose="020F0502020204030204" pitchFamily="34" charset="0"/>
      <p:regular r:id="rId11"/>
      <p:bold r:id="rId12"/>
      <p:italic r:id="rId13"/>
      <p:boldItalic r:id="rId14"/>
    </p:embeddedFont>
    <p:embeddedFont>
      <p:font typeface="Rubik" pitchFamily="2" charset="-79"/>
      <p:regular r:id="rId15"/>
      <p:bold r:id="rId16"/>
      <p:italic r:id="rId17"/>
      <p:boldItalic r:id="rId18"/>
    </p:embeddedFont>
    <p:embeddedFont>
      <p:font typeface="Rubik Medium" pitchFamily="2" charset="-79"/>
      <p:regular r:id="rId19"/>
      <p:italic r:id="rId20"/>
    </p:embeddedFont>
    <p:embeddedFont>
      <p:font typeface="Segoe UI Semibold" panose="020F0502020204030204" pitchFamily="34" charset="0"/>
      <p:regular r:id="rId21"/>
      <p:bold r:id="rId22"/>
      <p:italic r:id="rId23"/>
      <p:boldItalic r:id="rId24"/>
    </p:embeddedFont>
  </p:embeddedFontLst>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255E"/>
    <a:srgbClr val="6824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3" autoAdjust="0"/>
    <p:restoredTop sz="85238"/>
  </p:normalViewPr>
  <p:slideViewPr>
    <p:cSldViewPr snapToGrid="0" showGuides="1">
      <p:cViewPr varScale="1">
        <p:scale>
          <a:sx n="108" d="100"/>
          <a:sy n="108" d="100"/>
        </p:scale>
        <p:origin x="1000"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11.fntdata"/><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font" Target="fonts/font14.fntdata"/><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font" Target="fonts/font13.fntdata"/><Relationship Id="rId28" Type="http://schemas.openxmlformats.org/officeDocument/2006/relationships/tableStyles" Target="tableStyles.xml"/><Relationship Id="rId10" Type="http://schemas.openxmlformats.org/officeDocument/2006/relationships/notesMaster" Target="notesMasters/notes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font" Target="fonts/font12.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en-US"/>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66D27F1A-1668-4A9D-9E4E-FC587E022E1D}" type="datetimeFigureOut">
              <a:rPr lang="en-US"/>
              <a:pPr>
                <a:defRPr/>
              </a:pPr>
              <a:t>11/8/23</a:t>
            </a:fld>
            <a:endParaRPr lang="en-US"/>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noProof="0"/>
              <a:t>Modifica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endParaRPr lang="en-US" noProof="0"/>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en-US"/>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a:defRPr/>
            </a:pPr>
            <a:fld id="{D1CC89B3-A33C-4B3C-8352-C93A8F94748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it-IT" dirty="0"/>
              <a:t>Lavoro di codifica dei processi concluso nel 2019 e implementazione in produzione da luglio 2020</a:t>
            </a:r>
          </a:p>
          <a:p>
            <a:endParaRPr lang="it-IT" dirty="0"/>
          </a:p>
        </p:txBody>
      </p:sp>
      <p:sp>
        <p:nvSpPr>
          <p:cNvPr id="4" name="Slide Number Placeholder 3"/>
          <p:cNvSpPr>
            <a:spLocks noGrp="1"/>
          </p:cNvSpPr>
          <p:nvPr>
            <p:ph type="sldNum" sz="quarter" idx="5"/>
          </p:nvPr>
        </p:nvSpPr>
        <p:spPr/>
        <p:txBody>
          <a:bodyPr/>
          <a:lstStyle/>
          <a:p>
            <a:pPr>
              <a:defRPr/>
            </a:pPr>
            <a:fld id="{D1CC89B3-A33C-4B3C-8352-C93A8F947489}" type="slidenum">
              <a:rPr lang="en-US" smtClean="0"/>
              <a:pPr>
                <a:defRPr/>
              </a:pPr>
              <a:t>2</a:t>
            </a:fld>
            <a:endParaRPr lang="en-US"/>
          </a:p>
        </p:txBody>
      </p:sp>
    </p:spTree>
    <p:extLst>
      <p:ext uri="{BB962C8B-B14F-4D97-AF65-F5344CB8AC3E}">
        <p14:creationId xmlns:p14="http://schemas.microsoft.com/office/powerpoint/2010/main" val="29127447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1015999" y="898246"/>
            <a:ext cx="4988423" cy="3437467"/>
          </a:xfrm>
        </p:spPr>
        <p:txBody>
          <a:bodyPr/>
          <a:lstStyle>
            <a:lvl1pPr algn="l">
              <a:defRPr sz="2700" b="1">
                <a:solidFill>
                  <a:schemeClr val="tx2"/>
                </a:solidFill>
                <a:latin typeface="Rubik Medium" panose="00000600000000000000" pitchFamily="2" charset="-79"/>
                <a:cs typeface="Rubik Medium" panose="00000600000000000000" pitchFamily="2" charset="-79"/>
              </a:defRPr>
            </a:lvl1pPr>
          </a:lstStyle>
          <a:p>
            <a:r>
              <a:rPr lang="it-IT"/>
              <a:t>Fare clic per modificare lo stile del titolo</a:t>
            </a:r>
            <a:endParaRPr lang="en-US" dirty="0"/>
          </a:p>
        </p:txBody>
      </p:sp>
      <p:sp>
        <p:nvSpPr>
          <p:cNvPr id="3" name="Sottotitolo 2"/>
          <p:cNvSpPr>
            <a:spLocks noGrp="1"/>
          </p:cNvSpPr>
          <p:nvPr>
            <p:ph type="subTitle" idx="1"/>
          </p:nvPr>
        </p:nvSpPr>
        <p:spPr>
          <a:xfrm>
            <a:off x="1016001" y="4420378"/>
            <a:ext cx="5008879" cy="1358123"/>
          </a:xfrm>
        </p:spPr>
        <p:txBody>
          <a:bodyPr anchor="b"/>
          <a:lstStyle>
            <a:lvl1pPr marL="0" indent="0" algn="l">
              <a:buNone/>
              <a:defRPr sz="1800" b="0">
                <a:solidFill>
                  <a:schemeClr val="accent6">
                    <a:lumMod val="75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dirty="0"/>
              <a:t>Fare clic per modificare lo stile del sottotitolo dello schema</a:t>
            </a:r>
          </a:p>
        </p:txBody>
      </p:sp>
    </p:spTree>
    <p:extLst>
      <p:ext uri="{BB962C8B-B14F-4D97-AF65-F5344CB8AC3E}">
        <p14:creationId xmlns:p14="http://schemas.microsoft.com/office/powerpoint/2010/main" val="607736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2400"/>
            </a:lvl1pPr>
          </a:lstStyle>
          <a:p>
            <a:r>
              <a:rPr lang="it-IT"/>
              <a:t>Fare clic per modificare lo stile del titolo</a:t>
            </a:r>
            <a:endParaRPr lang="en-US"/>
          </a:p>
        </p:txBody>
      </p:sp>
      <p:sp>
        <p:nvSpPr>
          <p:cNvPr id="3" name="Segnaposto immagine 2"/>
          <p:cNvSpPr>
            <a:spLocks noGrp="1"/>
          </p:cNvSpPr>
          <p:nvPr>
            <p:ph type="pic" idx="1"/>
          </p:nvPr>
        </p:nvSpPr>
        <p:spPr>
          <a:xfrm>
            <a:off x="5183188" y="987429"/>
            <a:ext cx="617220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it-IT" noProof="0"/>
              <a:t>Fare clic sull'icona per inserire un'immagine</a:t>
            </a:r>
            <a:endParaRPr lang="en-US" noProof="0"/>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Modifica gli stili del testo dello schema</a:t>
            </a:r>
          </a:p>
        </p:txBody>
      </p:sp>
      <p:sp>
        <p:nvSpPr>
          <p:cNvPr id="5" name="Segnaposto piè di pagina 4"/>
          <p:cNvSpPr>
            <a:spLocks noGrp="1"/>
          </p:cNvSpPr>
          <p:nvPr>
            <p:ph type="ftr" sz="quarter" idx="10"/>
          </p:nvPr>
        </p:nvSpPr>
        <p:spPr/>
        <p:txBody>
          <a:bodyPr/>
          <a:lstStyle>
            <a:lvl1pPr>
              <a:defRPr/>
            </a:lvl1pPr>
          </a:lstStyle>
          <a:p>
            <a:pPr>
              <a:defRPr/>
            </a:pPr>
            <a:r>
              <a:rPr lang="it-IT"/>
              <a:t>Enrico Maria Vincenzo Fasanelli - INFN</a:t>
            </a:r>
            <a:endParaRPr lang="en-US" dirty="0"/>
          </a:p>
        </p:txBody>
      </p:sp>
      <p:sp>
        <p:nvSpPr>
          <p:cNvPr id="6" name="Segnaposto numero diapositiva 5"/>
          <p:cNvSpPr>
            <a:spLocks noGrp="1"/>
          </p:cNvSpPr>
          <p:nvPr>
            <p:ph type="sldNum" sz="quarter" idx="11"/>
          </p:nvPr>
        </p:nvSpPr>
        <p:spPr/>
        <p:txBody>
          <a:bodyPr/>
          <a:lstStyle>
            <a:lvl1pPr>
              <a:defRPr/>
            </a:lvl1pPr>
          </a:lstStyle>
          <a:p>
            <a:pPr>
              <a:defRPr/>
            </a:pPr>
            <a:fld id="{E9A9C0D9-73EC-40C5-9599-8B979EB3FF1F}" type="slidenum">
              <a:rPr/>
              <a:pPr>
                <a:defRPr/>
              </a:pPr>
              <a:t>‹#›</a:t>
            </a:fld>
            <a:endParaRPr dirty="0"/>
          </a:p>
        </p:txBody>
      </p:sp>
    </p:spTree>
    <p:extLst>
      <p:ext uri="{BB962C8B-B14F-4D97-AF65-F5344CB8AC3E}">
        <p14:creationId xmlns:p14="http://schemas.microsoft.com/office/powerpoint/2010/main" val="2783449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piè di pagina 4"/>
          <p:cNvSpPr>
            <a:spLocks noGrp="1"/>
          </p:cNvSpPr>
          <p:nvPr>
            <p:ph type="ftr" sz="quarter" idx="10"/>
          </p:nvPr>
        </p:nvSpPr>
        <p:spPr/>
        <p:txBody>
          <a:bodyPr/>
          <a:lstStyle>
            <a:lvl1pPr>
              <a:defRPr/>
            </a:lvl1pPr>
          </a:lstStyle>
          <a:p>
            <a:pPr>
              <a:defRPr/>
            </a:pPr>
            <a:r>
              <a:rPr lang="it-IT"/>
              <a:t>Enrico Maria Vincenzo Fasanelli - INFN</a:t>
            </a:r>
            <a:endParaRPr lang="en-US" dirty="0"/>
          </a:p>
        </p:txBody>
      </p:sp>
      <p:sp>
        <p:nvSpPr>
          <p:cNvPr id="5" name="Segnaposto numero diapositiva 5"/>
          <p:cNvSpPr>
            <a:spLocks noGrp="1"/>
          </p:cNvSpPr>
          <p:nvPr>
            <p:ph type="sldNum" sz="quarter" idx="11"/>
          </p:nvPr>
        </p:nvSpPr>
        <p:spPr/>
        <p:txBody>
          <a:bodyPr/>
          <a:lstStyle>
            <a:lvl1pPr>
              <a:defRPr/>
            </a:lvl1pPr>
          </a:lstStyle>
          <a:p>
            <a:pPr>
              <a:defRPr/>
            </a:pPr>
            <a:fld id="{112777CD-1BED-4576-B05F-1B336AD3D0A7}" type="slidenum">
              <a:rPr/>
              <a:pPr>
                <a:defRPr/>
              </a:pPr>
              <a:t>‹#›</a:t>
            </a:fld>
            <a:endParaRPr dirty="0"/>
          </a:p>
        </p:txBody>
      </p:sp>
    </p:spTree>
    <p:extLst>
      <p:ext uri="{BB962C8B-B14F-4D97-AF65-F5344CB8AC3E}">
        <p14:creationId xmlns:p14="http://schemas.microsoft.com/office/powerpoint/2010/main" val="32372582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2" y="365125"/>
            <a:ext cx="2628900" cy="5811838"/>
          </a:xfrm>
        </p:spPr>
        <p:txBody>
          <a:bodyPr vert="eaVert"/>
          <a:lstStyle/>
          <a:p>
            <a:r>
              <a:rPr lang="it-IT"/>
              <a:t>Fare clic per modificare lo stile del titolo</a:t>
            </a:r>
            <a:endParaRPr lang="en-US"/>
          </a:p>
        </p:txBody>
      </p:sp>
      <p:sp>
        <p:nvSpPr>
          <p:cNvPr id="3" name="Segnaposto testo verticale 2"/>
          <p:cNvSpPr>
            <a:spLocks noGrp="1"/>
          </p:cNvSpPr>
          <p:nvPr>
            <p:ph type="body" orient="vert" idx="1"/>
          </p:nvPr>
        </p:nvSpPr>
        <p:spPr>
          <a:xfrm>
            <a:off x="838202"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piè di pagina 4"/>
          <p:cNvSpPr>
            <a:spLocks noGrp="1"/>
          </p:cNvSpPr>
          <p:nvPr>
            <p:ph type="ftr" sz="quarter" idx="10"/>
          </p:nvPr>
        </p:nvSpPr>
        <p:spPr/>
        <p:txBody>
          <a:bodyPr/>
          <a:lstStyle>
            <a:lvl1pPr>
              <a:defRPr/>
            </a:lvl1pPr>
          </a:lstStyle>
          <a:p>
            <a:pPr>
              <a:defRPr/>
            </a:pPr>
            <a:r>
              <a:rPr lang="it-IT"/>
              <a:t>Enrico Maria Vincenzo Fasanelli - INFN</a:t>
            </a:r>
            <a:endParaRPr lang="en-US" dirty="0"/>
          </a:p>
        </p:txBody>
      </p:sp>
      <p:sp>
        <p:nvSpPr>
          <p:cNvPr id="5" name="Segnaposto numero diapositiva 5"/>
          <p:cNvSpPr>
            <a:spLocks noGrp="1"/>
          </p:cNvSpPr>
          <p:nvPr>
            <p:ph type="sldNum" sz="quarter" idx="11"/>
          </p:nvPr>
        </p:nvSpPr>
        <p:spPr/>
        <p:txBody>
          <a:bodyPr/>
          <a:lstStyle>
            <a:lvl1pPr>
              <a:defRPr/>
            </a:lvl1pPr>
          </a:lstStyle>
          <a:p>
            <a:pPr>
              <a:defRPr/>
            </a:pPr>
            <a:fld id="{DBB738DB-0757-48E4-8BCF-F59C3A08C32B}" type="slidenum">
              <a:rPr/>
              <a:pPr>
                <a:defRPr/>
              </a:pPr>
              <a:t>‹#›</a:t>
            </a:fld>
            <a:endParaRPr dirty="0"/>
          </a:p>
        </p:txBody>
      </p:sp>
    </p:spTree>
    <p:extLst>
      <p:ext uri="{BB962C8B-B14F-4D97-AF65-F5344CB8AC3E}">
        <p14:creationId xmlns:p14="http://schemas.microsoft.com/office/powerpoint/2010/main" val="4188573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a titolo">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1046481" y="898246"/>
            <a:ext cx="4957942" cy="3437467"/>
          </a:xfrm>
        </p:spPr>
        <p:txBody>
          <a:bodyPr/>
          <a:lstStyle>
            <a:lvl1pPr algn="l">
              <a:defRPr sz="2700" b="1">
                <a:solidFill>
                  <a:schemeClr val="tx2"/>
                </a:solidFill>
                <a:latin typeface="Rubik Medium" panose="00000600000000000000" pitchFamily="2" charset="-79"/>
                <a:cs typeface="Rubik Medium" panose="00000600000000000000" pitchFamily="2" charset="-79"/>
              </a:defRPr>
            </a:lvl1pPr>
          </a:lstStyle>
          <a:p>
            <a:r>
              <a:rPr lang="it-IT"/>
              <a:t>Fare clic per modificare lo stile del titolo</a:t>
            </a:r>
            <a:endParaRPr lang="en-US" dirty="0"/>
          </a:p>
        </p:txBody>
      </p:sp>
      <p:sp>
        <p:nvSpPr>
          <p:cNvPr id="3" name="Sottotitolo 2"/>
          <p:cNvSpPr>
            <a:spLocks noGrp="1"/>
          </p:cNvSpPr>
          <p:nvPr>
            <p:ph type="subTitle" idx="1"/>
          </p:nvPr>
        </p:nvSpPr>
        <p:spPr>
          <a:xfrm>
            <a:off x="1036321" y="4420378"/>
            <a:ext cx="4998719" cy="1358123"/>
          </a:xfrm>
        </p:spPr>
        <p:txBody>
          <a:bodyPr anchor="b"/>
          <a:lstStyle>
            <a:lvl1pPr marL="0" indent="0" algn="l">
              <a:buNone/>
              <a:defRPr sz="1800" b="0">
                <a:solidFill>
                  <a:schemeClr val="accent6">
                    <a:lumMod val="75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dirty="0"/>
              <a:t>Fare clic per modificare lo stile del sottotitolo dello schema</a:t>
            </a:r>
          </a:p>
        </p:txBody>
      </p:sp>
    </p:spTree>
    <p:extLst>
      <p:ext uri="{BB962C8B-B14F-4D97-AF65-F5344CB8AC3E}">
        <p14:creationId xmlns:p14="http://schemas.microsoft.com/office/powerpoint/2010/main" val="3534606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piè di pagina 4"/>
          <p:cNvSpPr>
            <a:spLocks noGrp="1"/>
          </p:cNvSpPr>
          <p:nvPr>
            <p:ph type="ftr" sz="quarter" idx="10"/>
          </p:nvPr>
        </p:nvSpPr>
        <p:spPr/>
        <p:txBody>
          <a:bodyPr/>
          <a:lstStyle>
            <a:lvl1pPr>
              <a:defRPr/>
            </a:lvl1pPr>
          </a:lstStyle>
          <a:p>
            <a:pPr>
              <a:defRPr/>
            </a:pPr>
            <a:r>
              <a:rPr lang="it-IT"/>
              <a:t>Enrico Maria Vincenzo Fasanelli - INFN</a:t>
            </a:r>
            <a:endParaRPr lang="en-US" dirty="0"/>
          </a:p>
        </p:txBody>
      </p:sp>
      <p:sp>
        <p:nvSpPr>
          <p:cNvPr id="5" name="Segnaposto numero diapositiva 5"/>
          <p:cNvSpPr>
            <a:spLocks noGrp="1"/>
          </p:cNvSpPr>
          <p:nvPr>
            <p:ph type="sldNum" sz="quarter" idx="11"/>
          </p:nvPr>
        </p:nvSpPr>
        <p:spPr/>
        <p:txBody>
          <a:bodyPr/>
          <a:lstStyle>
            <a:lvl1pPr>
              <a:defRPr/>
            </a:lvl1pPr>
          </a:lstStyle>
          <a:p>
            <a:pPr>
              <a:defRPr/>
            </a:pPr>
            <a:fld id="{C906A02E-EE17-477B-9312-8E0C1C603D39}" type="slidenum">
              <a:rPr/>
              <a:pPr>
                <a:defRPr/>
              </a:pPr>
              <a:t>‹#›</a:t>
            </a:fld>
            <a:endParaRPr dirty="0"/>
          </a:p>
        </p:txBody>
      </p:sp>
    </p:spTree>
    <p:extLst>
      <p:ext uri="{BB962C8B-B14F-4D97-AF65-F5344CB8AC3E}">
        <p14:creationId xmlns:p14="http://schemas.microsoft.com/office/powerpoint/2010/main" val="1912204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1" y="1709742"/>
            <a:ext cx="10515600" cy="2852737"/>
          </a:xfrm>
        </p:spPr>
        <p:txBody>
          <a:bodyPr anchor="b"/>
          <a:lstStyle>
            <a:lvl1pPr>
              <a:defRPr sz="4500"/>
            </a:lvl1pPr>
          </a:lstStyle>
          <a:p>
            <a:r>
              <a:rPr lang="it-IT"/>
              <a:t>Fare clic per modificare lo stile del titolo</a:t>
            </a:r>
            <a:endParaRPr lang="en-US"/>
          </a:p>
        </p:txBody>
      </p:sp>
      <p:sp>
        <p:nvSpPr>
          <p:cNvPr id="3" name="Segnaposto testo 2"/>
          <p:cNvSpPr>
            <a:spLocks noGrp="1"/>
          </p:cNvSpPr>
          <p:nvPr>
            <p:ph type="body" idx="1"/>
          </p:nvPr>
        </p:nvSpPr>
        <p:spPr>
          <a:xfrm>
            <a:off x="831851" y="4589467"/>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it-IT"/>
              <a:t>Modifica gli stili del testo dello schema</a:t>
            </a:r>
          </a:p>
        </p:txBody>
      </p:sp>
      <p:sp>
        <p:nvSpPr>
          <p:cNvPr id="4" name="Segnaposto piè di pagina 4"/>
          <p:cNvSpPr>
            <a:spLocks noGrp="1"/>
          </p:cNvSpPr>
          <p:nvPr>
            <p:ph type="ftr" sz="quarter" idx="10"/>
          </p:nvPr>
        </p:nvSpPr>
        <p:spPr/>
        <p:txBody>
          <a:bodyPr/>
          <a:lstStyle>
            <a:lvl1pPr>
              <a:defRPr/>
            </a:lvl1pPr>
          </a:lstStyle>
          <a:p>
            <a:pPr>
              <a:defRPr/>
            </a:pPr>
            <a:r>
              <a:rPr lang="it-IT"/>
              <a:t>Enrico Maria Vincenzo Fasanelli - INFN</a:t>
            </a:r>
            <a:endParaRPr lang="en-US" dirty="0"/>
          </a:p>
        </p:txBody>
      </p:sp>
      <p:sp>
        <p:nvSpPr>
          <p:cNvPr id="5" name="Segnaposto numero diapositiva 5"/>
          <p:cNvSpPr>
            <a:spLocks noGrp="1"/>
          </p:cNvSpPr>
          <p:nvPr>
            <p:ph type="sldNum" sz="quarter" idx="11"/>
          </p:nvPr>
        </p:nvSpPr>
        <p:spPr/>
        <p:txBody>
          <a:bodyPr/>
          <a:lstStyle>
            <a:lvl1pPr>
              <a:defRPr/>
            </a:lvl1pPr>
          </a:lstStyle>
          <a:p>
            <a:pPr>
              <a:defRPr/>
            </a:pPr>
            <a:fld id="{4AE26993-BB71-4B41-B5A3-6BCAF3E89F6B}" type="slidenum">
              <a:rPr/>
              <a:pPr>
                <a:defRPr/>
              </a:pPr>
              <a:t>‹#›</a:t>
            </a:fld>
            <a:endParaRPr dirty="0"/>
          </a:p>
        </p:txBody>
      </p:sp>
    </p:spTree>
    <p:extLst>
      <p:ext uri="{BB962C8B-B14F-4D97-AF65-F5344CB8AC3E}">
        <p14:creationId xmlns:p14="http://schemas.microsoft.com/office/powerpoint/2010/main" val="698762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piè di pagina 4"/>
          <p:cNvSpPr>
            <a:spLocks noGrp="1"/>
          </p:cNvSpPr>
          <p:nvPr>
            <p:ph type="ftr" sz="quarter" idx="10"/>
          </p:nvPr>
        </p:nvSpPr>
        <p:spPr/>
        <p:txBody>
          <a:bodyPr/>
          <a:lstStyle>
            <a:lvl1pPr>
              <a:defRPr/>
            </a:lvl1pPr>
          </a:lstStyle>
          <a:p>
            <a:pPr>
              <a:defRPr/>
            </a:pPr>
            <a:r>
              <a:rPr lang="it-IT"/>
              <a:t>Enrico Maria Vincenzo Fasanelli - INFN</a:t>
            </a:r>
            <a:endParaRPr lang="en-US" dirty="0"/>
          </a:p>
        </p:txBody>
      </p:sp>
      <p:sp>
        <p:nvSpPr>
          <p:cNvPr id="6" name="Segnaposto numero diapositiva 5"/>
          <p:cNvSpPr>
            <a:spLocks noGrp="1"/>
          </p:cNvSpPr>
          <p:nvPr>
            <p:ph type="sldNum" sz="quarter" idx="11"/>
          </p:nvPr>
        </p:nvSpPr>
        <p:spPr/>
        <p:txBody>
          <a:bodyPr/>
          <a:lstStyle>
            <a:lvl1pPr>
              <a:defRPr/>
            </a:lvl1pPr>
          </a:lstStyle>
          <a:p>
            <a:pPr>
              <a:defRPr/>
            </a:pPr>
            <a:fld id="{BAE1FFAE-207D-49C5-B7A7-89B734792799}" type="slidenum">
              <a:rPr/>
              <a:pPr>
                <a:defRPr/>
              </a:pPr>
              <a:t>‹#›</a:t>
            </a:fld>
            <a:endParaRPr dirty="0"/>
          </a:p>
        </p:txBody>
      </p:sp>
    </p:spTree>
    <p:extLst>
      <p:ext uri="{BB962C8B-B14F-4D97-AF65-F5344CB8AC3E}">
        <p14:creationId xmlns:p14="http://schemas.microsoft.com/office/powerpoint/2010/main" val="2759274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9"/>
            <a:ext cx="10515600" cy="1325563"/>
          </a:xfrm>
        </p:spPr>
        <p:txBody>
          <a:bodyPr/>
          <a:lstStyle/>
          <a:p>
            <a:r>
              <a:rPr lang="it-IT"/>
              <a:t>Fare clic per modificare lo stile del titolo</a:t>
            </a:r>
            <a:endParaRPr lang="en-US"/>
          </a:p>
        </p:txBody>
      </p:sp>
      <p:sp>
        <p:nvSpPr>
          <p:cNvPr id="3" name="Segnaposto testo 2"/>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Modifica gli stili del testo dello schema</a:t>
            </a:r>
          </a:p>
        </p:txBody>
      </p:sp>
      <p:sp>
        <p:nvSpPr>
          <p:cNvPr id="4" name="Segnaposto contenuto 3"/>
          <p:cNvSpPr>
            <a:spLocks noGrp="1"/>
          </p:cNvSpPr>
          <p:nvPr>
            <p:ph sz="half" idx="2"/>
          </p:nvPr>
        </p:nvSpPr>
        <p:spPr>
          <a:xfrm>
            <a:off x="839789"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p:cNvSpPr>
            <a:spLocks noGrp="1"/>
          </p:cNvSpPr>
          <p:nvPr>
            <p:ph type="body" sz="quarter" idx="3"/>
          </p:nvPr>
        </p:nvSpPr>
        <p:spPr>
          <a:xfrm>
            <a:off x="6172202"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Modifica gli stili del testo dello schema</a:t>
            </a:r>
          </a:p>
        </p:txBody>
      </p:sp>
      <p:sp>
        <p:nvSpPr>
          <p:cNvPr id="6" name="Segnaposto contenuto 5"/>
          <p:cNvSpPr>
            <a:spLocks noGrp="1"/>
          </p:cNvSpPr>
          <p:nvPr>
            <p:ph sz="quarter" idx="4"/>
          </p:nvPr>
        </p:nvSpPr>
        <p:spPr>
          <a:xfrm>
            <a:off x="6172202"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Segnaposto piè di pagina 4"/>
          <p:cNvSpPr>
            <a:spLocks noGrp="1"/>
          </p:cNvSpPr>
          <p:nvPr>
            <p:ph type="ftr" sz="quarter" idx="10"/>
          </p:nvPr>
        </p:nvSpPr>
        <p:spPr/>
        <p:txBody>
          <a:bodyPr/>
          <a:lstStyle>
            <a:lvl1pPr>
              <a:defRPr/>
            </a:lvl1pPr>
          </a:lstStyle>
          <a:p>
            <a:pPr>
              <a:defRPr/>
            </a:pPr>
            <a:r>
              <a:rPr lang="it-IT"/>
              <a:t>Enrico Maria Vincenzo Fasanelli - INFN</a:t>
            </a:r>
            <a:endParaRPr lang="en-US" dirty="0"/>
          </a:p>
        </p:txBody>
      </p:sp>
      <p:sp>
        <p:nvSpPr>
          <p:cNvPr id="8" name="Segnaposto numero diapositiva 5"/>
          <p:cNvSpPr>
            <a:spLocks noGrp="1"/>
          </p:cNvSpPr>
          <p:nvPr>
            <p:ph type="sldNum" sz="quarter" idx="11"/>
          </p:nvPr>
        </p:nvSpPr>
        <p:spPr/>
        <p:txBody>
          <a:bodyPr/>
          <a:lstStyle>
            <a:lvl1pPr>
              <a:defRPr/>
            </a:lvl1pPr>
          </a:lstStyle>
          <a:p>
            <a:pPr>
              <a:defRPr/>
            </a:pPr>
            <a:fld id="{C386A704-C071-4EDF-A46D-571D81D409BC}" type="slidenum">
              <a:rPr/>
              <a:pPr>
                <a:defRPr/>
              </a:pPr>
              <a:t>‹#›</a:t>
            </a:fld>
            <a:endParaRPr dirty="0"/>
          </a:p>
        </p:txBody>
      </p:sp>
    </p:spTree>
    <p:extLst>
      <p:ext uri="{BB962C8B-B14F-4D97-AF65-F5344CB8AC3E}">
        <p14:creationId xmlns:p14="http://schemas.microsoft.com/office/powerpoint/2010/main" val="2495248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piè di pagina 4"/>
          <p:cNvSpPr>
            <a:spLocks noGrp="1"/>
          </p:cNvSpPr>
          <p:nvPr>
            <p:ph type="ftr" sz="quarter" idx="10"/>
          </p:nvPr>
        </p:nvSpPr>
        <p:spPr/>
        <p:txBody>
          <a:bodyPr/>
          <a:lstStyle>
            <a:lvl1pPr>
              <a:defRPr/>
            </a:lvl1pPr>
          </a:lstStyle>
          <a:p>
            <a:pPr>
              <a:defRPr/>
            </a:pPr>
            <a:r>
              <a:rPr lang="it-IT"/>
              <a:t>Enrico Maria Vincenzo Fasanelli - INFN</a:t>
            </a:r>
            <a:endParaRPr lang="en-US" dirty="0"/>
          </a:p>
        </p:txBody>
      </p:sp>
      <p:sp>
        <p:nvSpPr>
          <p:cNvPr id="4" name="Segnaposto numero diapositiva 5"/>
          <p:cNvSpPr>
            <a:spLocks noGrp="1"/>
          </p:cNvSpPr>
          <p:nvPr>
            <p:ph type="sldNum" sz="quarter" idx="11"/>
          </p:nvPr>
        </p:nvSpPr>
        <p:spPr/>
        <p:txBody>
          <a:bodyPr/>
          <a:lstStyle>
            <a:lvl1pPr>
              <a:defRPr/>
            </a:lvl1pPr>
          </a:lstStyle>
          <a:p>
            <a:pPr>
              <a:defRPr/>
            </a:pPr>
            <a:fld id="{3F215CEC-F533-4021-B664-6F0C3E272C20}" type="slidenum">
              <a:rPr/>
              <a:pPr>
                <a:defRPr/>
              </a:pPr>
              <a:t>‹#›</a:t>
            </a:fld>
            <a:endParaRPr dirty="0"/>
          </a:p>
        </p:txBody>
      </p:sp>
    </p:spTree>
    <p:extLst>
      <p:ext uri="{BB962C8B-B14F-4D97-AF65-F5344CB8AC3E}">
        <p14:creationId xmlns:p14="http://schemas.microsoft.com/office/powerpoint/2010/main" val="1549349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piè di pagina 4"/>
          <p:cNvSpPr>
            <a:spLocks noGrp="1"/>
          </p:cNvSpPr>
          <p:nvPr>
            <p:ph type="ftr" sz="quarter" idx="10"/>
          </p:nvPr>
        </p:nvSpPr>
        <p:spPr/>
        <p:txBody>
          <a:bodyPr/>
          <a:lstStyle>
            <a:lvl1pPr>
              <a:defRPr/>
            </a:lvl1pPr>
          </a:lstStyle>
          <a:p>
            <a:pPr>
              <a:defRPr/>
            </a:pPr>
            <a:r>
              <a:rPr lang="it-IT"/>
              <a:t>Enrico Maria Vincenzo Fasanelli - INFN</a:t>
            </a:r>
            <a:endParaRPr lang="en-US" dirty="0"/>
          </a:p>
        </p:txBody>
      </p:sp>
      <p:sp>
        <p:nvSpPr>
          <p:cNvPr id="3" name="Segnaposto numero diapositiva 5"/>
          <p:cNvSpPr>
            <a:spLocks noGrp="1"/>
          </p:cNvSpPr>
          <p:nvPr>
            <p:ph type="sldNum" sz="quarter" idx="11"/>
          </p:nvPr>
        </p:nvSpPr>
        <p:spPr/>
        <p:txBody>
          <a:bodyPr/>
          <a:lstStyle>
            <a:lvl1pPr>
              <a:defRPr/>
            </a:lvl1pPr>
          </a:lstStyle>
          <a:p>
            <a:pPr>
              <a:defRPr/>
            </a:pPr>
            <a:fld id="{49A9CF63-335D-475A-BCE8-0BAC41C648CB}" type="slidenum">
              <a:rPr/>
              <a:pPr>
                <a:defRPr/>
              </a:pPr>
              <a:t>‹#›</a:t>
            </a:fld>
            <a:endParaRPr dirty="0"/>
          </a:p>
        </p:txBody>
      </p:sp>
    </p:spTree>
    <p:extLst>
      <p:ext uri="{BB962C8B-B14F-4D97-AF65-F5344CB8AC3E}">
        <p14:creationId xmlns:p14="http://schemas.microsoft.com/office/powerpoint/2010/main" val="2847639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2400"/>
            </a:lvl1pPr>
          </a:lstStyle>
          <a:p>
            <a:r>
              <a:rPr lang="it-IT"/>
              <a:t>Fare clic per modificare lo stile del titolo</a:t>
            </a:r>
            <a:endParaRPr lang="en-US"/>
          </a:p>
        </p:txBody>
      </p:sp>
      <p:sp>
        <p:nvSpPr>
          <p:cNvPr id="3" name="Segnaposto contenuto 2"/>
          <p:cNvSpPr>
            <a:spLocks noGrp="1"/>
          </p:cNvSpPr>
          <p:nvPr>
            <p:ph idx="1"/>
          </p:nvPr>
        </p:nvSpPr>
        <p:spPr>
          <a:xfrm>
            <a:off x="5183188" y="987429"/>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Modifica gli stili del testo dello schema</a:t>
            </a:r>
          </a:p>
        </p:txBody>
      </p:sp>
      <p:sp>
        <p:nvSpPr>
          <p:cNvPr id="5" name="Segnaposto piè di pagina 4"/>
          <p:cNvSpPr>
            <a:spLocks noGrp="1"/>
          </p:cNvSpPr>
          <p:nvPr>
            <p:ph type="ftr" sz="quarter" idx="10"/>
          </p:nvPr>
        </p:nvSpPr>
        <p:spPr/>
        <p:txBody>
          <a:bodyPr/>
          <a:lstStyle>
            <a:lvl1pPr>
              <a:defRPr/>
            </a:lvl1pPr>
          </a:lstStyle>
          <a:p>
            <a:pPr>
              <a:defRPr/>
            </a:pPr>
            <a:r>
              <a:rPr lang="it-IT"/>
              <a:t>Enrico Maria Vincenzo Fasanelli - INFN</a:t>
            </a:r>
            <a:endParaRPr lang="en-US" dirty="0"/>
          </a:p>
        </p:txBody>
      </p:sp>
      <p:sp>
        <p:nvSpPr>
          <p:cNvPr id="6" name="Segnaposto numero diapositiva 5"/>
          <p:cNvSpPr>
            <a:spLocks noGrp="1"/>
          </p:cNvSpPr>
          <p:nvPr>
            <p:ph type="sldNum" sz="quarter" idx="11"/>
          </p:nvPr>
        </p:nvSpPr>
        <p:spPr/>
        <p:txBody>
          <a:bodyPr/>
          <a:lstStyle>
            <a:lvl1pPr>
              <a:defRPr/>
            </a:lvl1pPr>
          </a:lstStyle>
          <a:p>
            <a:pPr>
              <a:defRPr/>
            </a:pPr>
            <a:fld id="{89AFACD7-14EC-4188-A05C-E0FB4307910F}" type="slidenum">
              <a:rPr/>
              <a:pPr>
                <a:defRPr/>
              </a:pPr>
              <a:t>‹#›</a:t>
            </a:fld>
            <a:endParaRPr dirty="0"/>
          </a:p>
        </p:txBody>
      </p:sp>
    </p:spTree>
    <p:extLst>
      <p:ext uri="{BB962C8B-B14F-4D97-AF65-F5344CB8AC3E}">
        <p14:creationId xmlns:p14="http://schemas.microsoft.com/office/powerpoint/2010/main" val="3983941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lum/>
          </a:blip>
          <a:srcRect/>
          <a:stretch>
            <a:fillRect/>
          </a:stretch>
        </a:blip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182566" y="0"/>
            <a:ext cx="11590337" cy="118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en-US"/>
              <a:t>Fare clic per modificare lo stile del titolo</a:t>
            </a:r>
            <a:endParaRPr lang="en-US" altLang="en-US"/>
          </a:p>
        </p:txBody>
      </p:sp>
      <p:sp>
        <p:nvSpPr>
          <p:cNvPr id="1027" name="Segnaposto testo 2"/>
          <p:cNvSpPr>
            <a:spLocks noGrp="1"/>
          </p:cNvSpPr>
          <p:nvPr>
            <p:ph type="body" idx="1"/>
          </p:nvPr>
        </p:nvSpPr>
        <p:spPr bwMode="auto">
          <a:xfrm>
            <a:off x="182566" y="1533529"/>
            <a:ext cx="11590337" cy="489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en-US"/>
              <a:t>Modifica gli stili del testo dello schema</a:t>
            </a:r>
          </a:p>
          <a:p>
            <a:pPr lvl="1"/>
            <a:r>
              <a:rPr lang="it-IT" altLang="en-US"/>
              <a:t>Secondo livello</a:t>
            </a:r>
          </a:p>
          <a:p>
            <a:pPr lvl="2"/>
            <a:r>
              <a:rPr lang="it-IT" altLang="en-US"/>
              <a:t>Terzo livello</a:t>
            </a:r>
          </a:p>
          <a:p>
            <a:pPr lvl="3"/>
            <a:r>
              <a:rPr lang="it-IT" altLang="en-US"/>
              <a:t>Quarto livello</a:t>
            </a:r>
          </a:p>
          <a:p>
            <a:pPr lvl="4"/>
            <a:r>
              <a:rPr lang="it-IT" altLang="en-US"/>
              <a:t>Quinto livello</a:t>
            </a:r>
            <a:endParaRPr lang="en-US" altLang="en-US"/>
          </a:p>
        </p:txBody>
      </p:sp>
      <p:sp>
        <p:nvSpPr>
          <p:cNvPr id="5" name="Segnaposto piè di pagina 4"/>
          <p:cNvSpPr>
            <a:spLocks noGrp="1"/>
          </p:cNvSpPr>
          <p:nvPr>
            <p:ph type="ftr" sz="quarter" idx="3"/>
          </p:nvPr>
        </p:nvSpPr>
        <p:spPr>
          <a:xfrm>
            <a:off x="104269" y="6508969"/>
            <a:ext cx="8791575" cy="342900"/>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2"/>
                </a:solidFill>
                <a:latin typeface="Rubik" panose="02000604000000020004" pitchFamily="2" charset="-79"/>
                <a:cs typeface="Rubik" panose="02000604000000020004" pitchFamily="2" charset="-79"/>
              </a:defRPr>
            </a:lvl1pPr>
          </a:lstStyle>
          <a:p>
            <a:pPr>
              <a:defRPr/>
            </a:pPr>
            <a:r>
              <a:rPr lang="it-IT"/>
              <a:t>Enrico Maria Vincenzo Fasanelli - INFN</a:t>
            </a:r>
            <a:endParaRPr lang="en-US" dirty="0"/>
          </a:p>
        </p:txBody>
      </p:sp>
      <p:sp>
        <p:nvSpPr>
          <p:cNvPr id="6" name="Segnaposto numero diapositiva 5"/>
          <p:cNvSpPr>
            <a:spLocks noGrp="1"/>
          </p:cNvSpPr>
          <p:nvPr>
            <p:ph type="sldNum" sz="quarter" idx="4"/>
          </p:nvPr>
        </p:nvSpPr>
        <p:spPr>
          <a:xfrm>
            <a:off x="9863890" y="6508969"/>
            <a:ext cx="419100" cy="342900"/>
          </a:xfrm>
          <a:prstGeom prst="rect">
            <a:avLst/>
          </a:prstGeom>
        </p:spPr>
        <p:txBody>
          <a:bodyPr vert="horz" lIns="91440" tIns="45720" rIns="91440" bIns="45720" rtlCol="0" anchor="ctr"/>
          <a:lstStyle>
            <a:lvl1pPr algn="ctr" eaLnBrk="1" fontAlgn="auto" hangingPunct="1">
              <a:spcBef>
                <a:spcPts val="0"/>
              </a:spcBef>
              <a:spcAft>
                <a:spcPts val="0"/>
              </a:spcAft>
              <a:defRPr lang="en-US" sz="900" kern="1200">
                <a:solidFill>
                  <a:schemeClr val="tx2"/>
                </a:solidFill>
                <a:latin typeface="Rubik Medium" panose="00000600000000000000" pitchFamily="2" charset="-79"/>
                <a:ea typeface="+mn-ea"/>
                <a:cs typeface="Rubik Medium" panose="00000600000000000000" pitchFamily="2" charset="-79"/>
              </a:defRPr>
            </a:lvl1pPr>
          </a:lstStyle>
          <a:p>
            <a:pPr>
              <a:defRPr/>
            </a:pPr>
            <a:fld id="{B69D7432-7E7A-493B-BED3-2DBD28D03B20}" type="slidenum">
              <a:rPr lang="it-IT" smtClean="0"/>
              <a:pPr>
                <a:defRPr/>
              </a:pPr>
              <a:t>‹#›</a:t>
            </a:fld>
            <a:endParaRPr lang="it-IT" dirty="0"/>
          </a:p>
        </p:txBody>
      </p:sp>
    </p:spTree>
  </p:cSld>
  <p:clrMap bg1="lt1" tx1="dk1" bg2="lt2" tx2="dk2" accent1="accent1" accent2="accent2" accent3="accent3" accent4="accent4" accent5="accent5" accent6="accent6" hlink="hlink" folHlink="folHlink"/>
  <p:sldLayoutIdLst>
    <p:sldLayoutId id="2147483775" r:id="rId1"/>
    <p:sldLayoutId id="2147483776"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Lst>
  <p:hf hdr="0" dt="0"/>
  <p:txStyles>
    <p:titleStyle>
      <a:lvl1pPr algn="l" rtl="0" eaLnBrk="1" fontAlgn="base" hangingPunct="1">
        <a:lnSpc>
          <a:spcPct val="90000"/>
        </a:lnSpc>
        <a:spcBef>
          <a:spcPct val="0"/>
        </a:spcBef>
        <a:spcAft>
          <a:spcPct val="0"/>
        </a:spcAft>
        <a:defRPr sz="2700" kern="1200">
          <a:solidFill>
            <a:schemeClr val="tx1"/>
          </a:solidFill>
          <a:latin typeface="Rubik Medium" panose="00000600000000000000" pitchFamily="2" charset="-79"/>
          <a:ea typeface="+mj-ea"/>
          <a:cs typeface="Rubik Medium" panose="00000600000000000000" pitchFamily="2" charset="-79"/>
        </a:defRPr>
      </a:lvl1pPr>
      <a:lvl2pPr algn="l" rtl="0" eaLnBrk="1" fontAlgn="base" hangingPunct="1">
        <a:lnSpc>
          <a:spcPct val="90000"/>
        </a:lnSpc>
        <a:spcBef>
          <a:spcPct val="0"/>
        </a:spcBef>
        <a:spcAft>
          <a:spcPct val="0"/>
        </a:spcAft>
        <a:defRPr sz="2700">
          <a:solidFill>
            <a:schemeClr val="tx1"/>
          </a:solidFill>
          <a:latin typeface="Rubik Medium" panose="00000600000000000000" pitchFamily="2" charset="-79"/>
          <a:cs typeface="Rubik Medium" panose="00000600000000000000" pitchFamily="2" charset="-79"/>
        </a:defRPr>
      </a:lvl2pPr>
      <a:lvl3pPr algn="l" rtl="0" eaLnBrk="1" fontAlgn="base" hangingPunct="1">
        <a:lnSpc>
          <a:spcPct val="90000"/>
        </a:lnSpc>
        <a:spcBef>
          <a:spcPct val="0"/>
        </a:spcBef>
        <a:spcAft>
          <a:spcPct val="0"/>
        </a:spcAft>
        <a:defRPr sz="2700">
          <a:solidFill>
            <a:schemeClr val="tx1"/>
          </a:solidFill>
          <a:latin typeface="Rubik Medium" panose="00000600000000000000" pitchFamily="2" charset="-79"/>
          <a:cs typeface="Rubik Medium" panose="00000600000000000000" pitchFamily="2" charset="-79"/>
        </a:defRPr>
      </a:lvl3pPr>
      <a:lvl4pPr algn="l" rtl="0" eaLnBrk="1" fontAlgn="base" hangingPunct="1">
        <a:lnSpc>
          <a:spcPct val="90000"/>
        </a:lnSpc>
        <a:spcBef>
          <a:spcPct val="0"/>
        </a:spcBef>
        <a:spcAft>
          <a:spcPct val="0"/>
        </a:spcAft>
        <a:defRPr sz="2700">
          <a:solidFill>
            <a:schemeClr val="tx1"/>
          </a:solidFill>
          <a:latin typeface="Rubik Medium" panose="00000600000000000000" pitchFamily="2" charset="-79"/>
          <a:cs typeface="Rubik Medium" panose="00000600000000000000" pitchFamily="2" charset="-79"/>
        </a:defRPr>
      </a:lvl4pPr>
      <a:lvl5pPr algn="l" rtl="0" eaLnBrk="1" fontAlgn="base" hangingPunct="1">
        <a:lnSpc>
          <a:spcPct val="90000"/>
        </a:lnSpc>
        <a:spcBef>
          <a:spcPct val="0"/>
        </a:spcBef>
        <a:spcAft>
          <a:spcPct val="0"/>
        </a:spcAft>
        <a:defRPr sz="2700">
          <a:solidFill>
            <a:schemeClr val="tx1"/>
          </a:solidFill>
          <a:latin typeface="Rubik Medium" panose="00000600000000000000" pitchFamily="2" charset="-79"/>
          <a:cs typeface="Rubik Medium" panose="00000600000000000000" pitchFamily="2" charset="-79"/>
        </a:defRPr>
      </a:lvl5pPr>
      <a:lvl6pPr marL="342900" algn="l" rtl="0" eaLnBrk="1" fontAlgn="base" hangingPunct="1">
        <a:lnSpc>
          <a:spcPct val="90000"/>
        </a:lnSpc>
        <a:spcBef>
          <a:spcPct val="0"/>
        </a:spcBef>
        <a:spcAft>
          <a:spcPct val="0"/>
        </a:spcAft>
        <a:defRPr sz="2700" b="1">
          <a:solidFill>
            <a:schemeClr val="tx1"/>
          </a:solidFill>
          <a:latin typeface="Segoe UI Semibold" panose="020B0702040204020203" pitchFamily="34" charset="0"/>
          <a:cs typeface="Segoe UI Semibold" panose="020B0702040204020203" pitchFamily="34" charset="0"/>
        </a:defRPr>
      </a:lvl6pPr>
      <a:lvl7pPr marL="685800" algn="l" rtl="0" eaLnBrk="1" fontAlgn="base" hangingPunct="1">
        <a:lnSpc>
          <a:spcPct val="90000"/>
        </a:lnSpc>
        <a:spcBef>
          <a:spcPct val="0"/>
        </a:spcBef>
        <a:spcAft>
          <a:spcPct val="0"/>
        </a:spcAft>
        <a:defRPr sz="2700" b="1">
          <a:solidFill>
            <a:schemeClr val="tx1"/>
          </a:solidFill>
          <a:latin typeface="Segoe UI Semibold" panose="020B0702040204020203" pitchFamily="34" charset="0"/>
          <a:cs typeface="Segoe UI Semibold" panose="020B0702040204020203" pitchFamily="34" charset="0"/>
        </a:defRPr>
      </a:lvl7pPr>
      <a:lvl8pPr marL="1028700" algn="l" rtl="0" eaLnBrk="1" fontAlgn="base" hangingPunct="1">
        <a:lnSpc>
          <a:spcPct val="90000"/>
        </a:lnSpc>
        <a:spcBef>
          <a:spcPct val="0"/>
        </a:spcBef>
        <a:spcAft>
          <a:spcPct val="0"/>
        </a:spcAft>
        <a:defRPr sz="2700" b="1">
          <a:solidFill>
            <a:schemeClr val="tx1"/>
          </a:solidFill>
          <a:latin typeface="Segoe UI Semibold" panose="020B0702040204020203" pitchFamily="34" charset="0"/>
          <a:cs typeface="Segoe UI Semibold" panose="020B0702040204020203" pitchFamily="34" charset="0"/>
        </a:defRPr>
      </a:lvl8pPr>
      <a:lvl9pPr marL="1371600" algn="l" rtl="0" eaLnBrk="1" fontAlgn="base" hangingPunct="1">
        <a:lnSpc>
          <a:spcPct val="90000"/>
        </a:lnSpc>
        <a:spcBef>
          <a:spcPct val="0"/>
        </a:spcBef>
        <a:spcAft>
          <a:spcPct val="0"/>
        </a:spcAft>
        <a:defRPr sz="2700" b="1">
          <a:solidFill>
            <a:schemeClr val="tx1"/>
          </a:solidFill>
          <a:latin typeface="Segoe UI Semibold" panose="020B0702040204020203" pitchFamily="34" charset="0"/>
          <a:cs typeface="Segoe UI Semibold" panose="020B0702040204020203" pitchFamily="34" charset="0"/>
        </a:defRPr>
      </a:lvl9pPr>
    </p:titleStyle>
    <p:bodyStyle>
      <a:lvl1pPr marL="171450" indent="-171450" algn="l" rtl="0" eaLnBrk="1" fontAlgn="base" hangingPunct="1">
        <a:lnSpc>
          <a:spcPct val="90000"/>
        </a:lnSpc>
        <a:spcBef>
          <a:spcPts val="750"/>
        </a:spcBef>
        <a:spcAft>
          <a:spcPct val="0"/>
        </a:spcAft>
        <a:buFont typeface="Arial" panose="020B0604020202020204" pitchFamily="34" charset="0"/>
        <a:buChar char="•"/>
        <a:defRPr sz="2100" kern="1200">
          <a:solidFill>
            <a:schemeClr val="tx1"/>
          </a:solidFill>
          <a:latin typeface="Rubik" panose="02000604000000020004" pitchFamily="2" charset="-79"/>
          <a:ea typeface="+mn-ea"/>
          <a:cs typeface="Rubik" panose="02000604000000020004" pitchFamily="2" charset="-79"/>
        </a:defRPr>
      </a:lvl1pPr>
      <a:lvl2pPr marL="514350" indent="-171450" algn="l" rtl="0" eaLnBrk="1" fontAlgn="base" hangingPunct="1">
        <a:lnSpc>
          <a:spcPct val="90000"/>
        </a:lnSpc>
        <a:spcBef>
          <a:spcPts val="375"/>
        </a:spcBef>
        <a:spcAft>
          <a:spcPct val="0"/>
        </a:spcAft>
        <a:buFont typeface="Arial" panose="020B0604020202020204" pitchFamily="34" charset="0"/>
        <a:buChar char="•"/>
        <a:defRPr sz="1800" kern="1200">
          <a:solidFill>
            <a:schemeClr val="tx1"/>
          </a:solidFill>
          <a:latin typeface="Rubik" panose="02000604000000020004" pitchFamily="2" charset="-79"/>
          <a:ea typeface="+mn-ea"/>
          <a:cs typeface="Rubik" panose="02000604000000020004" pitchFamily="2" charset="-79"/>
        </a:defRPr>
      </a:lvl2pPr>
      <a:lvl3pPr marL="857250" indent="-171450" algn="l" rtl="0"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Rubik" panose="02000604000000020004" pitchFamily="2" charset="-79"/>
          <a:ea typeface="+mn-ea"/>
          <a:cs typeface="Rubik" panose="02000604000000020004" pitchFamily="2" charset="-79"/>
        </a:defRPr>
      </a:lvl3pPr>
      <a:lvl4pPr marL="1200150" indent="-171450" algn="l" rtl="0" eaLnBrk="1" fontAlgn="base" hangingPunct="1">
        <a:lnSpc>
          <a:spcPct val="90000"/>
        </a:lnSpc>
        <a:spcBef>
          <a:spcPts val="375"/>
        </a:spcBef>
        <a:spcAft>
          <a:spcPct val="0"/>
        </a:spcAft>
        <a:buFont typeface="Arial" panose="020B0604020202020204" pitchFamily="34" charset="0"/>
        <a:buChar char="•"/>
        <a:defRPr kern="1200">
          <a:solidFill>
            <a:schemeClr val="tx1"/>
          </a:solidFill>
          <a:latin typeface="Rubik" panose="02000604000000020004" pitchFamily="2" charset="-79"/>
          <a:ea typeface="+mn-ea"/>
          <a:cs typeface="Rubik" panose="02000604000000020004" pitchFamily="2" charset="-79"/>
        </a:defRPr>
      </a:lvl4pPr>
      <a:lvl5pPr marL="1543050" indent="-171450" algn="l" rtl="0" eaLnBrk="1" fontAlgn="base" hangingPunct="1">
        <a:lnSpc>
          <a:spcPct val="90000"/>
        </a:lnSpc>
        <a:spcBef>
          <a:spcPts val="375"/>
        </a:spcBef>
        <a:spcAft>
          <a:spcPct val="0"/>
        </a:spcAft>
        <a:buFont typeface="Arial" panose="020B0604020202020204" pitchFamily="34" charset="0"/>
        <a:buChar char="•"/>
        <a:defRPr kern="1200">
          <a:solidFill>
            <a:schemeClr val="tx1"/>
          </a:solidFill>
          <a:latin typeface="Rubik" panose="02000604000000020004" pitchFamily="2" charset="-79"/>
          <a:ea typeface="+mn-ea"/>
          <a:cs typeface="Rubik" panose="02000604000000020004" pitchFamily="2" charset="-79"/>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simplesamlphp.org/docs/2.0/core/authproc_attributevaluemap.html"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garr.it/domand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a:t>Configurazione SimpleSAMLphp</a:t>
            </a:r>
            <a:br>
              <a:rPr lang="it-IT" dirty="0"/>
            </a:br>
            <a:br>
              <a:rPr lang="it-IT" dirty="0"/>
            </a:br>
            <a:r>
              <a:rPr lang="it-IT" dirty="0"/>
              <a:t>adesione ai profili di garanzia</a:t>
            </a:r>
          </a:p>
        </p:txBody>
      </p:sp>
      <p:sp>
        <p:nvSpPr>
          <p:cNvPr id="3" name="Sottotitolo 2"/>
          <p:cNvSpPr>
            <a:spLocks noGrp="1"/>
          </p:cNvSpPr>
          <p:nvPr>
            <p:ph type="subTitle" idx="1"/>
          </p:nvPr>
        </p:nvSpPr>
        <p:spPr/>
        <p:txBody>
          <a:bodyPr/>
          <a:lstStyle/>
          <a:p>
            <a:pPr>
              <a:defRPr/>
            </a:pPr>
            <a:r>
              <a:rPr lang="it-IT" dirty="0"/>
              <a:t>Enrico Maria Vincenzo Fasanelli</a:t>
            </a:r>
          </a:p>
          <a:p>
            <a:pPr>
              <a:defRPr/>
            </a:pPr>
            <a:endParaRPr lang="it-IT" dirty="0"/>
          </a:p>
          <a:p>
            <a:pPr>
              <a:defRPr/>
            </a:pPr>
            <a:r>
              <a:rPr lang="it-IT" dirty="0"/>
              <a:t>Istituto Nazionale di Fisica Nucleare </a:t>
            </a:r>
          </a:p>
          <a:p>
            <a:pPr>
              <a:defRPr/>
            </a:pPr>
            <a:r>
              <a:rPr lang="it-IT" dirty="0"/>
              <a:t>(INFN)</a:t>
            </a:r>
          </a:p>
        </p:txBody>
      </p:sp>
    </p:spTree>
    <p:extLst>
      <p:ext uri="{BB962C8B-B14F-4D97-AF65-F5344CB8AC3E}">
        <p14:creationId xmlns:p14="http://schemas.microsoft.com/office/powerpoint/2010/main" val="1782751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Tutto in una slide (o quasi)</a:t>
            </a:r>
          </a:p>
        </p:txBody>
      </p:sp>
      <p:sp>
        <p:nvSpPr>
          <p:cNvPr id="4" name="Segnaposto piè di pagina 3"/>
          <p:cNvSpPr>
            <a:spLocks noGrp="1"/>
          </p:cNvSpPr>
          <p:nvPr>
            <p:ph type="ftr" sz="quarter" idx="10"/>
          </p:nvPr>
        </p:nvSpPr>
        <p:spPr/>
        <p:txBody>
          <a:bodyPr/>
          <a:lstStyle/>
          <a:p>
            <a:pPr>
              <a:defRPr/>
            </a:pPr>
            <a:r>
              <a:rPr lang="it-IT"/>
              <a:t>Enrico Maria Vincenzo Fasanelli - INFN</a:t>
            </a:r>
            <a:endParaRPr lang="en-US" dirty="0"/>
          </a:p>
        </p:txBody>
      </p:sp>
      <p:sp>
        <p:nvSpPr>
          <p:cNvPr id="5" name="Segnaposto numero diapositiva 4"/>
          <p:cNvSpPr>
            <a:spLocks noGrp="1"/>
          </p:cNvSpPr>
          <p:nvPr>
            <p:ph type="sldNum" sz="quarter" idx="11"/>
          </p:nvPr>
        </p:nvSpPr>
        <p:spPr/>
        <p:txBody>
          <a:bodyPr/>
          <a:lstStyle/>
          <a:p>
            <a:pPr>
              <a:defRPr/>
            </a:pPr>
            <a:fld id="{C906A02E-EE17-477B-9312-8E0C1C603D39}" type="slidenum">
              <a:rPr lang="it-IT" smtClean="0"/>
              <a:pPr>
                <a:defRPr/>
              </a:pPr>
              <a:t>2</a:t>
            </a:fld>
            <a:endParaRPr lang="it-IT" dirty="0"/>
          </a:p>
        </p:txBody>
      </p:sp>
      <p:sp>
        <p:nvSpPr>
          <p:cNvPr id="19" name="Segnaposto contenuto 18">
            <a:extLst>
              <a:ext uri="{FF2B5EF4-FFF2-40B4-BE49-F238E27FC236}">
                <a16:creationId xmlns:a16="http://schemas.microsoft.com/office/drawing/2014/main" id="{C74E59BC-1C2E-49DF-AB9C-D75F00285C22}"/>
              </a:ext>
            </a:extLst>
          </p:cNvPr>
          <p:cNvSpPr>
            <a:spLocks noGrp="1"/>
          </p:cNvSpPr>
          <p:nvPr>
            <p:ph idx="1"/>
          </p:nvPr>
        </p:nvSpPr>
        <p:spPr>
          <a:xfrm>
            <a:off x="182566" y="1533529"/>
            <a:ext cx="7839961" cy="4899025"/>
          </a:xfrm>
        </p:spPr>
        <p:txBody>
          <a:bodyPr/>
          <a:lstStyle/>
          <a:p>
            <a:pPr>
              <a:defRPr/>
            </a:pPr>
            <a:r>
              <a:rPr lang="it-IT" dirty="0">
                <a:solidFill>
                  <a:srgbClr val="000000"/>
                </a:solidFill>
              </a:rPr>
              <a:t>L’INFN ha codificato i processi di verifica di ID e assegnazione LoA</a:t>
            </a:r>
          </a:p>
          <a:p>
            <a:pPr>
              <a:defRPr/>
            </a:pPr>
            <a:r>
              <a:rPr lang="it-IT" dirty="0" err="1">
                <a:solidFill>
                  <a:srgbClr val="000000"/>
                </a:solidFill>
              </a:rPr>
              <a:t>eduPersonAssurance</a:t>
            </a:r>
            <a:r>
              <a:rPr lang="it-IT" dirty="0">
                <a:solidFill>
                  <a:srgbClr val="000000"/>
                </a:solidFill>
              </a:rPr>
              <a:t> con valori</a:t>
            </a:r>
          </a:p>
          <a:p>
            <a:pPr lvl="1">
              <a:defRPr/>
            </a:pPr>
            <a:r>
              <a:rPr lang="it-IT" b="1" i="0" u="none" strike="noStrike" dirty="0">
                <a:solidFill>
                  <a:srgbClr val="000000"/>
                </a:solidFill>
                <a:effectLst/>
                <a:latin typeface="Courier New" panose="02070309020205020404" pitchFamily="49" charset="0"/>
              </a:rPr>
              <a:t>urn:mace:infn.it:loa1</a:t>
            </a:r>
            <a:endParaRPr lang="it-IT" b="1" i="0" u="none" strike="noStrike" dirty="0">
              <a:solidFill>
                <a:srgbClr val="000000"/>
              </a:solidFill>
              <a:effectLst/>
              <a:latin typeface="Helvetica" pitchFamily="2" charset="0"/>
            </a:endParaRPr>
          </a:p>
          <a:p>
            <a:pPr lvl="1">
              <a:defRPr/>
            </a:pPr>
            <a:r>
              <a:rPr lang="en-US" b="1" dirty="0">
                <a:solidFill>
                  <a:srgbClr val="000000"/>
                </a:solidFill>
                <a:latin typeface="Courier New" panose="02070309020205020404" pitchFamily="49" charset="0"/>
              </a:rPr>
              <a:t>urn:mace:infn.it:loa2</a:t>
            </a:r>
            <a:endParaRPr lang="it-IT" b="1" dirty="0">
              <a:solidFill>
                <a:srgbClr val="000000"/>
              </a:solidFill>
              <a:latin typeface="Helvetica" pitchFamily="2" charset="0"/>
            </a:endParaRPr>
          </a:p>
          <a:p>
            <a:pPr>
              <a:defRPr/>
            </a:pPr>
            <a:r>
              <a:rPr lang="it-IT" dirty="0">
                <a:solidFill>
                  <a:srgbClr val="000000"/>
                </a:solidFill>
              </a:rPr>
              <a:t>Corrispondenza netta con i profili IDEM</a:t>
            </a:r>
          </a:p>
          <a:p>
            <a:pPr lvl="1">
              <a:defRPr/>
            </a:pPr>
            <a:r>
              <a:rPr lang="it-IT" b="0" i="0" u="none" strike="noStrike" dirty="0">
                <a:solidFill>
                  <a:srgbClr val="000000"/>
                </a:solidFill>
                <a:effectLst/>
              </a:rPr>
              <a:t>LoA1 </a:t>
            </a:r>
            <a:r>
              <a:rPr lang="it-IT" b="0" i="0" u="none" strike="noStrike" dirty="0">
                <a:solidFill>
                  <a:srgbClr val="000000"/>
                </a:solidFill>
                <a:effectLst/>
                <a:sym typeface="Wingdings" pitchFamily="2" charset="2"/>
              </a:rPr>
              <a:t> IDEM-P0</a:t>
            </a:r>
          </a:p>
          <a:p>
            <a:pPr lvl="1">
              <a:defRPr/>
            </a:pPr>
            <a:r>
              <a:rPr lang="it-IT" dirty="0">
                <a:solidFill>
                  <a:srgbClr val="000000"/>
                </a:solidFill>
                <a:sym typeface="Wingdings" pitchFamily="2" charset="2"/>
              </a:rPr>
              <a:t>LoA2  IDEM-P1</a:t>
            </a:r>
          </a:p>
          <a:p>
            <a:pPr>
              <a:defRPr/>
            </a:pPr>
            <a:r>
              <a:rPr lang="it-IT" b="0" i="0" u="none" strike="noStrike" dirty="0">
                <a:solidFill>
                  <a:srgbClr val="000000"/>
                </a:solidFill>
                <a:effectLst/>
                <a:sym typeface="Wingdings" pitchFamily="2" charset="2"/>
              </a:rPr>
              <a:t>SimpleSAMLphp ha una classe di «mapping» che fa al caso nostro</a:t>
            </a:r>
          </a:p>
          <a:p>
            <a:pPr lvl="1">
              <a:defRPr/>
            </a:pPr>
            <a:r>
              <a:rPr lang="en-US" b="1" i="0" u="none" strike="noStrike" dirty="0">
                <a:solidFill>
                  <a:srgbClr val="446644"/>
                </a:solidFill>
                <a:effectLst/>
                <a:latin typeface="Courier New" panose="02070309020205020404" pitchFamily="49" charset="0"/>
                <a:cs typeface="Courier New" panose="02070309020205020404" pitchFamily="49" charset="0"/>
                <a:hlinkClick r:id="rId3"/>
              </a:rPr>
              <a:t>core:AttributeValueMap </a:t>
            </a:r>
            <a:r>
              <a:rPr lang="en-US" b="1" i="0" u="none" strike="noStrike" dirty="0">
                <a:solidFill>
                  <a:srgbClr val="000000"/>
                </a:solidFill>
                <a:effectLst/>
                <a:latin typeface="Courier New" panose="02070309020205020404" pitchFamily="49" charset="0"/>
                <a:cs typeface="Courier New" panose="02070309020205020404" pitchFamily="49" charset="0"/>
              </a:rPr>
              <a:t>: Map attribute values to new values and attribute name.</a:t>
            </a:r>
          </a:p>
          <a:p>
            <a:pPr>
              <a:defRPr/>
            </a:pPr>
            <a:r>
              <a:rPr lang="it-IT" b="0" i="0" u="none" strike="noStrike" dirty="0">
                <a:solidFill>
                  <a:srgbClr val="000000"/>
                </a:solidFill>
                <a:effectLst/>
                <a:sym typeface="Wingdings" pitchFamily="2" charset="2"/>
              </a:rPr>
              <a:t>Mapping dei profili INFN in quelli IDEM e REFED</a:t>
            </a:r>
            <a:r>
              <a:rPr lang="it-IT" dirty="0">
                <a:solidFill>
                  <a:srgbClr val="000000"/>
                </a:solidFill>
                <a:sym typeface="Wingdings" pitchFamily="2" charset="2"/>
              </a:rPr>
              <a:t>S in </a:t>
            </a:r>
          </a:p>
          <a:p>
            <a:pPr marL="342900" lvl="1" indent="0">
              <a:buNone/>
              <a:defRPr/>
            </a:pPr>
            <a:r>
              <a:rPr lang="en-US" b="1" i="0" u="none" strike="noStrike" dirty="0">
                <a:solidFill>
                  <a:srgbClr val="000000"/>
                </a:solidFill>
                <a:effectLst/>
                <a:latin typeface="Courier New" panose="02070309020205020404" pitchFamily="49" charset="0"/>
              </a:rPr>
              <a:t>saml20-idp-hosted</a:t>
            </a:r>
            <a:endParaRPr lang="it-IT" b="1" i="0" u="none" strike="noStrike" dirty="0">
              <a:solidFill>
                <a:srgbClr val="000000"/>
              </a:solidFill>
              <a:effectLst/>
              <a:latin typeface="Helvetica" pitchFamily="2" charset="0"/>
            </a:endParaRPr>
          </a:p>
        </p:txBody>
      </p:sp>
      <p:pic>
        <p:nvPicPr>
          <p:cNvPr id="3" name="Picture 2" descr="A screenshot of a computer screen&#10;&#10;Description automatically generated">
            <a:extLst>
              <a:ext uri="{FF2B5EF4-FFF2-40B4-BE49-F238E27FC236}">
                <a16:creationId xmlns:a16="http://schemas.microsoft.com/office/drawing/2014/main" id="{5A773A3F-DF5E-4115-EF3F-520E7F23AF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8022527" y="834392"/>
            <a:ext cx="4016121" cy="5189216"/>
          </a:xfrm>
          <a:prstGeom prst="rect">
            <a:avLst/>
          </a:prstGeom>
        </p:spPr>
      </p:pic>
    </p:spTree>
    <p:extLst>
      <p:ext uri="{BB962C8B-B14F-4D97-AF65-F5344CB8AC3E}">
        <p14:creationId xmlns:p14="http://schemas.microsoft.com/office/powerpoint/2010/main" val="1097914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2FF48-6E46-3E21-4FED-CD2255325577}"/>
              </a:ext>
            </a:extLst>
          </p:cNvPr>
          <p:cNvSpPr>
            <a:spLocks noGrp="1"/>
          </p:cNvSpPr>
          <p:nvPr>
            <p:ph type="title"/>
          </p:nvPr>
        </p:nvSpPr>
        <p:spPr/>
        <p:txBody>
          <a:bodyPr/>
          <a:lstStyle/>
          <a:p>
            <a:r>
              <a:rPr lang="it-IT" dirty="0"/>
              <a:t>MFA</a:t>
            </a:r>
          </a:p>
        </p:txBody>
      </p:sp>
      <p:sp>
        <p:nvSpPr>
          <p:cNvPr id="3" name="Content Placeholder 2">
            <a:extLst>
              <a:ext uri="{FF2B5EF4-FFF2-40B4-BE49-F238E27FC236}">
                <a16:creationId xmlns:a16="http://schemas.microsoft.com/office/drawing/2014/main" id="{E6113C84-8170-F015-BC3E-268DA6DB54AB}"/>
              </a:ext>
            </a:extLst>
          </p:cNvPr>
          <p:cNvSpPr>
            <a:spLocks noGrp="1"/>
          </p:cNvSpPr>
          <p:nvPr>
            <p:ph idx="1"/>
          </p:nvPr>
        </p:nvSpPr>
        <p:spPr/>
        <p:txBody>
          <a:bodyPr/>
          <a:lstStyle/>
          <a:p>
            <a:r>
              <a:rPr lang="it-IT" dirty="0"/>
              <a:t>Dal 31 ottobre è in produzione il sistema di autenticazione a doppio fattore (per adesso in fase pilota su un gruppo «ristretto» di power-users)</a:t>
            </a:r>
          </a:p>
          <a:p>
            <a:pPr lvl="1"/>
            <a:r>
              <a:rPr lang="it-IT" dirty="0"/>
              <a:t>Basato su privacyIDEA Authentication System</a:t>
            </a:r>
          </a:p>
          <a:p>
            <a:pPr lvl="1"/>
            <a:r>
              <a:rPr lang="it-IT" dirty="0"/>
              <a:t>Configurato solo per il personale staff (Dipendenti ed Associati)</a:t>
            </a:r>
          </a:p>
          <a:p>
            <a:pPr lvl="1"/>
            <a:r>
              <a:rPr lang="it-IT" dirty="0"/>
              <a:t>Self-</a:t>
            </a:r>
            <a:r>
              <a:rPr lang="it-IT" dirty="0" err="1"/>
              <a:t>enrolment</a:t>
            </a:r>
            <a:r>
              <a:rPr lang="it-IT" dirty="0"/>
              <a:t> via autenticazione INFN-AAI con notifica a tutti gli indirizzi e-mail</a:t>
            </a:r>
          </a:p>
          <a:p>
            <a:pPr lvl="1"/>
            <a:r>
              <a:rPr lang="it-IT" dirty="0"/>
              <a:t>Acquisizione del token registrata nel nostro Identity and Access Management System (</a:t>
            </a:r>
            <a:r>
              <a:rPr lang="it-IT" dirty="0" err="1"/>
              <a:t>GODiVA</a:t>
            </a:r>
            <a:r>
              <a:rPr lang="it-IT" dirty="0"/>
              <a:t>) e riportata in LDAP</a:t>
            </a:r>
          </a:p>
          <a:p>
            <a:pPr marL="685800" lvl="2" indent="0">
              <a:buNone/>
            </a:pPr>
            <a:r>
              <a:rPr lang="it-IT" b="1" dirty="0" err="1">
                <a:solidFill>
                  <a:srgbClr val="000000"/>
                </a:solidFill>
                <a:latin typeface="Courier New" panose="02070309020205020404" pitchFamily="49" charset="0"/>
                <a:cs typeface="Courier New" panose="02070309020205020404" pitchFamily="49" charset="0"/>
              </a:rPr>
              <a:t>schAcUserStatus</a:t>
            </a:r>
            <a:r>
              <a:rPr lang="it-IT" b="1" dirty="0">
                <a:solidFill>
                  <a:srgbClr val="000000"/>
                </a:solidFill>
                <a:latin typeface="Courier New" panose="02070309020205020404" pitchFamily="49" charset="0"/>
                <a:cs typeface="Courier New" panose="02070309020205020404" pitchFamily="49" charset="0"/>
              </a:rPr>
              <a:t>: </a:t>
            </a:r>
            <a:r>
              <a:rPr lang="it-IT" b="1" dirty="0" err="1">
                <a:solidFill>
                  <a:srgbClr val="000000"/>
                </a:solidFill>
                <a:latin typeface="Courier New" panose="02070309020205020404" pitchFamily="49" charset="0"/>
                <a:cs typeface="Courier New" panose="02070309020205020404" pitchFamily="49" charset="0"/>
              </a:rPr>
              <a:t>urn:schac:userStatus:it:infn.it:mfa:enabled</a:t>
            </a:r>
            <a:endParaRPr lang="it-IT" b="1" dirty="0">
              <a:latin typeface="Courier New" panose="02070309020205020404" pitchFamily="49" charset="0"/>
              <a:cs typeface="Courier New" panose="02070309020205020404" pitchFamily="49" charset="0"/>
            </a:endParaRPr>
          </a:p>
          <a:p>
            <a:pPr lvl="1"/>
            <a:r>
              <a:rPr lang="it-IT" dirty="0"/>
              <a:t>Autenticazione con secondo fattore richiesta per l’accesso a tutti i SP INFN, via </a:t>
            </a:r>
            <a:r>
              <a:rPr lang="it-IT" dirty="0" err="1"/>
              <a:t>AuthProc</a:t>
            </a:r>
            <a:r>
              <a:rPr lang="it-IT" dirty="0"/>
              <a:t> nell’IdP SimpleSAMLphp, solo per chi ne è in possesso</a:t>
            </a:r>
          </a:p>
        </p:txBody>
      </p:sp>
      <p:sp>
        <p:nvSpPr>
          <p:cNvPr id="4" name="Footer Placeholder 3">
            <a:extLst>
              <a:ext uri="{FF2B5EF4-FFF2-40B4-BE49-F238E27FC236}">
                <a16:creationId xmlns:a16="http://schemas.microsoft.com/office/drawing/2014/main" id="{565F2514-6EA1-9001-C646-AC5CC4018BA6}"/>
              </a:ext>
            </a:extLst>
          </p:cNvPr>
          <p:cNvSpPr>
            <a:spLocks noGrp="1"/>
          </p:cNvSpPr>
          <p:nvPr>
            <p:ph type="ftr" sz="quarter" idx="10"/>
          </p:nvPr>
        </p:nvSpPr>
        <p:spPr/>
        <p:txBody>
          <a:bodyPr/>
          <a:lstStyle/>
          <a:p>
            <a:pPr>
              <a:defRPr/>
            </a:pPr>
            <a:r>
              <a:rPr lang="it-IT"/>
              <a:t>Enrico Maria Vincenzo Fasanelli - INFN</a:t>
            </a:r>
            <a:endParaRPr lang="en-US" dirty="0"/>
          </a:p>
        </p:txBody>
      </p:sp>
      <p:sp>
        <p:nvSpPr>
          <p:cNvPr id="5" name="Slide Number Placeholder 4">
            <a:extLst>
              <a:ext uri="{FF2B5EF4-FFF2-40B4-BE49-F238E27FC236}">
                <a16:creationId xmlns:a16="http://schemas.microsoft.com/office/drawing/2014/main" id="{CB92F9F5-5E72-EE60-52CF-C810351EFFD1}"/>
              </a:ext>
            </a:extLst>
          </p:cNvPr>
          <p:cNvSpPr>
            <a:spLocks noGrp="1"/>
          </p:cNvSpPr>
          <p:nvPr>
            <p:ph type="sldNum" sz="quarter" idx="11"/>
          </p:nvPr>
        </p:nvSpPr>
        <p:spPr/>
        <p:txBody>
          <a:bodyPr/>
          <a:lstStyle/>
          <a:p>
            <a:pPr>
              <a:defRPr/>
            </a:pPr>
            <a:fld id="{C906A02E-EE17-477B-9312-8E0C1C603D39}" type="slidenum">
              <a:rPr lang="en-IT" smtClean="0"/>
              <a:pPr>
                <a:defRPr/>
              </a:pPr>
              <a:t>3</a:t>
            </a:fld>
            <a:endParaRPr lang="en-IT" dirty="0"/>
          </a:p>
        </p:txBody>
      </p:sp>
    </p:spTree>
    <p:extLst>
      <p:ext uri="{BB962C8B-B14F-4D97-AF65-F5344CB8AC3E}">
        <p14:creationId xmlns:p14="http://schemas.microsoft.com/office/powerpoint/2010/main" val="14190585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9204D-A33D-E551-3E27-35A54555EDC1}"/>
              </a:ext>
            </a:extLst>
          </p:cNvPr>
          <p:cNvSpPr>
            <a:spLocks noGrp="1"/>
          </p:cNvSpPr>
          <p:nvPr>
            <p:ph type="title"/>
          </p:nvPr>
        </p:nvSpPr>
        <p:spPr/>
        <p:txBody>
          <a:bodyPr/>
          <a:lstStyle/>
          <a:p>
            <a:r>
              <a:rPr lang="it-IT" dirty="0"/>
              <a:t>MFA &amp; IDEM-P2</a:t>
            </a:r>
          </a:p>
        </p:txBody>
      </p:sp>
      <p:sp>
        <p:nvSpPr>
          <p:cNvPr id="3" name="Content Placeholder 2">
            <a:extLst>
              <a:ext uri="{FF2B5EF4-FFF2-40B4-BE49-F238E27FC236}">
                <a16:creationId xmlns:a16="http://schemas.microsoft.com/office/drawing/2014/main" id="{AA39A847-C870-A771-5CD5-349ABE2C391D}"/>
              </a:ext>
            </a:extLst>
          </p:cNvPr>
          <p:cNvSpPr>
            <a:spLocks noGrp="1"/>
          </p:cNvSpPr>
          <p:nvPr>
            <p:ph idx="1"/>
          </p:nvPr>
        </p:nvSpPr>
        <p:spPr>
          <a:xfrm>
            <a:off x="182567" y="1533529"/>
            <a:ext cx="6384488" cy="4899025"/>
          </a:xfrm>
        </p:spPr>
        <p:txBody>
          <a:bodyPr/>
          <a:lstStyle/>
          <a:p>
            <a:r>
              <a:rPr lang="it-IT" dirty="0"/>
              <a:t>Secondo fattore solo per il personale staff (Dipendenti e Associati)</a:t>
            </a:r>
          </a:p>
          <a:p>
            <a:pPr lvl="1"/>
            <a:r>
              <a:rPr lang="it-IT" dirty="0"/>
              <a:t>IAP/high</a:t>
            </a:r>
          </a:p>
          <a:p>
            <a:pPr lvl="1"/>
            <a:r>
              <a:rPr lang="it-IT" dirty="0" err="1"/>
              <a:t>profile</a:t>
            </a:r>
            <a:r>
              <a:rPr lang="it-IT" dirty="0"/>
              <a:t>/espresso</a:t>
            </a:r>
          </a:p>
          <a:p>
            <a:r>
              <a:rPr lang="it-IT" dirty="0"/>
              <a:t>Non è garantito entro un giorno l’aggiornamento del valore di affiliazione per gli Associati (ma ci stiamo lavorando)</a:t>
            </a:r>
          </a:p>
          <a:p>
            <a:pPr lvl="1"/>
            <a:r>
              <a:rPr lang="it-IT" dirty="0"/>
              <a:t>ATP/ePA-1m</a:t>
            </a:r>
          </a:p>
          <a:p>
            <a:endParaRPr lang="it-IT" dirty="0"/>
          </a:p>
          <a:p>
            <a:endParaRPr lang="it-IT" dirty="0"/>
          </a:p>
        </p:txBody>
      </p:sp>
      <p:sp>
        <p:nvSpPr>
          <p:cNvPr id="4" name="Footer Placeholder 3">
            <a:extLst>
              <a:ext uri="{FF2B5EF4-FFF2-40B4-BE49-F238E27FC236}">
                <a16:creationId xmlns:a16="http://schemas.microsoft.com/office/drawing/2014/main" id="{21A9DFA2-43C1-0BAD-3A2E-7A834CE11580}"/>
              </a:ext>
            </a:extLst>
          </p:cNvPr>
          <p:cNvSpPr>
            <a:spLocks noGrp="1"/>
          </p:cNvSpPr>
          <p:nvPr>
            <p:ph type="ftr" sz="quarter" idx="10"/>
          </p:nvPr>
        </p:nvSpPr>
        <p:spPr/>
        <p:txBody>
          <a:bodyPr/>
          <a:lstStyle/>
          <a:p>
            <a:pPr>
              <a:defRPr/>
            </a:pPr>
            <a:r>
              <a:rPr lang="it-IT"/>
              <a:t>Enrico Maria Vincenzo Fasanelli - INFN</a:t>
            </a:r>
            <a:endParaRPr lang="en-US" dirty="0"/>
          </a:p>
        </p:txBody>
      </p:sp>
      <p:sp>
        <p:nvSpPr>
          <p:cNvPr id="5" name="Slide Number Placeholder 4">
            <a:extLst>
              <a:ext uri="{FF2B5EF4-FFF2-40B4-BE49-F238E27FC236}">
                <a16:creationId xmlns:a16="http://schemas.microsoft.com/office/drawing/2014/main" id="{83105A4F-EB44-E5D4-1C54-C130BF782D00}"/>
              </a:ext>
            </a:extLst>
          </p:cNvPr>
          <p:cNvSpPr>
            <a:spLocks noGrp="1"/>
          </p:cNvSpPr>
          <p:nvPr>
            <p:ph type="sldNum" sz="quarter" idx="11"/>
          </p:nvPr>
        </p:nvSpPr>
        <p:spPr/>
        <p:txBody>
          <a:bodyPr/>
          <a:lstStyle/>
          <a:p>
            <a:pPr>
              <a:defRPr/>
            </a:pPr>
            <a:fld id="{C906A02E-EE17-477B-9312-8E0C1C603D39}" type="slidenum">
              <a:rPr lang="en-IT" smtClean="0"/>
              <a:pPr>
                <a:defRPr/>
              </a:pPr>
              <a:t>4</a:t>
            </a:fld>
            <a:endParaRPr lang="en-IT" dirty="0"/>
          </a:p>
        </p:txBody>
      </p:sp>
      <p:pic>
        <p:nvPicPr>
          <p:cNvPr id="6" name="Picture 5" descr="A screenshot of a computer screen&#10;&#10;Description automatically generated">
            <a:extLst>
              <a:ext uri="{FF2B5EF4-FFF2-40B4-BE49-F238E27FC236}">
                <a16:creationId xmlns:a16="http://schemas.microsoft.com/office/drawing/2014/main" id="{74339989-6A99-6152-66B0-47F46E0D75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4022" y="96466"/>
            <a:ext cx="4347980" cy="6506216"/>
          </a:xfrm>
          <a:prstGeom prst="rect">
            <a:avLst/>
          </a:prstGeom>
        </p:spPr>
      </p:pic>
      <p:graphicFrame>
        <p:nvGraphicFramePr>
          <p:cNvPr id="9" name="Content Placeholder 7">
            <a:extLst>
              <a:ext uri="{FF2B5EF4-FFF2-40B4-BE49-F238E27FC236}">
                <a16:creationId xmlns:a16="http://schemas.microsoft.com/office/drawing/2014/main" id="{A1DAFA3E-6387-09A5-5D3D-D97D408E4959}"/>
              </a:ext>
            </a:extLst>
          </p:cNvPr>
          <p:cNvGraphicFramePr>
            <a:graphicFrameLocks/>
          </p:cNvGraphicFramePr>
          <p:nvPr>
            <p:extLst>
              <p:ext uri="{D42A27DB-BD31-4B8C-83A1-F6EECF244321}">
                <p14:modId xmlns:p14="http://schemas.microsoft.com/office/powerpoint/2010/main" val="2953078906"/>
              </p:ext>
            </p:extLst>
          </p:nvPr>
        </p:nvGraphicFramePr>
        <p:xfrm>
          <a:off x="3978233" y="3563380"/>
          <a:ext cx="3685789" cy="3017520"/>
        </p:xfrm>
        <a:graphic>
          <a:graphicData uri="http://schemas.openxmlformats.org/drawingml/2006/table">
            <a:tbl>
              <a:tblPr firstRow="1" bandRow="1">
                <a:tableStyleId>{5C22544A-7EE6-4342-B048-85BDC9FD1C3A}</a:tableStyleId>
              </a:tblPr>
              <a:tblGrid>
                <a:gridCol w="3685789">
                  <a:extLst>
                    <a:ext uri="{9D8B030D-6E8A-4147-A177-3AD203B41FA5}">
                      <a16:colId xmlns:a16="http://schemas.microsoft.com/office/drawing/2014/main" val="1054241120"/>
                    </a:ext>
                  </a:extLst>
                </a:gridCol>
              </a:tblGrid>
              <a:tr h="240434">
                <a:tc>
                  <a:txBody>
                    <a:bodyPr/>
                    <a:lstStyle/>
                    <a:p>
                      <a:r>
                        <a:rPr lang="it-IT" sz="1000" dirty="0"/>
                        <a:t>Valori di </a:t>
                      </a:r>
                      <a:r>
                        <a:rPr lang="it-IT" sz="1000" dirty="0" err="1"/>
                        <a:t>eduPersonAssurance</a:t>
                      </a:r>
                      <a:r>
                        <a:rPr lang="it-IT" sz="1000" dirty="0"/>
                        <a:t> per IDEM-P2</a:t>
                      </a:r>
                    </a:p>
                  </a:txBody>
                  <a:tcPr/>
                </a:tc>
                <a:extLst>
                  <a:ext uri="{0D108BD9-81ED-4DB2-BD59-A6C34878D82A}">
                    <a16:rowId xmlns:a16="http://schemas.microsoft.com/office/drawing/2014/main" val="1104882813"/>
                  </a:ext>
                </a:extLst>
              </a:tr>
              <a:tr h="209609">
                <a:tc>
                  <a:txBody>
                    <a:bodyPr/>
                    <a:lstStyle/>
                    <a:p>
                      <a:r>
                        <a:rPr lang="en-US" sz="800" dirty="0">
                          <a:effectLst/>
                          <a:latin typeface="LiberationSans"/>
                        </a:rPr>
                        <a:t>https://</a:t>
                      </a:r>
                      <a:r>
                        <a:rPr lang="en-US" sz="800" dirty="0" err="1">
                          <a:effectLst/>
                          <a:latin typeface="LiberationSans"/>
                        </a:rPr>
                        <a:t>refeds.org</a:t>
                      </a:r>
                      <a:r>
                        <a:rPr lang="en-US" sz="800" dirty="0">
                          <a:effectLst/>
                          <a:latin typeface="LiberationSans"/>
                        </a:rPr>
                        <a:t>/assurance/ID/unique </a:t>
                      </a:r>
                      <a:endParaRPr lang="en-US" sz="1000" dirty="0">
                        <a:effectLst/>
                      </a:endParaRPr>
                    </a:p>
                  </a:txBody>
                  <a:tcPr anchor="ctr"/>
                </a:tc>
                <a:extLst>
                  <a:ext uri="{0D108BD9-81ED-4DB2-BD59-A6C34878D82A}">
                    <a16:rowId xmlns:a16="http://schemas.microsoft.com/office/drawing/2014/main" val="3568627633"/>
                  </a:ext>
                </a:extLst>
              </a:tr>
              <a:tr h="209609">
                <a:tc>
                  <a:txBody>
                    <a:bodyPr/>
                    <a:lstStyle/>
                    <a:p>
                      <a:r>
                        <a:rPr lang="en-US" sz="800">
                          <a:effectLst/>
                          <a:latin typeface="LiberationSans"/>
                        </a:rPr>
                        <a:t>https://refeds.org/assurance/ID/eppn-unique-no-reassign </a:t>
                      </a:r>
                      <a:endParaRPr lang="en-US" sz="1000">
                        <a:effectLst/>
                      </a:endParaRPr>
                    </a:p>
                  </a:txBody>
                  <a:tcPr anchor="ctr"/>
                </a:tc>
                <a:extLst>
                  <a:ext uri="{0D108BD9-81ED-4DB2-BD59-A6C34878D82A}">
                    <a16:rowId xmlns:a16="http://schemas.microsoft.com/office/drawing/2014/main" val="646770217"/>
                  </a:ext>
                </a:extLst>
              </a:tr>
              <a:tr h="209609">
                <a:tc>
                  <a:txBody>
                    <a:bodyPr/>
                    <a:lstStyle/>
                    <a:p>
                      <a:r>
                        <a:rPr lang="en-US" sz="800">
                          <a:effectLst/>
                          <a:latin typeface="LiberationSans"/>
                        </a:rPr>
                        <a:t>https://refeds.org/assurance/IAP/low </a:t>
                      </a:r>
                      <a:endParaRPr lang="en-US" sz="1000">
                        <a:effectLst/>
                      </a:endParaRPr>
                    </a:p>
                  </a:txBody>
                  <a:tcPr anchor="ctr"/>
                </a:tc>
                <a:extLst>
                  <a:ext uri="{0D108BD9-81ED-4DB2-BD59-A6C34878D82A}">
                    <a16:rowId xmlns:a16="http://schemas.microsoft.com/office/drawing/2014/main" val="2204111432"/>
                  </a:ext>
                </a:extLst>
              </a:tr>
              <a:tr h="209609">
                <a:tc>
                  <a:txBody>
                    <a:bodyPr/>
                    <a:lstStyle/>
                    <a:p>
                      <a:r>
                        <a:rPr lang="en-US" sz="800">
                          <a:effectLst/>
                          <a:latin typeface="LiberationSans"/>
                        </a:rPr>
                        <a:t>https://refeds.org/assurance/IAP/medium </a:t>
                      </a:r>
                      <a:endParaRPr lang="en-US" sz="1000">
                        <a:effectLst/>
                      </a:endParaRPr>
                    </a:p>
                  </a:txBody>
                  <a:tcPr anchor="ctr"/>
                </a:tc>
                <a:extLst>
                  <a:ext uri="{0D108BD9-81ED-4DB2-BD59-A6C34878D82A}">
                    <a16:rowId xmlns:a16="http://schemas.microsoft.com/office/drawing/2014/main" val="1263147528"/>
                  </a:ext>
                </a:extLst>
              </a:tr>
              <a:tr h="209609">
                <a:tc>
                  <a:txBody>
                    <a:bodyPr/>
                    <a:lstStyle/>
                    <a:p>
                      <a:r>
                        <a:rPr lang="en-US" sz="800">
                          <a:effectLst/>
                          <a:latin typeface="LiberationSans"/>
                        </a:rPr>
                        <a:t>https://refeds.org/assurance/IAP/high </a:t>
                      </a:r>
                      <a:endParaRPr lang="en-US" sz="1000">
                        <a:effectLst/>
                      </a:endParaRPr>
                    </a:p>
                  </a:txBody>
                  <a:tcPr anchor="ctr"/>
                </a:tc>
                <a:extLst>
                  <a:ext uri="{0D108BD9-81ED-4DB2-BD59-A6C34878D82A}">
                    <a16:rowId xmlns:a16="http://schemas.microsoft.com/office/drawing/2014/main" val="3864021120"/>
                  </a:ext>
                </a:extLst>
              </a:tr>
              <a:tr h="209609">
                <a:tc>
                  <a:txBody>
                    <a:bodyPr/>
                    <a:lstStyle/>
                    <a:p>
                      <a:r>
                        <a:rPr lang="en-US" sz="800">
                          <a:effectLst/>
                          <a:latin typeface="LiberationSans"/>
                        </a:rPr>
                        <a:t>https://refeds.org/assurance/ATP/ePA-1m </a:t>
                      </a:r>
                      <a:endParaRPr lang="en-US" sz="1000">
                        <a:effectLst/>
                      </a:endParaRPr>
                    </a:p>
                  </a:txBody>
                  <a:tcPr anchor="ctr"/>
                </a:tc>
                <a:extLst>
                  <a:ext uri="{0D108BD9-81ED-4DB2-BD59-A6C34878D82A}">
                    <a16:rowId xmlns:a16="http://schemas.microsoft.com/office/drawing/2014/main" val="2178143538"/>
                  </a:ext>
                </a:extLst>
              </a:tr>
              <a:tr h="209609">
                <a:tc>
                  <a:txBody>
                    <a:bodyPr/>
                    <a:lstStyle/>
                    <a:p>
                      <a:r>
                        <a:rPr lang="en-US" sz="800" dirty="0">
                          <a:effectLst/>
                          <a:latin typeface="LiberationSans"/>
                        </a:rPr>
                        <a:t>https://</a:t>
                      </a:r>
                      <a:r>
                        <a:rPr lang="en-US" sz="800" dirty="0" err="1">
                          <a:effectLst/>
                          <a:latin typeface="LiberationSans"/>
                        </a:rPr>
                        <a:t>refeds.org</a:t>
                      </a:r>
                      <a:r>
                        <a:rPr lang="en-US" sz="800" dirty="0">
                          <a:effectLst/>
                          <a:latin typeface="LiberationSans"/>
                        </a:rPr>
                        <a:t>/assurance/ATP/ePA-1d* </a:t>
                      </a:r>
                      <a:endParaRPr lang="en-US" sz="1000" dirty="0">
                        <a:effectLst/>
                      </a:endParaRPr>
                    </a:p>
                  </a:txBody>
                  <a:tcPr anchor="ctr"/>
                </a:tc>
                <a:extLst>
                  <a:ext uri="{0D108BD9-81ED-4DB2-BD59-A6C34878D82A}">
                    <a16:rowId xmlns:a16="http://schemas.microsoft.com/office/drawing/2014/main" val="2234830322"/>
                  </a:ext>
                </a:extLst>
              </a:tr>
              <a:tr h="209609">
                <a:tc>
                  <a:txBody>
                    <a:bodyPr/>
                    <a:lstStyle/>
                    <a:p>
                      <a:r>
                        <a:rPr lang="en-US" sz="800">
                          <a:effectLst/>
                          <a:latin typeface="LiberationSans"/>
                        </a:rPr>
                        <a:t>https://idem.garr.it/af/IDEM-P0 </a:t>
                      </a:r>
                      <a:endParaRPr lang="en-US" sz="1000">
                        <a:effectLst/>
                      </a:endParaRPr>
                    </a:p>
                  </a:txBody>
                  <a:tcPr anchor="ctr"/>
                </a:tc>
                <a:extLst>
                  <a:ext uri="{0D108BD9-81ED-4DB2-BD59-A6C34878D82A}">
                    <a16:rowId xmlns:a16="http://schemas.microsoft.com/office/drawing/2014/main" val="489855049"/>
                  </a:ext>
                </a:extLst>
              </a:tr>
              <a:tr h="209609">
                <a:tc>
                  <a:txBody>
                    <a:bodyPr/>
                    <a:lstStyle/>
                    <a:p>
                      <a:r>
                        <a:rPr lang="en-US" sz="800">
                          <a:effectLst/>
                          <a:latin typeface="LiberationSans"/>
                        </a:rPr>
                        <a:t>https://idem.garr.it/af/IDEM-P1 </a:t>
                      </a:r>
                      <a:endParaRPr lang="en-US" sz="1000">
                        <a:effectLst/>
                      </a:endParaRPr>
                    </a:p>
                  </a:txBody>
                  <a:tcPr anchor="ctr"/>
                </a:tc>
                <a:extLst>
                  <a:ext uri="{0D108BD9-81ED-4DB2-BD59-A6C34878D82A}">
                    <a16:rowId xmlns:a16="http://schemas.microsoft.com/office/drawing/2014/main" val="1088390548"/>
                  </a:ext>
                </a:extLst>
              </a:tr>
              <a:tr h="209609">
                <a:tc>
                  <a:txBody>
                    <a:bodyPr/>
                    <a:lstStyle/>
                    <a:p>
                      <a:r>
                        <a:rPr lang="en-US" sz="800">
                          <a:effectLst/>
                          <a:latin typeface="LiberationSans"/>
                        </a:rPr>
                        <a:t>https://idem.garr.it/af/IDEM-P2 </a:t>
                      </a:r>
                      <a:endParaRPr lang="en-US" sz="1000">
                        <a:effectLst/>
                      </a:endParaRPr>
                    </a:p>
                  </a:txBody>
                  <a:tcPr anchor="ctr"/>
                </a:tc>
                <a:extLst>
                  <a:ext uri="{0D108BD9-81ED-4DB2-BD59-A6C34878D82A}">
                    <a16:rowId xmlns:a16="http://schemas.microsoft.com/office/drawing/2014/main" val="1135136932"/>
                  </a:ext>
                </a:extLst>
              </a:tr>
              <a:tr h="209609">
                <a:tc>
                  <a:txBody>
                    <a:bodyPr/>
                    <a:lstStyle/>
                    <a:p>
                      <a:r>
                        <a:rPr lang="en-US" sz="800">
                          <a:effectLst/>
                          <a:latin typeface="LiberationSans"/>
                        </a:rPr>
                        <a:t>https://refeds.org/profile/cappuccino </a:t>
                      </a:r>
                      <a:endParaRPr lang="en-US" sz="1000">
                        <a:effectLst/>
                      </a:endParaRPr>
                    </a:p>
                  </a:txBody>
                  <a:tcPr anchor="ctr"/>
                </a:tc>
                <a:extLst>
                  <a:ext uri="{0D108BD9-81ED-4DB2-BD59-A6C34878D82A}">
                    <a16:rowId xmlns:a16="http://schemas.microsoft.com/office/drawing/2014/main" val="798127693"/>
                  </a:ext>
                </a:extLst>
              </a:tr>
              <a:tr h="209609">
                <a:tc>
                  <a:txBody>
                    <a:bodyPr/>
                    <a:lstStyle/>
                    <a:p>
                      <a:r>
                        <a:rPr lang="en-US" sz="800" dirty="0">
                          <a:effectLst/>
                          <a:latin typeface="LiberationSans"/>
                        </a:rPr>
                        <a:t>https://</a:t>
                      </a:r>
                      <a:r>
                        <a:rPr lang="en-US" sz="800" dirty="0" err="1">
                          <a:effectLst/>
                          <a:latin typeface="LiberationSans"/>
                        </a:rPr>
                        <a:t>refeds.org</a:t>
                      </a:r>
                      <a:r>
                        <a:rPr lang="en-US" sz="800" dirty="0">
                          <a:effectLst/>
                          <a:latin typeface="LiberationSans"/>
                        </a:rPr>
                        <a:t>/profile/espresso </a:t>
                      </a:r>
                      <a:endParaRPr lang="en-US" sz="1000" dirty="0">
                        <a:effectLst/>
                      </a:endParaRPr>
                    </a:p>
                  </a:txBody>
                  <a:tcPr anchor="ctr"/>
                </a:tc>
                <a:extLst>
                  <a:ext uri="{0D108BD9-81ED-4DB2-BD59-A6C34878D82A}">
                    <a16:rowId xmlns:a16="http://schemas.microsoft.com/office/drawing/2014/main" val="1888611097"/>
                  </a:ext>
                </a:extLst>
              </a:tr>
              <a:tr h="209609">
                <a:tc>
                  <a:txBody>
                    <a:bodyPr/>
                    <a:lstStyle/>
                    <a:p>
                      <a:r>
                        <a:rPr lang="en-US" sz="800" dirty="0">
                          <a:effectLst/>
                        </a:rPr>
                        <a:t>* </a:t>
                      </a:r>
                      <a:r>
                        <a:rPr lang="en-US" sz="800" dirty="0" err="1">
                          <a:effectLst/>
                        </a:rPr>
                        <a:t>Opzionale</a:t>
                      </a:r>
                      <a:endParaRPr lang="en-US" sz="800" dirty="0">
                        <a:effectLst/>
                      </a:endParaRPr>
                    </a:p>
                  </a:txBody>
                  <a:tcPr anchor="ctr"/>
                </a:tc>
                <a:extLst>
                  <a:ext uri="{0D108BD9-81ED-4DB2-BD59-A6C34878D82A}">
                    <a16:rowId xmlns:a16="http://schemas.microsoft.com/office/drawing/2014/main" val="2264762505"/>
                  </a:ext>
                </a:extLst>
              </a:tr>
            </a:tbl>
          </a:graphicData>
        </a:graphic>
      </p:graphicFrame>
    </p:spTree>
    <p:extLst>
      <p:ext uri="{BB962C8B-B14F-4D97-AF65-F5344CB8AC3E}">
        <p14:creationId xmlns:p14="http://schemas.microsoft.com/office/powerpoint/2010/main" val="38730889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97BBCF5-C21D-30DC-160D-45061FD3F7FD}"/>
              </a:ext>
            </a:extLst>
          </p:cNvPr>
          <p:cNvSpPr>
            <a:spLocks noGrp="1"/>
          </p:cNvSpPr>
          <p:nvPr>
            <p:ph type="title"/>
          </p:nvPr>
        </p:nvSpPr>
        <p:spPr/>
        <p:txBody>
          <a:bodyPr/>
          <a:lstStyle/>
          <a:p>
            <a:r>
              <a:rPr lang="it-IT" dirty="0" err="1"/>
              <a:t>AuthnContextClassRef</a:t>
            </a:r>
            <a:r>
              <a:rPr lang="it-IT" dirty="0"/>
              <a:t> (Non solo </a:t>
            </a:r>
            <a:r>
              <a:rPr lang="it-IT" dirty="0" err="1"/>
              <a:t>eduPersonAssurance</a:t>
            </a:r>
            <a:r>
              <a:rPr lang="it-IT" dirty="0"/>
              <a:t>)</a:t>
            </a:r>
          </a:p>
        </p:txBody>
      </p:sp>
      <p:sp>
        <p:nvSpPr>
          <p:cNvPr id="10" name="Content Placeholder 9">
            <a:extLst>
              <a:ext uri="{FF2B5EF4-FFF2-40B4-BE49-F238E27FC236}">
                <a16:creationId xmlns:a16="http://schemas.microsoft.com/office/drawing/2014/main" id="{3560676D-3935-0BF5-50B1-12A3C17A1D94}"/>
              </a:ext>
            </a:extLst>
          </p:cNvPr>
          <p:cNvSpPr>
            <a:spLocks noGrp="1"/>
          </p:cNvSpPr>
          <p:nvPr>
            <p:ph idx="1"/>
          </p:nvPr>
        </p:nvSpPr>
        <p:spPr>
          <a:xfrm>
            <a:off x="182566" y="1533529"/>
            <a:ext cx="11590337" cy="1483491"/>
          </a:xfrm>
        </p:spPr>
        <p:txBody>
          <a:bodyPr/>
          <a:lstStyle/>
          <a:p>
            <a:r>
              <a:rPr lang="it-IT" dirty="0"/>
              <a:t>L’adesione ai profili di garanzia IDEM richiede che, oltre a </a:t>
            </a:r>
            <a:r>
              <a:rPr lang="it-IT" dirty="0" err="1"/>
              <a:t>eduPersonAssurance</a:t>
            </a:r>
            <a:r>
              <a:rPr lang="it-IT" dirty="0"/>
              <a:t>, venga opportunamente valorizzato –</a:t>
            </a:r>
            <a:r>
              <a:rPr lang="it-IT" b="1" dirty="0"/>
              <a:t>in funzione della richiesta del SP- </a:t>
            </a:r>
            <a:r>
              <a:rPr lang="it-IT" dirty="0"/>
              <a:t>anche l’</a:t>
            </a:r>
            <a:r>
              <a:rPr lang="it-IT" dirty="0" err="1"/>
              <a:t>atributo</a:t>
            </a:r>
            <a:r>
              <a:rPr lang="it-IT" dirty="0"/>
              <a:t> </a:t>
            </a:r>
            <a:r>
              <a:rPr lang="it-IT" dirty="0" err="1"/>
              <a:t>AuthnContextClassRef</a:t>
            </a:r>
            <a:endParaRPr lang="it-IT" dirty="0"/>
          </a:p>
          <a:p>
            <a:r>
              <a:rPr lang="it-IT" dirty="0"/>
              <a:t>La risposta deve essere quindi calcolata in funzione di condizioni</a:t>
            </a:r>
          </a:p>
        </p:txBody>
      </p:sp>
      <p:sp>
        <p:nvSpPr>
          <p:cNvPr id="7" name="Footer Placeholder 6">
            <a:extLst>
              <a:ext uri="{FF2B5EF4-FFF2-40B4-BE49-F238E27FC236}">
                <a16:creationId xmlns:a16="http://schemas.microsoft.com/office/drawing/2014/main" id="{C004846F-45F3-09BC-0E26-2921C03C66D0}"/>
              </a:ext>
            </a:extLst>
          </p:cNvPr>
          <p:cNvSpPr>
            <a:spLocks noGrp="1"/>
          </p:cNvSpPr>
          <p:nvPr>
            <p:ph type="ftr" sz="quarter" idx="10"/>
          </p:nvPr>
        </p:nvSpPr>
        <p:spPr/>
        <p:txBody>
          <a:bodyPr/>
          <a:lstStyle/>
          <a:p>
            <a:pPr>
              <a:defRPr/>
            </a:pPr>
            <a:r>
              <a:rPr lang="it-IT"/>
              <a:t>Enrico Maria Vincenzo Fasanelli - INFN</a:t>
            </a:r>
            <a:endParaRPr lang="en-US" dirty="0"/>
          </a:p>
        </p:txBody>
      </p:sp>
      <p:sp>
        <p:nvSpPr>
          <p:cNvPr id="8" name="Slide Number Placeholder 7">
            <a:extLst>
              <a:ext uri="{FF2B5EF4-FFF2-40B4-BE49-F238E27FC236}">
                <a16:creationId xmlns:a16="http://schemas.microsoft.com/office/drawing/2014/main" id="{C94DF257-5F7B-9664-BE49-D73773A5F1AE}"/>
              </a:ext>
            </a:extLst>
          </p:cNvPr>
          <p:cNvSpPr>
            <a:spLocks noGrp="1"/>
          </p:cNvSpPr>
          <p:nvPr>
            <p:ph type="sldNum" sz="quarter" idx="11"/>
          </p:nvPr>
        </p:nvSpPr>
        <p:spPr/>
        <p:txBody>
          <a:bodyPr/>
          <a:lstStyle/>
          <a:p>
            <a:pPr>
              <a:defRPr/>
            </a:pPr>
            <a:fld id="{C386A704-C071-4EDF-A46D-571D81D409BC}" type="slidenum">
              <a:rPr lang="en-IT" smtClean="0"/>
              <a:pPr>
                <a:defRPr/>
              </a:pPr>
              <a:t>5</a:t>
            </a:fld>
            <a:endParaRPr lang="en-IT" dirty="0"/>
          </a:p>
        </p:txBody>
      </p:sp>
      <p:sp>
        <p:nvSpPr>
          <p:cNvPr id="2" name="Text Placeholder 7">
            <a:extLst>
              <a:ext uri="{FF2B5EF4-FFF2-40B4-BE49-F238E27FC236}">
                <a16:creationId xmlns:a16="http://schemas.microsoft.com/office/drawing/2014/main" id="{CC6CB3B9-DA36-2154-1C16-F1F3EBD15B38}"/>
              </a:ext>
            </a:extLst>
          </p:cNvPr>
          <p:cNvSpPr txBox="1">
            <a:spLocks/>
          </p:cNvSpPr>
          <p:nvPr/>
        </p:nvSpPr>
        <p:spPr bwMode="auto">
          <a:xfrm>
            <a:off x="839789" y="3319946"/>
            <a:ext cx="5157787"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1" fontAlgn="base" hangingPunct="1">
              <a:lnSpc>
                <a:spcPct val="90000"/>
              </a:lnSpc>
              <a:spcBef>
                <a:spcPts val="750"/>
              </a:spcBef>
              <a:spcAft>
                <a:spcPct val="0"/>
              </a:spcAft>
              <a:buFont typeface="Arial" panose="020B0604020202020204" pitchFamily="34" charset="0"/>
              <a:buChar char="•"/>
              <a:defRPr sz="2100" kern="1200">
                <a:solidFill>
                  <a:schemeClr val="tx1"/>
                </a:solidFill>
                <a:latin typeface="Rubik" panose="02000604000000020004" pitchFamily="2" charset="-79"/>
                <a:ea typeface="+mn-ea"/>
                <a:cs typeface="Rubik" panose="02000604000000020004" pitchFamily="2" charset="-79"/>
              </a:defRPr>
            </a:lvl1pPr>
            <a:lvl2pPr marL="514350" indent="-171450" algn="l" rtl="0" eaLnBrk="1" fontAlgn="base" hangingPunct="1">
              <a:lnSpc>
                <a:spcPct val="90000"/>
              </a:lnSpc>
              <a:spcBef>
                <a:spcPts val="375"/>
              </a:spcBef>
              <a:spcAft>
                <a:spcPct val="0"/>
              </a:spcAft>
              <a:buFont typeface="Arial" panose="020B0604020202020204" pitchFamily="34" charset="0"/>
              <a:buChar char="•"/>
              <a:defRPr sz="1800" kern="1200">
                <a:solidFill>
                  <a:schemeClr val="tx1"/>
                </a:solidFill>
                <a:latin typeface="Rubik" panose="02000604000000020004" pitchFamily="2" charset="-79"/>
                <a:ea typeface="+mn-ea"/>
                <a:cs typeface="Rubik" panose="02000604000000020004" pitchFamily="2" charset="-79"/>
              </a:defRPr>
            </a:lvl2pPr>
            <a:lvl3pPr marL="857250" indent="-171450" algn="l" rtl="0"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Rubik" panose="02000604000000020004" pitchFamily="2" charset="-79"/>
                <a:ea typeface="+mn-ea"/>
                <a:cs typeface="Rubik" panose="02000604000000020004" pitchFamily="2" charset="-79"/>
              </a:defRPr>
            </a:lvl3pPr>
            <a:lvl4pPr marL="1200150" indent="-171450" algn="l" rtl="0" eaLnBrk="1" fontAlgn="base" hangingPunct="1">
              <a:lnSpc>
                <a:spcPct val="90000"/>
              </a:lnSpc>
              <a:spcBef>
                <a:spcPts val="375"/>
              </a:spcBef>
              <a:spcAft>
                <a:spcPct val="0"/>
              </a:spcAft>
              <a:buFont typeface="Arial" panose="020B0604020202020204" pitchFamily="34" charset="0"/>
              <a:buChar char="•"/>
              <a:defRPr kern="1200">
                <a:solidFill>
                  <a:schemeClr val="tx1"/>
                </a:solidFill>
                <a:latin typeface="Rubik" panose="02000604000000020004" pitchFamily="2" charset="-79"/>
                <a:ea typeface="+mn-ea"/>
                <a:cs typeface="Rubik" panose="02000604000000020004" pitchFamily="2" charset="-79"/>
              </a:defRPr>
            </a:lvl4pPr>
            <a:lvl5pPr marL="1543050" indent="-171450" algn="l" rtl="0" eaLnBrk="1" fontAlgn="base" hangingPunct="1">
              <a:lnSpc>
                <a:spcPct val="90000"/>
              </a:lnSpc>
              <a:spcBef>
                <a:spcPts val="375"/>
              </a:spcBef>
              <a:spcAft>
                <a:spcPct val="0"/>
              </a:spcAft>
              <a:buFont typeface="Arial" panose="020B0604020202020204" pitchFamily="34" charset="0"/>
              <a:buChar char="•"/>
              <a:defRPr kern="1200">
                <a:solidFill>
                  <a:schemeClr val="tx1"/>
                </a:solidFill>
                <a:latin typeface="Rubik" panose="02000604000000020004" pitchFamily="2" charset="-79"/>
                <a:ea typeface="+mn-ea"/>
                <a:cs typeface="Rubik" panose="02000604000000020004" pitchFamily="2" charset="-79"/>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it-IT"/>
              <a:t>IDEM-P1</a:t>
            </a:r>
            <a:endParaRPr lang="it-IT" dirty="0"/>
          </a:p>
        </p:txBody>
      </p:sp>
      <p:sp>
        <p:nvSpPr>
          <p:cNvPr id="3" name="Text Placeholder 9">
            <a:extLst>
              <a:ext uri="{FF2B5EF4-FFF2-40B4-BE49-F238E27FC236}">
                <a16:creationId xmlns:a16="http://schemas.microsoft.com/office/drawing/2014/main" id="{58DB1B16-8692-E895-82ED-52FC675ABB2E}"/>
              </a:ext>
            </a:extLst>
          </p:cNvPr>
          <p:cNvSpPr txBox="1">
            <a:spLocks/>
          </p:cNvSpPr>
          <p:nvPr/>
        </p:nvSpPr>
        <p:spPr>
          <a:xfrm>
            <a:off x="6172202" y="3319946"/>
            <a:ext cx="5183188" cy="823912"/>
          </a:xfrm>
          <a:prstGeom prst="rect">
            <a:avLst/>
          </a:prstGeom>
        </p:spPr>
        <p:txBody>
          <a:bodyPr/>
          <a:lstStyle>
            <a:lvl1pPr marL="171450" indent="-171450" algn="l" rtl="0" eaLnBrk="1" fontAlgn="base" hangingPunct="1">
              <a:lnSpc>
                <a:spcPct val="90000"/>
              </a:lnSpc>
              <a:spcBef>
                <a:spcPts val="750"/>
              </a:spcBef>
              <a:spcAft>
                <a:spcPct val="0"/>
              </a:spcAft>
              <a:buFont typeface="Arial" panose="020B0604020202020204" pitchFamily="34" charset="0"/>
              <a:buChar char="•"/>
              <a:defRPr sz="2100" kern="1200">
                <a:solidFill>
                  <a:schemeClr val="tx1"/>
                </a:solidFill>
                <a:latin typeface="Rubik" panose="02000604000000020004" pitchFamily="2" charset="-79"/>
                <a:ea typeface="+mn-ea"/>
                <a:cs typeface="Rubik" panose="02000604000000020004" pitchFamily="2" charset="-79"/>
              </a:defRPr>
            </a:lvl1pPr>
            <a:lvl2pPr marL="514350" indent="-171450" algn="l" rtl="0" eaLnBrk="1" fontAlgn="base" hangingPunct="1">
              <a:lnSpc>
                <a:spcPct val="90000"/>
              </a:lnSpc>
              <a:spcBef>
                <a:spcPts val="375"/>
              </a:spcBef>
              <a:spcAft>
                <a:spcPct val="0"/>
              </a:spcAft>
              <a:buFont typeface="Arial" panose="020B0604020202020204" pitchFamily="34" charset="0"/>
              <a:buChar char="•"/>
              <a:defRPr sz="1800" kern="1200">
                <a:solidFill>
                  <a:schemeClr val="tx1"/>
                </a:solidFill>
                <a:latin typeface="Rubik" panose="02000604000000020004" pitchFamily="2" charset="-79"/>
                <a:ea typeface="+mn-ea"/>
                <a:cs typeface="Rubik" panose="02000604000000020004" pitchFamily="2" charset="-79"/>
              </a:defRPr>
            </a:lvl2pPr>
            <a:lvl3pPr marL="857250" indent="-171450" algn="l" rtl="0"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Rubik" panose="02000604000000020004" pitchFamily="2" charset="-79"/>
                <a:ea typeface="+mn-ea"/>
                <a:cs typeface="Rubik" panose="02000604000000020004" pitchFamily="2" charset="-79"/>
              </a:defRPr>
            </a:lvl3pPr>
            <a:lvl4pPr marL="1200150" indent="-171450" algn="l" rtl="0" eaLnBrk="1" fontAlgn="base" hangingPunct="1">
              <a:lnSpc>
                <a:spcPct val="90000"/>
              </a:lnSpc>
              <a:spcBef>
                <a:spcPts val="375"/>
              </a:spcBef>
              <a:spcAft>
                <a:spcPct val="0"/>
              </a:spcAft>
              <a:buFont typeface="Arial" panose="020B0604020202020204" pitchFamily="34" charset="0"/>
              <a:buChar char="•"/>
              <a:defRPr kern="1200">
                <a:solidFill>
                  <a:schemeClr val="tx1"/>
                </a:solidFill>
                <a:latin typeface="Rubik" panose="02000604000000020004" pitchFamily="2" charset="-79"/>
                <a:ea typeface="+mn-ea"/>
                <a:cs typeface="Rubik" panose="02000604000000020004" pitchFamily="2" charset="-79"/>
              </a:defRPr>
            </a:lvl4pPr>
            <a:lvl5pPr marL="1543050" indent="-171450" algn="l" rtl="0" eaLnBrk="1" fontAlgn="base" hangingPunct="1">
              <a:lnSpc>
                <a:spcPct val="90000"/>
              </a:lnSpc>
              <a:spcBef>
                <a:spcPts val="375"/>
              </a:spcBef>
              <a:spcAft>
                <a:spcPct val="0"/>
              </a:spcAft>
              <a:buFont typeface="Arial" panose="020B0604020202020204" pitchFamily="34" charset="0"/>
              <a:buChar char="•"/>
              <a:defRPr kern="1200">
                <a:solidFill>
                  <a:schemeClr val="tx1"/>
                </a:solidFill>
                <a:latin typeface="Rubik" panose="02000604000000020004" pitchFamily="2" charset="-79"/>
                <a:ea typeface="+mn-ea"/>
                <a:cs typeface="Rubik" panose="02000604000000020004" pitchFamily="2" charset="-79"/>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it-IT"/>
              <a:t>IDEM-P2</a:t>
            </a:r>
            <a:endParaRPr lang="it-IT" dirty="0"/>
          </a:p>
        </p:txBody>
      </p:sp>
      <p:pic>
        <p:nvPicPr>
          <p:cNvPr id="4" name="Content Placeholder 11" descr="A screenshot of a computer&#10;&#10;Description automatically generated">
            <a:extLst>
              <a:ext uri="{FF2B5EF4-FFF2-40B4-BE49-F238E27FC236}">
                <a16:creationId xmlns:a16="http://schemas.microsoft.com/office/drawing/2014/main" id="{0A5653E8-9CA3-62B3-BCB0-72646F23CA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9788" y="3912680"/>
            <a:ext cx="5157787" cy="1985655"/>
          </a:xfrm>
          <a:prstGeom prst="rect">
            <a:avLst/>
          </a:prstGeom>
        </p:spPr>
      </p:pic>
      <p:pic>
        <p:nvPicPr>
          <p:cNvPr id="5" name="Content Placeholder 12" descr="A close-up of a computer screen&#10;&#10;Description automatically generated">
            <a:extLst>
              <a:ext uri="{FF2B5EF4-FFF2-40B4-BE49-F238E27FC236}">
                <a16:creationId xmlns:a16="http://schemas.microsoft.com/office/drawing/2014/main" id="{E1FCBC25-2DC9-2FDC-36E0-1259A4DB43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3929756"/>
            <a:ext cx="5183188" cy="1666477"/>
          </a:xfrm>
          <a:prstGeom prst="rect">
            <a:avLst/>
          </a:prstGeom>
        </p:spPr>
      </p:pic>
    </p:spTree>
    <p:extLst>
      <p:ext uri="{BB962C8B-B14F-4D97-AF65-F5344CB8AC3E}">
        <p14:creationId xmlns:p14="http://schemas.microsoft.com/office/powerpoint/2010/main" val="3854725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62AF3F-B17A-4B53-A47A-827F24BF0115}"/>
              </a:ext>
            </a:extLst>
          </p:cNvPr>
          <p:cNvSpPr>
            <a:spLocks noGrp="1"/>
          </p:cNvSpPr>
          <p:nvPr>
            <p:ph type="ctrTitle"/>
          </p:nvPr>
        </p:nvSpPr>
        <p:spPr>
          <a:xfrm>
            <a:off x="2420516" y="1263806"/>
            <a:ext cx="3606800" cy="3071907"/>
          </a:xfrm>
        </p:spPr>
        <p:txBody>
          <a:bodyPr/>
          <a:lstStyle/>
          <a:p>
            <a:r>
              <a:rPr lang="it-IT" dirty="0"/>
              <a:t>L’</a:t>
            </a:r>
            <a:r>
              <a:rPr lang="it-IT" dirty="0" err="1"/>
              <a:t>mportanza</a:t>
            </a:r>
            <a:r>
              <a:rPr lang="it-IT" dirty="0"/>
              <a:t> della formazione</a:t>
            </a:r>
            <a:br>
              <a:rPr lang="it-IT" dirty="0"/>
            </a:br>
            <a:br>
              <a:rPr lang="it-IT" dirty="0"/>
            </a:br>
            <a:r>
              <a:rPr lang="it-IT" dirty="0"/>
              <a:t>GARR</a:t>
            </a:r>
          </a:p>
        </p:txBody>
      </p:sp>
      <p:sp>
        <p:nvSpPr>
          <p:cNvPr id="3" name="Sottotitolo 2">
            <a:extLst>
              <a:ext uri="{FF2B5EF4-FFF2-40B4-BE49-F238E27FC236}">
                <a16:creationId xmlns:a16="http://schemas.microsoft.com/office/drawing/2014/main" id="{4347CE0A-1945-49DE-B7E3-6211CC7A00CD}"/>
              </a:ext>
            </a:extLst>
          </p:cNvPr>
          <p:cNvSpPr>
            <a:spLocks noGrp="1"/>
          </p:cNvSpPr>
          <p:nvPr>
            <p:ph type="subTitle" idx="1"/>
          </p:nvPr>
        </p:nvSpPr>
        <p:spPr/>
        <p:txBody>
          <a:bodyPr/>
          <a:lstStyle/>
          <a:p>
            <a:r>
              <a:rPr lang="it-IT" dirty="0"/>
              <a:t>Configurazione SimpleSAMLphp </a:t>
            </a:r>
            <a:br>
              <a:rPr lang="it-IT" dirty="0"/>
            </a:br>
            <a:r>
              <a:rPr lang="it-IT" dirty="0"/>
              <a:t>adesione ai profili di garanzia</a:t>
            </a:r>
          </a:p>
        </p:txBody>
      </p:sp>
    </p:spTree>
    <p:extLst>
      <p:ext uri="{BB962C8B-B14F-4D97-AF65-F5344CB8AC3E}">
        <p14:creationId xmlns:p14="http://schemas.microsoft.com/office/powerpoint/2010/main" val="608936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9DBFF-9EC0-9F0F-61DF-85D9F21074EB}"/>
              </a:ext>
            </a:extLst>
          </p:cNvPr>
          <p:cNvSpPr>
            <a:spLocks noGrp="1"/>
          </p:cNvSpPr>
          <p:nvPr>
            <p:ph type="title"/>
          </p:nvPr>
        </p:nvSpPr>
        <p:spPr/>
        <p:txBody>
          <a:bodyPr/>
          <a:lstStyle/>
          <a:p>
            <a:r>
              <a:rPr lang="it-IT" dirty="0" err="1"/>
              <a:t>cirrusgeneral</a:t>
            </a:r>
            <a:r>
              <a:rPr lang="it-IT" dirty="0"/>
              <a:t> (grazie ai nostri M&amp;M)</a:t>
            </a:r>
          </a:p>
        </p:txBody>
      </p:sp>
      <p:sp>
        <p:nvSpPr>
          <p:cNvPr id="3" name="Content Placeholder 2">
            <a:extLst>
              <a:ext uri="{FF2B5EF4-FFF2-40B4-BE49-F238E27FC236}">
                <a16:creationId xmlns:a16="http://schemas.microsoft.com/office/drawing/2014/main" id="{293F651A-5CD3-B7F8-1025-851971F7FEF7}"/>
              </a:ext>
            </a:extLst>
          </p:cNvPr>
          <p:cNvSpPr>
            <a:spLocks noGrp="1"/>
          </p:cNvSpPr>
          <p:nvPr>
            <p:ph idx="1"/>
          </p:nvPr>
        </p:nvSpPr>
        <p:spPr/>
        <p:txBody>
          <a:bodyPr/>
          <a:lstStyle/>
          <a:p>
            <a:r>
              <a:rPr lang="en-GB" dirty="0"/>
              <a:t>Modulo «</a:t>
            </a:r>
            <a:r>
              <a:rPr lang="en-GB" dirty="0" err="1"/>
              <a:t>coltellino</a:t>
            </a:r>
            <a:r>
              <a:rPr lang="en-GB" dirty="0"/>
              <a:t> </a:t>
            </a:r>
            <a:r>
              <a:rPr lang="en-GB" dirty="0" err="1"/>
              <a:t>svizzero</a:t>
            </a:r>
            <a:r>
              <a:rPr lang="en-GB" dirty="0"/>
              <a:t>» per </a:t>
            </a:r>
            <a:r>
              <a:rPr lang="en-GB" dirty="0" err="1"/>
              <a:t>SimplaSAMLphp</a:t>
            </a:r>
            <a:endParaRPr lang="en-GB" dirty="0"/>
          </a:p>
          <a:p>
            <a:pPr lvl="1"/>
            <a:r>
              <a:rPr lang="en-GB" dirty="0"/>
              <a:t>https://</a:t>
            </a:r>
            <a:r>
              <a:rPr lang="en-GB" dirty="0" err="1"/>
              <a:t>github.com</a:t>
            </a:r>
            <a:r>
              <a:rPr lang="en-GB" dirty="0"/>
              <a:t>/</a:t>
            </a:r>
            <a:r>
              <a:rPr lang="en-GB" dirty="0" err="1"/>
              <a:t>cirrusidentity</a:t>
            </a:r>
            <a:r>
              <a:rPr lang="en-GB" dirty="0"/>
              <a:t>/</a:t>
            </a:r>
            <a:r>
              <a:rPr lang="en-GB" dirty="0" err="1"/>
              <a:t>simplesamlphp</a:t>
            </a:r>
            <a:r>
              <a:rPr lang="en-GB" dirty="0"/>
              <a:t>-module-</a:t>
            </a:r>
            <a:r>
              <a:rPr lang="en-GB" dirty="0" err="1"/>
              <a:t>cirrusgeneral</a:t>
            </a:r>
            <a:endParaRPr lang="en-GB" dirty="0"/>
          </a:p>
          <a:p>
            <a:r>
              <a:rPr lang="en-GB" b="1" dirty="0" err="1"/>
              <a:t>ConditionalSetAuthnContext</a:t>
            </a:r>
            <a:endParaRPr lang="en-GB" b="1" dirty="0"/>
          </a:p>
          <a:p>
            <a:pPr lvl="1"/>
            <a:r>
              <a:rPr lang="en-GB" dirty="0"/>
              <a:t>This </a:t>
            </a:r>
            <a:r>
              <a:rPr lang="en-GB" dirty="0" err="1"/>
              <a:t>AuthProc</a:t>
            </a:r>
            <a:r>
              <a:rPr lang="en-GB" dirty="0"/>
              <a:t> filter allows you to assert a specific </a:t>
            </a:r>
            <a:r>
              <a:rPr lang="en-GB" dirty="0" err="1"/>
              <a:t>authnContextClassRef</a:t>
            </a:r>
            <a:r>
              <a:rPr lang="en-GB" dirty="0"/>
              <a:t> if value in the users state equals some expected value. For example some upstream systems may indicate the user was required to perform MFA by setting an attribute on the user. This filter will allow you to assert https://</a:t>
            </a:r>
            <a:r>
              <a:rPr lang="en-GB" dirty="0" err="1"/>
              <a:t>refeds.org</a:t>
            </a:r>
            <a:r>
              <a:rPr lang="en-GB" dirty="0"/>
              <a:t>/profile/</a:t>
            </a:r>
            <a:r>
              <a:rPr lang="en-GB" dirty="0" err="1"/>
              <a:t>mfa</a:t>
            </a:r>
            <a:r>
              <a:rPr lang="en-GB" dirty="0"/>
              <a:t> if that attribute is present.</a:t>
            </a:r>
          </a:p>
          <a:p>
            <a:pPr lvl="1"/>
            <a:r>
              <a:rPr lang="it-IT" b="1" dirty="0" err="1">
                <a:solidFill>
                  <a:srgbClr val="000000"/>
                </a:solidFill>
                <a:latin typeface="Courier New" panose="02070309020205020404" pitchFamily="49" charset="0"/>
                <a:cs typeface="Courier New" panose="02070309020205020404" pitchFamily="49" charset="0"/>
              </a:rPr>
              <a:t>schAcUserStatus</a:t>
            </a:r>
            <a:r>
              <a:rPr lang="it-IT" b="1" dirty="0">
                <a:solidFill>
                  <a:srgbClr val="000000"/>
                </a:solidFill>
                <a:latin typeface="Courier New" panose="02070309020205020404" pitchFamily="49" charset="0"/>
                <a:cs typeface="Courier New" panose="02070309020205020404" pitchFamily="49" charset="0"/>
              </a:rPr>
              <a:t>: </a:t>
            </a:r>
            <a:r>
              <a:rPr lang="it-IT" b="1" dirty="0" err="1">
                <a:solidFill>
                  <a:srgbClr val="000000"/>
                </a:solidFill>
                <a:latin typeface="Courier New" panose="02070309020205020404" pitchFamily="49" charset="0"/>
                <a:cs typeface="Courier New" panose="02070309020205020404" pitchFamily="49" charset="0"/>
              </a:rPr>
              <a:t>mfa:enabled</a:t>
            </a:r>
            <a:r>
              <a:rPr lang="it-IT" b="1" dirty="0">
                <a:solidFill>
                  <a:srgbClr val="000000"/>
                </a:solidFill>
                <a:latin typeface="Courier New" panose="02070309020205020404" pitchFamily="49" charset="0"/>
                <a:cs typeface="Courier New" panose="02070309020205020404" pitchFamily="49" charset="0"/>
              </a:rPr>
              <a:t> </a:t>
            </a:r>
            <a:r>
              <a:rPr lang="it-IT" b="1" dirty="0">
                <a:solidFill>
                  <a:srgbClr val="000000"/>
                </a:solidFill>
                <a:latin typeface="Courier New" panose="02070309020205020404" pitchFamily="49" charset="0"/>
                <a:cs typeface="Courier New" panose="02070309020205020404" pitchFamily="49" charset="0"/>
                <a:sym typeface="Wingdings" pitchFamily="2" charset="2"/>
              </a:rPr>
              <a:t> </a:t>
            </a:r>
            <a:r>
              <a:rPr lang="en-GB" dirty="0"/>
              <a:t>https://</a:t>
            </a:r>
            <a:r>
              <a:rPr lang="en-GB" dirty="0" err="1"/>
              <a:t>refeds.org</a:t>
            </a:r>
            <a:r>
              <a:rPr lang="en-GB" dirty="0"/>
              <a:t>/profile/</a:t>
            </a:r>
            <a:r>
              <a:rPr lang="en-GB" dirty="0" err="1"/>
              <a:t>mfa</a:t>
            </a:r>
            <a:r>
              <a:rPr lang="en-GB" dirty="0"/>
              <a:t> </a:t>
            </a:r>
          </a:p>
          <a:p>
            <a:r>
              <a:rPr lang="en-GB" b="1" dirty="0"/>
              <a:t>Conditional </a:t>
            </a:r>
            <a:r>
              <a:rPr lang="en-GB" b="1" dirty="0" err="1"/>
              <a:t>AuthProc</a:t>
            </a:r>
            <a:r>
              <a:rPr lang="en-GB" b="1" dirty="0"/>
              <a:t> Insertion</a:t>
            </a:r>
          </a:p>
          <a:p>
            <a:pPr lvl="1"/>
            <a:r>
              <a:rPr lang="en-GB" dirty="0"/>
              <a:t>There are use cases where you want to run a set of </a:t>
            </a:r>
            <a:r>
              <a:rPr lang="en-GB" dirty="0" err="1"/>
              <a:t>authproc</a:t>
            </a:r>
            <a:r>
              <a:rPr lang="en-GB" dirty="0"/>
              <a:t> filters, but only if a certain condition is met when a user is logging in. Not all </a:t>
            </a:r>
            <a:r>
              <a:rPr lang="en-GB" dirty="0" err="1"/>
              <a:t>authproc</a:t>
            </a:r>
            <a:r>
              <a:rPr lang="en-GB" dirty="0"/>
              <a:t> filters support conditional use. Subclasses of </a:t>
            </a:r>
            <a:r>
              <a:rPr lang="en-GB" dirty="0" err="1"/>
              <a:t>BaseConditionalAuthProcInserter</a:t>
            </a:r>
            <a:r>
              <a:rPr lang="en-GB" dirty="0"/>
              <a:t> allow you to insert an arbitrary number of </a:t>
            </a:r>
            <a:r>
              <a:rPr lang="en-GB" dirty="0" err="1"/>
              <a:t>authproc</a:t>
            </a:r>
            <a:r>
              <a:rPr lang="en-GB" dirty="0"/>
              <a:t> filters at the </a:t>
            </a:r>
            <a:r>
              <a:rPr lang="en-GB" dirty="0" err="1"/>
              <a:t>BaseConditionalAuthProcInserter</a:t>
            </a:r>
            <a:r>
              <a:rPr lang="en-GB" dirty="0"/>
              <a:t> priority during </a:t>
            </a:r>
            <a:r>
              <a:rPr lang="en-GB" dirty="0" err="1"/>
              <a:t>authproc</a:t>
            </a:r>
            <a:r>
              <a:rPr lang="en-GB" dirty="0"/>
              <a:t> processing. This allows you to check things in the user's state prior to creating the filters.</a:t>
            </a:r>
          </a:p>
          <a:p>
            <a:pPr lvl="1"/>
            <a:r>
              <a:rPr lang="en-GB" dirty="0"/>
              <a:t>Se </a:t>
            </a:r>
            <a:r>
              <a:rPr lang="en-GB" dirty="0" err="1"/>
              <a:t>l’SP</a:t>
            </a:r>
            <a:r>
              <a:rPr lang="en-GB" dirty="0"/>
              <a:t> </a:t>
            </a:r>
            <a:r>
              <a:rPr lang="en-GB" dirty="0" err="1"/>
              <a:t>richiede</a:t>
            </a:r>
            <a:r>
              <a:rPr lang="en-GB" dirty="0"/>
              <a:t> https://</a:t>
            </a:r>
            <a:r>
              <a:rPr lang="en-GB" dirty="0" err="1"/>
              <a:t>refeds.org</a:t>
            </a:r>
            <a:r>
              <a:rPr lang="en-GB" dirty="0"/>
              <a:t>/profile/</a:t>
            </a:r>
            <a:r>
              <a:rPr lang="en-GB" dirty="0" err="1"/>
              <a:t>mfa</a:t>
            </a:r>
            <a:r>
              <a:rPr lang="en-GB" dirty="0"/>
              <a:t> </a:t>
            </a:r>
            <a:r>
              <a:rPr lang="en-GB" dirty="0" err="1"/>
              <a:t>allora</a:t>
            </a:r>
            <a:r>
              <a:rPr lang="en-GB" dirty="0"/>
              <a:t> </a:t>
            </a:r>
            <a:r>
              <a:rPr lang="en-GB" dirty="0" err="1"/>
              <a:t>eseguo</a:t>
            </a:r>
            <a:r>
              <a:rPr lang="en-GB" dirty="0"/>
              <a:t> il modulo privacyIDEA e </a:t>
            </a:r>
            <a:r>
              <a:rPr lang="en-GB" dirty="0" err="1"/>
              <a:t>definisco</a:t>
            </a:r>
            <a:r>
              <a:rPr lang="en-GB" dirty="0"/>
              <a:t> </a:t>
            </a:r>
            <a:r>
              <a:rPr lang="en-GB" dirty="0" err="1"/>
              <a:t>opportunamente</a:t>
            </a:r>
            <a:r>
              <a:rPr lang="en-GB" dirty="0"/>
              <a:t> il </a:t>
            </a:r>
            <a:r>
              <a:rPr lang="en-GB" dirty="0" err="1"/>
              <a:t>valore</a:t>
            </a:r>
            <a:r>
              <a:rPr lang="en-GB" dirty="0"/>
              <a:t> di </a:t>
            </a:r>
            <a:r>
              <a:rPr lang="it-IT" dirty="0" err="1"/>
              <a:t>AuthnContextClassRef</a:t>
            </a:r>
            <a:endParaRPr lang="en-GB" dirty="0"/>
          </a:p>
        </p:txBody>
      </p:sp>
      <p:sp>
        <p:nvSpPr>
          <p:cNvPr id="4" name="Footer Placeholder 3">
            <a:extLst>
              <a:ext uri="{FF2B5EF4-FFF2-40B4-BE49-F238E27FC236}">
                <a16:creationId xmlns:a16="http://schemas.microsoft.com/office/drawing/2014/main" id="{3F47DFDA-30DA-C655-32E2-6472AEB970B2}"/>
              </a:ext>
            </a:extLst>
          </p:cNvPr>
          <p:cNvSpPr>
            <a:spLocks noGrp="1"/>
          </p:cNvSpPr>
          <p:nvPr>
            <p:ph type="ftr" sz="quarter" idx="10"/>
          </p:nvPr>
        </p:nvSpPr>
        <p:spPr/>
        <p:txBody>
          <a:bodyPr/>
          <a:lstStyle/>
          <a:p>
            <a:pPr>
              <a:defRPr/>
            </a:pPr>
            <a:r>
              <a:rPr lang="it-IT"/>
              <a:t>Enrico Maria Vincenzo Fasanelli - INFN</a:t>
            </a:r>
            <a:endParaRPr lang="en-US" dirty="0"/>
          </a:p>
        </p:txBody>
      </p:sp>
      <p:sp>
        <p:nvSpPr>
          <p:cNvPr id="5" name="Slide Number Placeholder 4">
            <a:extLst>
              <a:ext uri="{FF2B5EF4-FFF2-40B4-BE49-F238E27FC236}">
                <a16:creationId xmlns:a16="http://schemas.microsoft.com/office/drawing/2014/main" id="{8FAA40AD-6612-EF15-2651-5BC4D4DF9E14}"/>
              </a:ext>
            </a:extLst>
          </p:cNvPr>
          <p:cNvSpPr>
            <a:spLocks noGrp="1"/>
          </p:cNvSpPr>
          <p:nvPr>
            <p:ph type="sldNum" sz="quarter" idx="11"/>
          </p:nvPr>
        </p:nvSpPr>
        <p:spPr/>
        <p:txBody>
          <a:bodyPr/>
          <a:lstStyle/>
          <a:p>
            <a:pPr>
              <a:defRPr/>
            </a:pPr>
            <a:fld id="{C906A02E-EE17-477B-9312-8E0C1C603D39}" type="slidenum">
              <a:rPr lang="en-IT" smtClean="0"/>
              <a:pPr>
                <a:defRPr/>
              </a:pPr>
              <a:t>7</a:t>
            </a:fld>
            <a:endParaRPr lang="en-IT" dirty="0"/>
          </a:p>
        </p:txBody>
      </p:sp>
    </p:spTree>
    <p:extLst>
      <p:ext uri="{BB962C8B-B14F-4D97-AF65-F5344CB8AC3E}">
        <p14:creationId xmlns:p14="http://schemas.microsoft.com/office/powerpoint/2010/main" val="14341226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62AF3F-B17A-4B53-A47A-827F24BF0115}"/>
              </a:ext>
            </a:extLst>
          </p:cNvPr>
          <p:cNvSpPr>
            <a:spLocks noGrp="1"/>
          </p:cNvSpPr>
          <p:nvPr>
            <p:ph type="ctrTitle"/>
          </p:nvPr>
        </p:nvSpPr>
        <p:spPr>
          <a:xfrm>
            <a:off x="2420516" y="1263806"/>
            <a:ext cx="3606800" cy="3071907"/>
          </a:xfrm>
        </p:spPr>
        <p:txBody>
          <a:bodyPr anchor="t"/>
          <a:lstStyle/>
          <a:p>
            <a:r>
              <a:rPr lang="it-IT" dirty="0"/>
              <a:t>Grazie per l’attenzione</a:t>
            </a:r>
            <a:br>
              <a:rPr lang="it-IT" dirty="0"/>
            </a:br>
            <a:br>
              <a:rPr lang="it-IT" dirty="0"/>
            </a:br>
            <a:r>
              <a:rPr lang="en-US" b="0" i="0" dirty="0">
                <a:effectLst/>
                <a:latin typeface="Helvetica" pitchFamily="2" charset="0"/>
                <a:hlinkClick r:id="rId2"/>
              </a:rPr>
              <a:t>www.garr.it/domande</a:t>
            </a:r>
            <a:br>
              <a:rPr lang="en-US" dirty="0"/>
            </a:br>
            <a:r>
              <a:rPr lang="en-US" b="0" i="0" u="none" strike="noStrike" dirty="0" err="1">
                <a:solidFill>
                  <a:srgbClr val="000000"/>
                </a:solidFill>
                <a:effectLst/>
                <a:latin typeface="Helvetica" pitchFamily="2" charset="0"/>
              </a:rPr>
              <a:t>codice</a:t>
            </a:r>
            <a:r>
              <a:rPr lang="en-US" b="0" i="0" u="none" strike="noStrike" dirty="0">
                <a:solidFill>
                  <a:srgbClr val="000000"/>
                </a:solidFill>
                <a:effectLst/>
                <a:latin typeface="Helvetica" pitchFamily="2" charset="0"/>
              </a:rPr>
              <a:t>: 2318 9129</a:t>
            </a:r>
            <a:endParaRPr lang="it-IT" dirty="0"/>
          </a:p>
        </p:txBody>
      </p:sp>
      <p:sp>
        <p:nvSpPr>
          <p:cNvPr id="3" name="Sottotitolo 2">
            <a:extLst>
              <a:ext uri="{FF2B5EF4-FFF2-40B4-BE49-F238E27FC236}">
                <a16:creationId xmlns:a16="http://schemas.microsoft.com/office/drawing/2014/main" id="{4347CE0A-1945-49DE-B7E3-6211CC7A00CD}"/>
              </a:ext>
            </a:extLst>
          </p:cNvPr>
          <p:cNvSpPr>
            <a:spLocks noGrp="1"/>
          </p:cNvSpPr>
          <p:nvPr>
            <p:ph type="subTitle" idx="1"/>
          </p:nvPr>
        </p:nvSpPr>
        <p:spPr/>
        <p:txBody>
          <a:bodyPr/>
          <a:lstStyle/>
          <a:p>
            <a:r>
              <a:rPr lang="it-IT" dirty="0"/>
              <a:t>Configurazione SimpleSAMLphp </a:t>
            </a:r>
            <a:br>
              <a:rPr lang="it-IT" dirty="0"/>
            </a:br>
            <a:r>
              <a:rPr lang="it-IT" dirty="0"/>
              <a:t>adesione ai profili di garanzia</a:t>
            </a:r>
          </a:p>
        </p:txBody>
      </p:sp>
      <p:pic>
        <p:nvPicPr>
          <p:cNvPr id="5" name="Picture 4" descr="A qr code on a white background&#10;&#10;Description automatically generated">
            <a:extLst>
              <a:ext uri="{FF2B5EF4-FFF2-40B4-BE49-F238E27FC236}">
                <a16:creationId xmlns:a16="http://schemas.microsoft.com/office/drawing/2014/main" id="{73563B2F-6A0A-F4E6-F788-C1019F5856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5961" y="3192890"/>
            <a:ext cx="1811046" cy="1811046"/>
          </a:xfrm>
          <a:prstGeom prst="rect">
            <a:avLst/>
          </a:prstGeom>
        </p:spPr>
      </p:pic>
    </p:spTree>
    <p:extLst>
      <p:ext uri="{BB962C8B-B14F-4D97-AF65-F5344CB8AC3E}">
        <p14:creationId xmlns:p14="http://schemas.microsoft.com/office/powerpoint/2010/main" val="1649714744"/>
      </p:ext>
    </p:extLst>
  </p:cSld>
  <p:clrMapOvr>
    <a:masterClrMapping/>
  </p:clrMapOvr>
</p:sld>
</file>

<file path=ppt/theme/theme1.xml><?xml version="1.0" encoding="utf-8"?>
<a:theme xmlns:a="http://schemas.openxmlformats.org/drawingml/2006/main" name="Tema di Office">
  <a:themeElements>
    <a:clrScheme name="WS23">
      <a:dk1>
        <a:sysClr val="windowText" lastClr="000000"/>
      </a:dk1>
      <a:lt1>
        <a:sysClr val="window" lastClr="FFFFFF"/>
      </a:lt1>
      <a:dk2>
        <a:srgbClr val="002060"/>
      </a:dk2>
      <a:lt2>
        <a:srgbClr val="FFC000"/>
      </a:lt2>
      <a:accent1>
        <a:srgbClr val="002D89"/>
      </a:accent1>
      <a:accent2>
        <a:srgbClr val="FFAA10"/>
      </a:accent2>
      <a:accent3>
        <a:srgbClr val="F4028F"/>
      </a:accent3>
      <a:accent4>
        <a:srgbClr val="2F75FF"/>
      </a:accent4>
      <a:accent5>
        <a:srgbClr val="FFFFFF"/>
      </a:accent5>
      <a:accent6>
        <a:srgbClr val="034A90"/>
      </a:accent6>
      <a:hlink>
        <a:srgbClr val="0563C1"/>
      </a:hlink>
      <a:folHlink>
        <a:srgbClr val="C849D4"/>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S22_Template [modalità compatibilità]" id="{472F39B8-226C-47D4-95BE-65667D1FFE5D}" vid="{9C80FA99-A451-448A-B67D-07CA45852D71}"/>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4456</TotalTime>
  <Words>750</Words>
  <Application>Microsoft Macintosh PowerPoint</Application>
  <PresentationFormat>Widescreen</PresentationFormat>
  <Paragraphs>75</Paragraphs>
  <Slides>8</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vt:i4>
      </vt:variant>
    </vt:vector>
  </HeadingPairs>
  <TitlesOfParts>
    <vt:vector size="17" baseType="lpstr">
      <vt:lpstr>Helvetica</vt:lpstr>
      <vt:lpstr>Calibri</vt:lpstr>
      <vt:lpstr>Rubik</vt:lpstr>
      <vt:lpstr>Segoe UI Semibold</vt:lpstr>
      <vt:lpstr>Courier New</vt:lpstr>
      <vt:lpstr>Rubik Medium</vt:lpstr>
      <vt:lpstr>LiberationSans</vt:lpstr>
      <vt:lpstr>Arial</vt:lpstr>
      <vt:lpstr>Tema di Office</vt:lpstr>
      <vt:lpstr>Configurazione SimpleSAMLphp  adesione ai profili di garanzia</vt:lpstr>
      <vt:lpstr>Tutto in una slide (o quasi)</vt:lpstr>
      <vt:lpstr>MFA</vt:lpstr>
      <vt:lpstr>MFA &amp; IDEM-P2</vt:lpstr>
      <vt:lpstr>AuthnContextClassRef (Non solo eduPersonAssurance)</vt:lpstr>
      <vt:lpstr>L’mportanza della formazione  GARR</vt:lpstr>
      <vt:lpstr>cirrusgeneral (grazie ai nostri M&amp;M)</vt:lpstr>
      <vt:lpstr>Grazie per l’attenzione  www.garr.it/domande codice: 2318 9129</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Titolo</dc:title>
  <dc:creator>Carlo Volpe</dc:creator>
  <cp:lastModifiedBy>Enrico Maria Vincenzo Fasanelli</cp:lastModifiedBy>
  <cp:revision>24</cp:revision>
  <dcterms:created xsi:type="dcterms:W3CDTF">2022-10-04T12:42:30Z</dcterms:created>
  <dcterms:modified xsi:type="dcterms:W3CDTF">2023-11-09T00:00:07Z</dcterms:modified>
</cp:coreProperties>
</file>