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3"/>
  </p:notesMasterIdLst>
  <p:sldIdLst>
    <p:sldId id="256" r:id="rId2"/>
    <p:sldId id="268" r:id="rId3"/>
    <p:sldId id="260" r:id="rId4"/>
    <p:sldId id="261" r:id="rId5"/>
    <p:sldId id="527" r:id="rId6"/>
    <p:sldId id="528" r:id="rId7"/>
    <p:sldId id="534" r:id="rId8"/>
    <p:sldId id="520" r:id="rId9"/>
    <p:sldId id="263" r:id="rId10"/>
    <p:sldId id="264" r:id="rId11"/>
    <p:sldId id="525" r:id="rId12"/>
    <p:sldId id="530" r:id="rId13"/>
    <p:sldId id="529" r:id="rId14"/>
    <p:sldId id="524" r:id="rId15"/>
    <p:sldId id="262" r:id="rId16"/>
    <p:sldId id="523" r:id="rId17"/>
    <p:sldId id="266" r:id="rId18"/>
    <p:sldId id="257" r:id="rId19"/>
    <p:sldId id="532" r:id="rId20"/>
    <p:sldId id="535" r:id="rId21"/>
    <p:sldId id="258" r:id="rId22"/>
  </p:sldIdLst>
  <p:sldSz cx="12192000" cy="6858000"/>
  <p:notesSz cx="10021888" cy="6889750"/>
  <p:embeddedFontLst>
    <p:embeddedFont>
      <p:font typeface="Microsoft YaHei" panose="020B0503020204020204" pitchFamily="34" charset="-122"/>
      <p:regular r:id="rId24"/>
      <p:bold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Rubik" pitchFamily="2" charset="-79"/>
      <p:regular r:id="rId30"/>
      <p:bold r:id="rId31"/>
      <p:italic r:id="rId32"/>
      <p:boldItalic r:id="rId33"/>
    </p:embeddedFont>
    <p:embeddedFont>
      <p:font typeface="Rubik Medium" pitchFamily="2" charset="-79"/>
      <p:regular r:id="rId34"/>
      <p:italic r:id="rId35"/>
    </p:embeddedFont>
    <p:embeddedFont>
      <p:font typeface="Segoe UI Semibold" panose="020B0702040204020203" pitchFamily="34" charset="0"/>
      <p:bold r:id="rId36"/>
      <p:boldItalic r:id="rId37"/>
    </p:embeddedFont>
    <p:embeddedFont>
      <p:font typeface="Tahoma" panose="020B0604030504040204" pitchFamily="34" charset="0"/>
      <p:regular r:id="rId38"/>
      <p:bold r:id="rId39"/>
    </p:embeddedFont>
  </p:embeddedFontLst>
  <p:defaultTextStyle>
    <a:defPPr>
      <a:defRPr lang="en-US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Calibri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Calibri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Calibri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Calibri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548" autoAdjust="0"/>
  </p:normalViewPr>
  <p:slideViewPr>
    <p:cSldViewPr snapToGrid="0" showGuides="1">
      <p:cViewPr varScale="1">
        <p:scale>
          <a:sx n="130" d="100"/>
          <a:sy n="130" d="100"/>
        </p:scale>
        <p:origin x="71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brina\garrbox\NETWORK-2023\PLANNING\CTS\TabelleAppoggi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brina\garrbox\NETWORK-2023\PLANNING\CTS\TabelleAppoggi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brina\garrbox\NETWORK-2023\WS2023\SlideVolumetraffico%20utente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it-IT"/>
              <a:t>Distribuzione della tipologia del servizio di connettività GARR - 2018/2023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'Grafici Accesso IP (2)'!$D$47:$D$48</c:f>
              <c:strCache>
                <c:ptCount val="2"/>
                <c:pt idx="0">
                  <c:v>accessi a bassa capacità
 &lt; 100Mbps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'Grafici Accesso IP (2)'!$C$49:$C$54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Accesso IP (2)'!$D$49:$D$54</c:f>
              <c:numCache>
                <c:formatCode>0</c:formatCode>
                <c:ptCount val="6"/>
                <c:pt idx="0">
                  <c:v>41</c:v>
                </c:pt>
                <c:pt idx="1">
                  <c:v>39</c:v>
                </c:pt>
                <c:pt idx="2">
                  <c:v>14</c:v>
                </c:pt>
                <c:pt idx="3">
                  <c:v>12</c:v>
                </c:pt>
                <c:pt idx="4">
                  <c:v>11</c:v>
                </c:pt>
                <c:pt idx="5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D6-400A-B7FB-E295B267C5F3}"/>
            </c:ext>
          </c:extLst>
        </c:ser>
        <c:ser>
          <c:idx val="1"/>
          <c:order val="1"/>
          <c:tx>
            <c:strRef>
              <c:f>'Grafici Accesso IP (2)'!$E$47:$E$48</c:f>
              <c:strCache>
                <c:ptCount val="2"/>
                <c:pt idx="0">
                  <c:v>accessi 100Mbps e 
multipli di 100Mbps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'Grafici Accesso IP (2)'!$C$49:$C$54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Accesso IP (2)'!$E$49:$E$54</c:f>
              <c:numCache>
                <c:formatCode>0</c:formatCode>
                <c:ptCount val="6"/>
                <c:pt idx="0">
                  <c:v>338</c:v>
                </c:pt>
                <c:pt idx="1">
                  <c:v>322</c:v>
                </c:pt>
                <c:pt idx="2">
                  <c:v>320</c:v>
                </c:pt>
                <c:pt idx="3">
                  <c:v>331</c:v>
                </c:pt>
                <c:pt idx="4">
                  <c:v>323</c:v>
                </c:pt>
                <c:pt idx="5">
                  <c:v>314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D6-400A-B7FB-E295B267C5F3}"/>
            </c:ext>
          </c:extLst>
        </c:ser>
        <c:ser>
          <c:idx val="2"/>
          <c:order val="2"/>
          <c:tx>
            <c:strRef>
              <c:f>'Grafici Accesso IP (2)'!$F$47:$F$48</c:f>
              <c:strCache>
                <c:ptCount val="2"/>
                <c:pt idx="0">
                  <c:v>accessi a 1Gbps e 
multipli di 1Gbps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'Grafici Accesso IP (2)'!$C$49:$C$54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Accesso IP (2)'!$F$49:$F$54</c:f>
              <c:numCache>
                <c:formatCode>0</c:formatCode>
                <c:ptCount val="6"/>
                <c:pt idx="0">
                  <c:v>206</c:v>
                </c:pt>
                <c:pt idx="1">
                  <c:v>211</c:v>
                </c:pt>
                <c:pt idx="2">
                  <c:v>240</c:v>
                </c:pt>
                <c:pt idx="3">
                  <c:v>243</c:v>
                </c:pt>
                <c:pt idx="4">
                  <c:v>258</c:v>
                </c:pt>
                <c:pt idx="5">
                  <c:v>260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D6-400A-B7FB-E295B267C5F3}"/>
            </c:ext>
          </c:extLst>
        </c:ser>
        <c:ser>
          <c:idx val="3"/>
          <c:order val="3"/>
          <c:tx>
            <c:strRef>
              <c:f>'Grafici Accesso IP (2)'!$G$47:$G$48</c:f>
              <c:strCache>
                <c:ptCount val="2"/>
                <c:pt idx="0">
                  <c:v>accessi a 10Gbps e 
multipli di 10Gbps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'Grafici Accesso IP (2)'!$C$49:$C$54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Accesso IP (2)'!$G$49:$G$54</c:f>
              <c:numCache>
                <c:formatCode>0</c:formatCode>
                <c:ptCount val="6"/>
                <c:pt idx="0">
                  <c:v>69</c:v>
                </c:pt>
                <c:pt idx="1">
                  <c:v>80</c:v>
                </c:pt>
                <c:pt idx="2">
                  <c:v>85</c:v>
                </c:pt>
                <c:pt idx="3">
                  <c:v>103</c:v>
                </c:pt>
                <c:pt idx="4">
                  <c:v>110</c:v>
                </c:pt>
                <c:pt idx="5">
                  <c:v>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3D6-400A-B7FB-E295B267C5F3}"/>
            </c:ext>
          </c:extLst>
        </c:ser>
        <c:ser>
          <c:idx val="4"/>
          <c:order val="4"/>
          <c:tx>
            <c:strRef>
              <c:f>'Grafici Accesso IP (2)'!$H$47:$H$48</c:f>
              <c:strCache>
                <c:ptCount val="2"/>
                <c:pt idx="0">
                  <c:v>accessi a 100Gbps e 
multipli di 100Gbps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  <a:effectLst/>
          </c:spPr>
          <c:invertIfNegative val="0"/>
          <c:cat>
            <c:numRef>
              <c:f>'Grafici Accesso IP (2)'!$C$49:$C$54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Accesso IP (2)'!$H$49:$H$54</c:f>
              <c:numCache>
                <c:formatCode>0</c:formatCode>
                <c:ptCount val="6"/>
                <c:pt idx="0" formatCode="General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4-F3D6-400A-B7FB-E295B267C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20368831"/>
        <c:axId val="579089119"/>
      </c:barChart>
      <c:catAx>
        <c:axId val="19203688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79089119"/>
        <c:crosses val="autoZero"/>
        <c:auto val="1"/>
        <c:lblAlgn val="ctr"/>
        <c:lblOffset val="100"/>
        <c:noMultiLvlLbl val="0"/>
      </c:catAx>
      <c:valAx>
        <c:axId val="579089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20368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Distribuzione della tipologia del servizio VPN - 2018/2023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'Grafici VPN'!$F$17</c:f>
              <c:strCache>
                <c:ptCount val="1"/>
                <c:pt idx="0">
                  <c:v>accessi a 1Gbps e 
multipli di 1Gbps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'Grafici VPN'!$D$18:$D$23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VPN'!$F$18:$F$23</c:f>
            </c:numRef>
          </c:val>
          <c:extLst>
            <c:ext xmlns:c16="http://schemas.microsoft.com/office/drawing/2014/chart" uri="{C3380CC4-5D6E-409C-BE32-E72D297353CC}">
              <c16:uniqueId val="{00000000-6425-4817-BB35-84BAC6E7CC2B}"/>
            </c:ext>
          </c:extLst>
        </c:ser>
        <c:ser>
          <c:idx val="4"/>
          <c:order val="4"/>
          <c:tx>
            <c:strRef>
              <c:f>'Grafici VPN'!$I$17</c:f>
              <c:strCache>
                <c:ptCount val="1"/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'Grafici VPN'!$D$18:$D$23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VPN'!$I$18:$I$23</c:f>
            </c:numRef>
          </c:val>
          <c:extLst>
            <c:ext xmlns:c16="http://schemas.microsoft.com/office/drawing/2014/chart" uri="{C3380CC4-5D6E-409C-BE32-E72D297353CC}">
              <c16:uniqueId val="{00000001-6425-4817-BB35-84BAC6E7CC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6280400"/>
        <c:axId val="490901072"/>
      </c:barChart>
      <c:barChart>
        <c:barDir val="col"/>
        <c:grouping val="clustered"/>
        <c:varyColors val="0"/>
        <c:ser>
          <c:idx val="0"/>
          <c:order val="0"/>
          <c:tx>
            <c:strRef>
              <c:f>'Grafici VPN'!$E$17</c:f>
              <c:strCache>
                <c:ptCount val="1"/>
                <c:pt idx="0">
                  <c:v>servizio a 100Mbps e 
multipli di 100Mbps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'Grafici VPN'!$D$18:$D$23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VPN'!$E$18:$E$23</c:f>
              <c:numCache>
                <c:formatCode>0</c:formatCode>
                <c:ptCount val="6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29</c:v>
                </c:pt>
                <c:pt idx="4">
                  <c:v>28</c:v>
                </c:pt>
                <c:pt idx="5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25-4817-BB35-84BAC6E7CC2B}"/>
            </c:ext>
          </c:extLst>
        </c:ser>
        <c:ser>
          <c:idx val="2"/>
          <c:order val="2"/>
          <c:tx>
            <c:strRef>
              <c:f>'Grafici VPN'!$G$17</c:f>
              <c:strCache>
                <c:ptCount val="1"/>
                <c:pt idx="0">
                  <c:v>servizio a 1Gbps e 
multipli di 1Gbps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'Grafici VPN'!$D$18:$D$23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VPN'!$G$18:$G$23</c:f>
              <c:numCache>
                <c:formatCode>0</c:formatCode>
                <c:ptCount val="6"/>
                <c:pt idx="0">
                  <c:v>60</c:v>
                </c:pt>
                <c:pt idx="1">
                  <c:v>75</c:v>
                </c:pt>
                <c:pt idx="2">
                  <c:v>84</c:v>
                </c:pt>
                <c:pt idx="3">
                  <c:v>84</c:v>
                </c:pt>
                <c:pt idx="4">
                  <c:v>89</c:v>
                </c:pt>
                <c:pt idx="5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25-4817-BB35-84BAC6E7CC2B}"/>
            </c:ext>
          </c:extLst>
        </c:ser>
        <c:ser>
          <c:idx val="3"/>
          <c:order val="3"/>
          <c:tx>
            <c:strRef>
              <c:f>'Grafici VPN'!$H$17</c:f>
              <c:strCache>
                <c:ptCount val="1"/>
                <c:pt idx="0">
                  <c:v>servizio a 10Gbps e 
multipli di 10Gbps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'Grafici VPN'!$D$18:$D$23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VPN'!$H$18:$H$23</c:f>
              <c:numCache>
                <c:formatCode>0</c:formatCode>
                <c:ptCount val="6"/>
                <c:pt idx="0">
                  <c:v>36</c:v>
                </c:pt>
                <c:pt idx="1">
                  <c:v>39</c:v>
                </c:pt>
                <c:pt idx="2">
                  <c:v>40</c:v>
                </c:pt>
                <c:pt idx="3">
                  <c:v>47</c:v>
                </c:pt>
                <c:pt idx="4">
                  <c:v>45</c:v>
                </c:pt>
                <c:pt idx="5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25-4817-BB35-84BAC6E7CC2B}"/>
            </c:ext>
          </c:extLst>
        </c:ser>
        <c:ser>
          <c:idx val="5"/>
          <c:order val="5"/>
          <c:tx>
            <c:strRef>
              <c:f>'Grafici VPN'!$J$17</c:f>
              <c:strCache>
                <c:ptCount val="1"/>
                <c:pt idx="0">
                  <c:v>servizio a 100Gbps e 
multipli di 100Gbps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'Grafici VPN'!$D$18:$D$23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VPN'!$J$18:$J$23</c:f>
              <c:numCache>
                <c:formatCode>0</c:formatCode>
                <c:ptCount val="6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425-4817-BB35-84BAC6E7CC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486280400"/>
        <c:axId val="490901072"/>
      </c:barChart>
      <c:lineChart>
        <c:grouping val="standard"/>
        <c:varyColors val="0"/>
        <c:ser>
          <c:idx val="6"/>
          <c:order val="6"/>
          <c:tx>
            <c:strRef>
              <c:f>'Grafici VPN'!$K$17</c:f>
              <c:strCache>
                <c:ptCount val="1"/>
                <c:pt idx="0">
                  <c:v># servizi configurati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'Grafici VPN'!$D$18:$D$23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'Grafici VPN'!$K$18:$K$23</c:f>
              <c:numCache>
                <c:formatCode>General</c:formatCode>
                <c:ptCount val="6"/>
                <c:pt idx="0">
                  <c:v>125</c:v>
                </c:pt>
                <c:pt idx="1">
                  <c:v>143</c:v>
                </c:pt>
                <c:pt idx="2">
                  <c:v>153</c:v>
                </c:pt>
                <c:pt idx="3">
                  <c:v>164</c:v>
                </c:pt>
                <c:pt idx="4">
                  <c:v>167</c:v>
                </c:pt>
                <c:pt idx="5">
                  <c:v>171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425-4817-BB35-84BAC6E7CC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9605280"/>
        <c:axId val="531647824"/>
      </c:lineChart>
      <c:catAx>
        <c:axId val="48628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90901072"/>
        <c:crosses val="autoZero"/>
        <c:auto val="1"/>
        <c:lblAlgn val="ctr"/>
        <c:lblOffset val="100"/>
        <c:noMultiLvlLbl val="0"/>
      </c:catAx>
      <c:valAx>
        <c:axId val="490901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86280400"/>
        <c:crosses val="autoZero"/>
        <c:crossBetween val="between"/>
      </c:valAx>
      <c:valAx>
        <c:axId val="531647824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9605280"/>
        <c:crosses val="max"/>
        <c:crossBetween val="between"/>
      </c:valAx>
      <c:catAx>
        <c:axId val="539605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316478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b="1"/>
              <a:t>Volume del traffico utente  [PB/mese]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19050">
                <a:solidFill>
                  <a:schemeClr val="accent1"/>
                </a:solidFill>
              </a:ln>
              <a:effectLst/>
            </c:spPr>
          </c:marker>
          <c:cat>
            <c:numRef>
              <c:f>Foglio1!$C$4:$C$61</c:f>
              <c:numCache>
                <c:formatCode>mmm\-yy</c:formatCode>
                <c:ptCount val="58"/>
                <c:pt idx="0">
                  <c:v>43466</c:v>
                </c:pt>
                <c:pt idx="1">
                  <c:v>43497</c:v>
                </c:pt>
                <c:pt idx="2">
                  <c:v>43525</c:v>
                </c:pt>
                <c:pt idx="3">
                  <c:v>43556</c:v>
                </c:pt>
                <c:pt idx="4">
                  <c:v>43586</c:v>
                </c:pt>
                <c:pt idx="5">
                  <c:v>43617</c:v>
                </c:pt>
                <c:pt idx="6">
                  <c:v>43647</c:v>
                </c:pt>
                <c:pt idx="7">
                  <c:v>43678</c:v>
                </c:pt>
                <c:pt idx="8">
                  <c:v>43709</c:v>
                </c:pt>
                <c:pt idx="9">
                  <c:v>43739</c:v>
                </c:pt>
                <c:pt idx="10">
                  <c:v>43770</c:v>
                </c:pt>
                <c:pt idx="11">
                  <c:v>43800</c:v>
                </c:pt>
                <c:pt idx="12">
                  <c:v>43831</c:v>
                </c:pt>
                <c:pt idx="13">
                  <c:v>43862</c:v>
                </c:pt>
                <c:pt idx="14">
                  <c:v>43891</c:v>
                </c:pt>
                <c:pt idx="15">
                  <c:v>43922</c:v>
                </c:pt>
                <c:pt idx="16">
                  <c:v>43952</c:v>
                </c:pt>
                <c:pt idx="17">
                  <c:v>43983</c:v>
                </c:pt>
                <c:pt idx="18">
                  <c:v>44013</c:v>
                </c:pt>
                <c:pt idx="19">
                  <c:v>44044</c:v>
                </c:pt>
                <c:pt idx="20">
                  <c:v>44075</c:v>
                </c:pt>
                <c:pt idx="21">
                  <c:v>44105</c:v>
                </c:pt>
                <c:pt idx="22">
                  <c:v>44136</c:v>
                </c:pt>
                <c:pt idx="23">
                  <c:v>44166</c:v>
                </c:pt>
                <c:pt idx="24">
                  <c:v>44197</c:v>
                </c:pt>
                <c:pt idx="25">
                  <c:v>44228</c:v>
                </c:pt>
                <c:pt idx="26">
                  <c:v>44256</c:v>
                </c:pt>
                <c:pt idx="27">
                  <c:v>44287</c:v>
                </c:pt>
                <c:pt idx="28">
                  <c:v>44317</c:v>
                </c:pt>
                <c:pt idx="29">
                  <c:v>44348</c:v>
                </c:pt>
                <c:pt idx="30">
                  <c:v>44378</c:v>
                </c:pt>
                <c:pt idx="31">
                  <c:v>44409</c:v>
                </c:pt>
                <c:pt idx="32">
                  <c:v>44440</c:v>
                </c:pt>
                <c:pt idx="33">
                  <c:v>44470</c:v>
                </c:pt>
                <c:pt idx="34">
                  <c:v>44501</c:v>
                </c:pt>
                <c:pt idx="35">
                  <c:v>44531</c:v>
                </c:pt>
                <c:pt idx="36">
                  <c:v>44562</c:v>
                </c:pt>
                <c:pt idx="37">
                  <c:v>44593</c:v>
                </c:pt>
                <c:pt idx="38">
                  <c:v>44621</c:v>
                </c:pt>
                <c:pt idx="39">
                  <c:v>44652</c:v>
                </c:pt>
                <c:pt idx="40">
                  <c:v>44682</c:v>
                </c:pt>
                <c:pt idx="41">
                  <c:v>44713</c:v>
                </c:pt>
                <c:pt idx="42">
                  <c:v>44743</c:v>
                </c:pt>
                <c:pt idx="43">
                  <c:v>44774</c:v>
                </c:pt>
                <c:pt idx="44">
                  <c:v>44805</c:v>
                </c:pt>
                <c:pt idx="45">
                  <c:v>44835</c:v>
                </c:pt>
                <c:pt idx="46">
                  <c:v>44866</c:v>
                </c:pt>
                <c:pt idx="47">
                  <c:v>44896</c:v>
                </c:pt>
                <c:pt idx="48">
                  <c:v>44927</c:v>
                </c:pt>
                <c:pt idx="49">
                  <c:v>44958</c:v>
                </c:pt>
                <c:pt idx="50">
                  <c:v>44986</c:v>
                </c:pt>
                <c:pt idx="51">
                  <c:v>45017</c:v>
                </c:pt>
                <c:pt idx="52">
                  <c:v>45047</c:v>
                </c:pt>
                <c:pt idx="53">
                  <c:v>45078</c:v>
                </c:pt>
                <c:pt idx="54">
                  <c:v>45108</c:v>
                </c:pt>
                <c:pt idx="55">
                  <c:v>45139</c:v>
                </c:pt>
                <c:pt idx="56">
                  <c:v>45170</c:v>
                </c:pt>
                <c:pt idx="57">
                  <c:v>45200</c:v>
                </c:pt>
              </c:numCache>
            </c:numRef>
          </c:cat>
          <c:val>
            <c:numRef>
              <c:f>Foglio1!$D$4:$D$61</c:f>
              <c:numCache>
                <c:formatCode>0.00</c:formatCode>
                <c:ptCount val="58"/>
                <c:pt idx="0">
                  <c:v>39210.870000000003</c:v>
                </c:pt>
                <c:pt idx="1">
                  <c:v>39258.89</c:v>
                </c:pt>
                <c:pt idx="2">
                  <c:v>37733.800000000003</c:v>
                </c:pt>
                <c:pt idx="3">
                  <c:v>36561.21</c:v>
                </c:pt>
                <c:pt idx="4">
                  <c:v>44829.75</c:v>
                </c:pt>
                <c:pt idx="5">
                  <c:v>42565.79</c:v>
                </c:pt>
                <c:pt idx="6">
                  <c:v>40254.910000000003</c:v>
                </c:pt>
                <c:pt idx="7">
                  <c:v>28519.99</c:v>
                </c:pt>
                <c:pt idx="8">
                  <c:v>41522.239999999998</c:v>
                </c:pt>
                <c:pt idx="9">
                  <c:v>49271.8</c:v>
                </c:pt>
                <c:pt idx="10">
                  <c:v>48701.38</c:v>
                </c:pt>
                <c:pt idx="11">
                  <c:v>43980.58</c:v>
                </c:pt>
                <c:pt idx="12">
                  <c:v>43968.11</c:v>
                </c:pt>
                <c:pt idx="13">
                  <c:v>42056.52</c:v>
                </c:pt>
                <c:pt idx="14">
                  <c:v>42168.04</c:v>
                </c:pt>
                <c:pt idx="15">
                  <c:v>39997.949999999997</c:v>
                </c:pt>
                <c:pt idx="16">
                  <c:v>39277.410000000003</c:v>
                </c:pt>
                <c:pt idx="17">
                  <c:v>35067.89</c:v>
                </c:pt>
                <c:pt idx="18">
                  <c:v>34549.46</c:v>
                </c:pt>
                <c:pt idx="19">
                  <c:v>33241.910000000003</c:v>
                </c:pt>
                <c:pt idx="20">
                  <c:v>32562.959999999999</c:v>
                </c:pt>
                <c:pt idx="21">
                  <c:v>36405.06</c:v>
                </c:pt>
                <c:pt idx="22">
                  <c:v>42320.44</c:v>
                </c:pt>
                <c:pt idx="23">
                  <c:v>38555.39</c:v>
                </c:pt>
                <c:pt idx="24">
                  <c:v>41759.599999999999</c:v>
                </c:pt>
                <c:pt idx="25">
                  <c:v>32944.769999999997</c:v>
                </c:pt>
                <c:pt idx="26">
                  <c:v>38654.57</c:v>
                </c:pt>
                <c:pt idx="27">
                  <c:v>35387.57</c:v>
                </c:pt>
                <c:pt idx="28">
                  <c:v>39070.58</c:v>
                </c:pt>
                <c:pt idx="29">
                  <c:v>38094.99</c:v>
                </c:pt>
                <c:pt idx="30">
                  <c:v>41321.160000000003</c:v>
                </c:pt>
                <c:pt idx="31">
                  <c:v>31304.49</c:v>
                </c:pt>
                <c:pt idx="32">
                  <c:v>37621.29</c:v>
                </c:pt>
                <c:pt idx="33">
                  <c:v>54482.69</c:v>
                </c:pt>
                <c:pt idx="34">
                  <c:v>55677.279999999999</c:v>
                </c:pt>
                <c:pt idx="35">
                  <c:v>58495.18</c:v>
                </c:pt>
                <c:pt idx="36">
                  <c:v>53720.67</c:v>
                </c:pt>
                <c:pt idx="37">
                  <c:v>52351.39</c:v>
                </c:pt>
                <c:pt idx="38">
                  <c:v>59221.37</c:v>
                </c:pt>
                <c:pt idx="39">
                  <c:v>59562.38</c:v>
                </c:pt>
                <c:pt idx="40">
                  <c:v>60609.56</c:v>
                </c:pt>
                <c:pt idx="41">
                  <c:v>53613.05</c:v>
                </c:pt>
                <c:pt idx="42">
                  <c:v>56467.45</c:v>
                </c:pt>
                <c:pt idx="43">
                  <c:v>54274.64</c:v>
                </c:pt>
                <c:pt idx="44">
                  <c:v>57821.95</c:v>
                </c:pt>
                <c:pt idx="45">
                  <c:v>76360.039999999994</c:v>
                </c:pt>
                <c:pt idx="46">
                  <c:v>72902.98</c:v>
                </c:pt>
                <c:pt idx="47">
                  <c:v>66934.36</c:v>
                </c:pt>
                <c:pt idx="48">
                  <c:v>68906.66</c:v>
                </c:pt>
                <c:pt idx="49">
                  <c:v>67646.789999999994</c:v>
                </c:pt>
                <c:pt idx="50">
                  <c:v>77256.039999999994</c:v>
                </c:pt>
                <c:pt idx="51">
                  <c:v>65297.57</c:v>
                </c:pt>
                <c:pt idx="52">
                  <c:v>59409.34</c:v>
                </c:pt>
                <c:pt idx="53">
                  <c:v>62141.85</c:v>
                </c:pt>
                <c:pt idx="54">
                  <c:v>57829.279999999999</c:v>
                </c:pt>
                <c:pt idx="55">
                  <c:v>48805.9</c:v>
                </c:pt>
                <c:pt idx="56">
                  <c:v>64931.63</c:v>
                </c:pt>
                <c:pt idx="57">
                  <c:v>71481.990000000005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52D-421E-8385-4645C7D54C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8325168"/>
        <c:axId val="1558753168"/>
      </c:lineChart>
      <c:dateAx>
        <c:axId val="768325168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8753168"/>
        <c:crosses val="autoZero"/>
        <c:auto val="1"/>
        <c:lblOffset val="100"/>
        <c:baseTimeUnit val="months"/>
      </c:dateAx>
      <c:valAx>
        <c:axId val="155875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cross"/>
        <c:minorTickMark val="in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68325168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Incidenti</c:v>
          </c:tx>
          <c:spPr>
            <a:ln w="28800">
              <a:solidFill>
                <a:srgbClr val="004586"/>
              </a:solidFill>
              <a:custDash>
                <a:ds d="300000" sp="300000"/>
              </a:custDash>
            </a:ln>
          </c:spPr>
          <c:marker>
            <c:symbol val="square"/>
            <c:size val="7"/>
          </c:marker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0-3120-4DF5-885C-C391E6975F55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3120-4DF5-885C-C391E6975F55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2-3120-4DF5-885C-C391E6975F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 b="1"/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Lit>
              <c:formatCode>General</c:formatCode>
              <c:ptCount val="6"/>
              <c:pt idx="0">
                <c:v>2018</c:v>
              </c:pt>
              <c:pt idx="1">
                <c:v>2019</c:v>
              </c:pt>
              <c:pt idx="2">
                <c:v>2020</c:v>
              </c:pt>
              <c:pt idx="3">
                <c:v>2021</c:v>
              </c:pt>
              <c:pt idx="4">
                <c:v>2022</c:v>
              </c:pt>
              <c:pt idx="5">
                <c:v>2023</c:v>
              </c:pt>
            </c:numLit>
          </c:xVal>
          <c:yVal>
            <c:numLit>
              <c:formatCode>General</c:formatCode>
              <c:ptCount val="6"/>
              <c:pt idx="0">
                <c:v>3118</c:v>
              </c:pt>
              <c:pt idx="1">
                <c:v>3689</c:v>
              </c:pt>
              <c:pt idx="2">
                <c:v>2493</c:v>
              </c:pt>
              <c:pt idx="3">
                <c:v>2243</c:v>
              </c:pt>
              <c:pt idx="4">
                <c:v>1951</c:v>
              </c:pt>
              <c:pt idx="5">
                <c:v>2600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3-3120-4DF5-885C-C391E6975F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5433920"/>
        <c:axId val="1045433504"/>
      </c:scatterChart>
      <c:valAx>
        <c:axId val="1045433504"/>
        <c:scaling>
          <c:orientation val="minMax"/>
          <c:min val="1000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300" b="0"/>
                </a:pPr>
                <a:r>
                  <a:rPr lang="it-IT"/>
                  <a:t>Incidenti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spPr>
          <a:ln>
            <a:solidFill>
              <a:srgbClr val="B3B3B3"/>
            </a:solidFill>
            <a:custDash>
              <a:ds d="300000" sp="300000"/>
            </a:custDash>
          </a:ln>
        </c:spPr>
        <c:txPr>
          <a:bodyPr/>
          <a:lstStyle/>
          <a:p>
            <a:pPr>
              <a:defRPr sz="1200" b="0"/>
            </a:pPr>
            <a:endParaRPr lang="it-IT"/>
          </a:p>
        </c:txPr>
        <c:crossAx val="1045433920"/>
        <c:crossesAt val="0"/>
        <c:crossBetween val="midCat"/>
      </c:valAx>
      <c:valAx>
        <c:axId val="1045433920"/>
        <c:scaling>
          <c:orientation val="minMax"/>
        </c:scaling>
        <c:delete val="0"/>
        <c:axPos val="b"/>
        <c:majorGridlines>
          <c:spPr>
            <a:ln>
              <a:solidFill>
                <a:srgbClr val="B3B3B3"/>
              </a:solidFill>
            </a:ln>
          </c:spPr>
        </c:majorGridlines>
        <c:numFmt formatCode="General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200" b="0"/>
            </a:pPr>
            <a:endParaRPr lang="it-IT"/>
          </a:p>
        </c:txPr>
        <c:crossAx val="1045433504"/>
        <c:crossesAt val="0"/>
        <c:crossBetween val="midCat"/>
      </c:valAx>
      <c:spPr>
        <a:noFill/>
        <a:ln>
          <a:solidFill>
            <a:srgbClr val="B3B3B3"/>
          </a:solidFill>
          <a:prstDash val="solid"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0.27816</cdr:x>
      <cdr:y>0.35468</cdr:y>
    </cdr:from>
    <cdr:to>
      <cdr:x>0.27816</cdr:x>
      <cdr:y>0.7605</cdr:y>
    </cdr:to>
    <cdr:cxnSp macro="">
      <cdr:nvCxnSpPr>
        <cdr:cNvPr id="3" name="Connettore diritto 2">
          <a:extLst xmlns:a="http://schemas.openxmlformats.org/drawingml/2006/main">
            <a:ext uri="{FF2B5EF4-FFF2-40B4-BE49-F238E27FC236}">
              <a16:creationId xmlns:a16="http://schemas.microsoft.com/office/drawing/2014/main" id="{D08FA5ED-A52A-4E9D-BC09-BDDFCD4A39AA}"/>
            </a:ext>
          </a:extLst>
        </cdr:cNvPr>
        <cdr:cNvCxnSpPr/>
      </cdr:nvCxnSpPr>
      <cdr:spPr>
        <a:xfrm xmlns:a="http://schemas.openxmlformats.org/drawingml/2006/main" flipV="1">
          <a:off x="2715291" y="1824827"/>
          <a:ext cx="0" cy="2087962"/>
        </a:xfrm>
        <a:prstGeom xmlns:a="http://schemas.openxmlformats.org/drawingml/2006/main" prst="line">
          <a:avLst/>
        </a:prstGeom>
        <a:ln xmlns:a="http://schemas.openxmlformats.org/drawingml/2006/main" w="12700"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0.4111</cdr:x>
      <cdr:y>0.35315</cdr:y>
    </cdr:from>
    <cdr:to>
      <cdr:x>0.4111</cdr:x>
      <cdr:y>0.75897</cdr:y>
    </cdr:to>
    <cdr:cxnSp macro="">
      <cdr:nvCxnSpPr>
        <cdr:cNvPr id="4" name="Connettore diritto 3">
          <a:extLst xmlns:a="http://schemas.openxmlformats.org/drawingml/2006/main">
            <a:ext uri="{FF2B5EF4-FFF2-40B4-BE49-F238E27FC236}">
              <a16:creationId xmlns:a16="http://schemas.microsoft.com/office/drawing/2014/main" id="{5BBBF09E-C792-4281-B3A0-8133E8949F64}"/>
            </a:ext>
          </a:extLst>
        </cdr:cNvPr>
        <cdr:cNvCxnSpPr/>
      </cdr:nvCxnSpPr>
      <cdr:spPr>
        <a:xfrm xmlns:a="http://schemas.openxmlformats.org/drawingml/2006/main" flipV="1">
          <a:off x="4013001" y="1816948"/>
          <a:ext cx="0" cy="2087962"/>
        </a:xfrm>
        <a:prstGeom xmlns:a="http://schemas.openxmlformats.org/drawingml/2006/main" prst="line">
          <a:avLst/>
        </a:prstGeom>
        <a:ln xmlns:a="http://schemas.openxmlformats.org/drawingml/2006/main" w="12700"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818" cy="346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76460" y="0"/>
            <a:ext cx="4342818" cy="346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3984D-A15F-45CF-8E99-9B8B0552D925}" type="datetimeFigureOut">
              <a:rPr lang="it-IT" smtClean="0"/>
              <a:t>08/11/2023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46400" y="862013"/>
            <a:ext cx="4129088" cy="2324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02189" y="3315693"/>
            <a:ext cx="8017510" cy="27128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43669"/>
            <a:ext cx="4342818" cy="3460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76460" y="6543669"/>
            <a:ext cx="4342818" cy="3460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51D43-C2B9-417D-BD87-998EB7655A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299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451D43-C2B9-417D-BD87-998EB7655AC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176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La rete che segue le esigenze degli utenti guardando le sedi utente ma anche le sedi che ospiteranno i data center dei centri nazionali di 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High-Performance Computing (HPC)</a:t>
            </a:r>
            <a:endParaRPr lang="it-IT" dirty="0"/>
          </a:p>
          <a:p>
            <a:r>
              <a:rPr lang="it-IT" dirty="0"/>
              <a:t>INFN e CINECA</a:t>
            </a:r>
          </a:p>
          <a:p>
            <a:endParaRPr lang="it-IT" dirty="0"/>
          </a:p>
          <a:p>
            <a:r>
              <a:rPr lang="it-IT" dirty="0"/>
              <a:t>Abbiamo sempre implementato il principio che il monitoraggio, e la raccolta dei dati dalla rete ci permettesse di fare analisi insieme agli utenti che devono essere consapevoli e in grado di controllare </a:t>
            </a:r>
            <a:r>
              <a:rPr lang="it-IT" dirty="0" err="1"/>
              <a:t>ció</a:t>
            </a:r>
            <a:r>
              <a:rPr lang="it-IT" dirty="0"/>
              <a:t> che accade sulla rete. La visibilità che vorremmo avere sulla infrastruttura sempre di </a:t>
            </a:r>
            <a:r>
              <a:rPr lang="it-IT" dirty="0" err="1"/>
              <a:t>piú</a:t>
            </a:r>
            <a:r>
              <a:rPr lang="it-IT" dirty="0"/>
              <a:t> dovrebbe arrivare ad avere una </a:t>
            </a:r>
            <a:r>
              <a:rPr lang="it-IT" dirty="0" err="1"/>
              <a:t>visibilitá</a:t>
            </a:r>
            <a:r>
              <a:rPr lang="it-IT" dirty="0"/>
              <a:t> end to end per essere gestita insieme alle parti interessate che sono anche le parti con competenze specifiche rispetto ai servizi.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3787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451D43-C2B9-417D-BD87-998EB7655AC3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9539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451D43-C2B9-417D-BD87-998EB7655AC3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540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451D43-C2B9-417D-BD87-998EB7655AC3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62196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848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L’attività dei gruppi tecnici afferenti ai Dipartimenti Network e Infrastruttura prevede una continua interazione e la possibilità di partecipare, con diversi livelli di impegno, alle fasi di design e prototipazione dei nuovi servizi.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2817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2240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451D43-C2B9-417D-BD87-998EB7655AC3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62672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451D43-C2B9-417D-BD87-998EB7655AC3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0761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1520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 servizi di connettività IP sulla rete GARR sono descritti da una capacità del servizio che ancora non si è adeguata alla capacità effettiva sulla rete.  </a:t>
            </a:r>
          </a:p>
          <a:p>
            <a:r>
              <a:rPr lang="it-IT" dirty="0"/>
              <a:t>La presenza di collegamenti a bassa capacità molto spesso è legata a sedi difficilmente raggiungibili con collegamenti in fibra (INGV Stromboli, Base radar di Torchiarolo (BR), CNR Gemelli CDN)</a:t>
            </a:r>
          </a:p>
          <a:p>
            <a:endParaRPr lang="it-IT" dirty="0"/>
          </a:p>
          <a:p>
            <a:r>
              <a:rPr lang="it-IT" dirty="0"/>
              <a:t>Molti collegamenti con capacità 100M e nx100M corrispondono alla presenza di molti collegamenti di backup (circa 20%). Tutti gli altri sono servizi di connettività realizzati su fibra ma terminati su apparati utente non adeguati per supportare un accesso a 1Gbps. </a:t>
            </a:r>
          </a:p>
          <a:p>
            <a:endParaRPr lang="it-IT" dirty="0"/>
          </a:p>
          <a:p>
            <a:r>
              <a:rPr lang="it-IT" dirty="0"/>
              <a:t>E’ evidente che nel corso del tempo sia GARR che gli utenti stanno adeguando le rispettive zone di attività (GARR porta fibra e sostituisce un circuito illuminato, l’utente adegua gli apparati alla frontiera e realizza gli ampliamenti), ma il gap da coprire è ancora significativo rispetto alla potenzialità della rete GARR-T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6732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E’ evidente la necessità di ricavare su una stessa infrastruttura delle </a:t>
            </a:r>
            <a:r>
              <a:rPr lang="it-IT" dirty="0" err="1"/>
              <a:t>overlay</a:t>
            </a:r>
            <a:r>
              <a:rPr lang="it-IT" dirty="0"/>
              <a:t> network che rispondono a diverse esigenze:</a:t>
            </a:r>
          </a:p>
          <a:p>
            <a:pPr marL="171450" indent="-171450">
              <a:buFontTx/>
              <a:buChar char="-"/>
            </a:pPr>
            <a:r>
              <a:rPr lang="it-IT" dirty="0"/>
              <a:t>voglio concentrare in un solo punto le politiche di sicurezza </a:t>
            </a:r>
          </a:p>
          <a:p>
            <a:pPr marL="171450" indent="-171450">
              <a:buFontTx/>
              <a:buChar char="-"/>
            </a:pPr>
            <a:r>
              <a:rPr lang="it-IT" dirty="0"/>
              <a:t>voglio segregare una componente del mio traffico, GARR mi suggerisce di terminare quei servizi su porte dedicate, io posso applicare politiche di sicurezza diverse</a:t>
            </a:r>
          </a:p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8239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813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5502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Che cosa compone il traffico di ricerca: GEANT IP, GEANT L3 VPN LHCONE, e2e LHCOPN CERN, peering KIAE, peering ARNES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67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Obiettivi:</a:t>
            </a:r>
          </a:p>
          <a:p>
            <a:r>
              <a:rPr lang="it-IT" dirty="0"/>
              <a:t>- Scenario di rete e affidabile e misurabile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1F5CE-B2F5-4948-8D73-CC4B121F39B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598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451D43-C2B9-417D-BD87-998EB7655AC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1987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1015999" y="898246"/>
            <a:ext cx="4988423" cy="3437467"/>
          </a:xfrm>
        </p:spPr>
        <p:txBody>
          <a:bodyPr/>
          <a:lstStyle>
            <a:lvl1pPr algn="l">
              <a:defRPr sz="2700" b="1">
                <a:solidFill>
                  <a:schemeClr val="tx2"/>
                </a:solidFill>
                <a:latin typeface="Rubik Medium"/>
                <a:cs typeface="Rubik Medium"/>
              </a:defRPr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>
          <a:xfrm>
            <a:off x="1016001" y="4420378"/>
            <a:ext cx="5008879" cy="1358123"/>
          </a:xfrm>
        </p:spPr>
        <p:txBody>
          <a:bodyPr anchor="b"/>
          <a:lstStyle>
            <a:lvl1pPr marL="0" indent="0" algn="l">
              <a:buNone/>
              <a:defRPr sz="1800" b="0">
                <a:solidFill>
                  <a:schemeClr val="accent6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it-IT"/>
              <a:t>Fare clic per modificare lo stile del sottotitolo dello schema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magine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 bwMode="auto"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>
              <a:defRPr/>
            </a:pPr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9A9C0D9-73EC-40C5-9599-8B979EB3FF1F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12777CD-1BED-4576-B05F-1B336AD3D0A7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 bwMode="auto">
          <a:xfrm>
            <a:off x="8724902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 bwMode="auto">
          <a:xfrm>
            <a:off x="838202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BB738DB-0757-48E4-8BCF-F59C3A08C32B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apositiva titolo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1046481" y="898246"/>
            <a:ext cx="4957942" cy="3437467"/>
          </a:xfrm>
        </p:spPr>
        <p:txBody>
          <a:bodyPr/>
          <a:lstStyle>
            <a:lvl1pPr algn="l">
              <a:defRPr sz="2700" b="1">
                <a:solidFill>
                  <a:schemeClr val="tx2"/>
                </a:solidFill>
                <a:latin typeface="Rubik Medium"/>
                <a:cs typeface="Rubik Medium"/>
              </a:defRPr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>
          <a:xfrm>
            <a:off x="1036320" y="4420378"/>
            <a:ext cx="4998719" cy="1358123"/>
          </a:xfrm>
        </p:spPr>
        <p:txBody>
          <a:bodyPr anchor="b"/>
          <a:lstStyle>
            <a:lvl1pPr marL="0" indent="0" algn="l">
              <a:buNone/>
              <a:defRPr sz="1800" b="0">
                <a:solidFill>
                  <a:schemeClr val="accent6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it-IT"/>
              <a:t>Fare clic per modificare lo stile del sottotitolo dello schema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olo e contenu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906A02E-EE17-477B-9312-8E0C1C603D39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Intestazione sezion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E26993-BB71-4B41-B5A3-6BCAF3E89F6B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ue contenuti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AE1FFAE-207D-49C5-B7A7-89B734792799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nfron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>
          <a:xfrm>
            <a:off x="839788" y="365129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 bwMode="auto">
          <a:xfrm>
            <a:off x="839789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 bwMode="auto"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 bwMode="auto">
          <a:xfrm>
            <a:off x="6172202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386A704-C071-4EDF-A46D-571D81D409BC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Solo tito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F215CEC-F533-4021-B664-6F0C3E272C20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uot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3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A9CF63-335D-475A-BCE8-0BAC41C648CB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to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 bwMode="auto">
          <a:xfrm>
            <a:off x="5183188" y="987429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89AFACD7-14EC-4188-A05C-E0FB4307910F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182566" y="0"/>
            <a:ext cx="11590337" cy="11810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182566" y="1533529"/>
            <a:ext cx="11590337" cy="48990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 bwMode="auto">
          <a:xfrm>
            <a:off x="104269" y="6508969"/>
            <a:ext cx="879157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900">
                <a:solidFill>
                  <a:schemeClr val="tx2"/>
                </a:solidFill>
                <a:latin typeface="Rubik"/>
                <a:cs typeface="Rubik"/>
              </a:defRPr>
            </a:lvl1pPr>
          </a:lstStyle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 bwMode="auto">
          <a:xfrm>
            <a:off x="9863890" y="6508969"/>
            <a:ext cx="41910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lang="en-US" sz="900">
                <a:solidFill>
                  <a:schemeClr val="tx2"/>
                </a:solidFill>
                <a:latin typeface="Rubik Medium"/>
                <a:ea typeface="+mn-ea"/>
                <a:cs typeface="Rubik Medium"/>
              </a:defRPr>
            </a:lvl1pPr>
          </a:lstStyle>
          <a:p>
            <a:pPr>
              <a:defRPr/>
            </a:pPr>
            <a:fld id="{B69D7432-7E7A-493B-BED3-2DBD28D03B20}" type="slidenum">
              <a:rPr lang="it-IT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ea typeface="+mj-ea"/>
          <a:cs typeface="Rubik Medium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cs typeface="Rubik Medium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cs typeface="Rubik Medium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cs typeface="Rubik Medium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cs typeface="Rubik Medium"/>
        </a:defRPr>
      </a:lvl5pPr>
      <a:lvl6pPr marL="342900" algn="l">
        <a:lnSpc>
          <a:spcPct val="90000"/>
        </a:lnSpc>
        <a:spcBef>
          <a:spcPts val="0"/>
        </a:spcBef>
        <a:spcAft>
          <a:spcPts val="0"/>
        </a:spcAft>
        <a:defRPr sz="2700" b="1">
          <a:solidFill>
            <a:schemeClr val="tx1"/>
          </a:solidFill>
          <a:latin typeface="Segoe UI Semibold"/>
          <a:cs typeface="Segoe UI Semibold"/>
        </a:defRPr>
      </a:lvl6pPr>
      <a:lvl7pPr marL="685800" algn="l">
        <a:lnSpc>
          <a:spcPct val="90000"/>
        </a:lnSpc>
        <a:spcBef>
          <a:spcPts val="0"/>
        </a:spcBef>
        <a:spcAft>
          <a:spcPts val="0"/>
        </a:spcAft>
        <a:defRPr sz="2700" b="1">
          <a:solidFill>
            <a:schemeClr val="tx1"/>
          </a:solidFill>
          <a:latin typeface="Segoe UI Semibold"/>
          <a:cs typeface="Segoe UI Semibold"/>
        </a:defRPr>
      </a:lvl7pPr>
      <a:lvl8pPr marL="1028700" algn="l">
        <a:lnSpc>
          <a:spcPct val="90000"/>
        </a:lnSpc>
        <a:spcBef>
          <a:spcPts val="0"/>
        </a:spcBef>
        <a:spcAft>
          <a:spcPts val="0"/>
        </a:spcAft>
        <a:defRPr sz="2700" b="1">
          <a:solidFill>
            <a:schemeClr val="tx1"/>
          </a:solidFill>
          <a:latin typeface="Segoe UI Semibold"/>
          <a:cs typeface="Segoe UI Semibold"/>
        </a:defRPr>
      </a:lvl8pPr>
      <a:lvl9pPr marL="1371600" algn="l">
        <a:lnSpc>
          <a:spcPct val="90000"/>
        </a:lnSpc>
        <a:spcBef>
          <a:spcPts val="0"/>
        </a:spcBef>
        <a:spcAft>
          <a:spcPts val="0"/>
        </a:spcAft>
        <a:defRPr sz="2700" b="1">
          <a:solidFill>
            <a:schemeClr val="tx1"/>
          </a:solidFill>
          <a:latin typeface="Segoe UI Semibold"/>
          <a:cs typeface="Segoe UI Semibold"/>
        </a:defRPr>
      </a:lvl9pPr>
    </p:titleStyle>
    <p:bodyStyle>
      <a:lvl1pPr marL="171450" indent="-171450" algn="l">
        <a:lnSpc>
          <a:spcPct val="90000"/>
        </a:lnSpc>
        <a:spcBef>
          <a:spcPts val="750"/>
        </a:spcBef>
        <a:spcAft>
          <a:spcPts val="0"/>
        </a:spcAft>
        <a:buFont typeface="Arial"/>
        <a:buChar char="•"/>
        <a:defRPr sz="2100">
          <a:solidFill>
            <a:schemeClr val="tx1"/>
          </a:solidFill>
          <a:latin typeface="Rubik"/>
          <a:ea typeface="+mn-ea"/>
          <a:cs typeface="Rubik"/>
        </a:defRPr>
      </a:lvl1pPr>
      <a:lvl2pPr marL="514350" indent="-171450" algn="l">
        <a:lnSpc>
          <a:spcPct val="90000"/>
        </a:lnSpc>
        <a:spcBef>
          <a:spcPts val="375"/>
        </a:spcBef>
        <a:spcAft>
          <a:spcPts val="0"/>
        </a:spcAft>
        <a:buFont typeface="Arial"/>
        <a:buChar char="•"/>
        <a:defRPr sz="1800">
          <a:solidFill>
            <a:schemeClr val="tx1"/>
          </a:solidFill>
          <a:latin typeface="Rubik"/>
          <a:ea typeface="+mn-ea"/>
          <a:cs typeface="Rubik"/>
        </a:defRPr>
      </a:lvl2pPr>
      <a:lvl3pPr marL="857250" indent="-171450" algn="l">
        <a:lnSpc>
          <a:spcPct val="90000"/>
        </a:lnSpc>
        <a:spcBef>
          <a:spcPts val="375"/>
        </a:spcBef>
        <a:spcAft>
          <a:spcPts val="0"/>
        </a:spcAft>
        <a:buFont typeface="Arial"/>
        <a:buChar char="•"/>
        <a:defRPr sz="1500">
          <a:solidFill>
            <a:schemeClr val="tx1"/>
          </a:solidFill>
          <a:latin typeface="Rubik"/>
          <a:ea typeface="+mn-ea"/>
          <a:cs typeface="Rubik"/>
        </a:defRPr>
      </a:lvl3pPr>
      <a:lvl4pPr marL="1200150" indent="-171450" algn="l">
        <a:lnSpc>
          <a:spcPct val="90000"/>
        </a:lnSpc>
        <a:spcBef>
          <a:spcPts val="375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Rubik"/>
          <a:ea typeface="+mn-ea"/>
          <a:cs typeface="Rubik"/>
        </a:defRPr>
      </a:lvl4pPr>
      <a:lvl5pPr marL="1543050" indent="-171450" algn="l">
        <a:lnSpc>
          <a:spcPct val="90000"/>
        </a:lnSpc>
        <a:spcBef>
          <a:spcPts val="375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Rubik"/>
          <a:ea typeface="+mn-ea"/>
          <a:cs typeface="Rubik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Servizi di rete: evoluzione del modello d'accesso</a:t>
            </a:r>
            <a:endParaRPr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Sabrina Tomassini</a:t>
            </a:r>
            <a:endParaRPr dirty="0"/>
          </a:p>
          <a:p>
            <a:pPr>
              <a:defRPr/>
            </a:pPr>
            <a:r>
              <a:rPr lang="it-IT" dirty="0"/>
              <a:t>GARR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9DF7C6-D755-4CFF-8020-5D3A1889A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73" y="91165"/>
            <a:ext cx="10515600" cy="13255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dirty="0"/>
              <a:t>Serviti GARR-T: rete ottica</a:t>
            </a: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9095919B-F8FD-4AF0-8BEC-C75293C69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364750"/>
              </p:ext>
            </p:extLst>
          </p:nvPr>
        </p:nvGraphicFramePr>
        <p:xfrm>
          <a:off x="297973" y="1416728"/>
          <a:ext cx="11255595" cy="2427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7757">
                  <a:extLst>
                    <a:ext uri="{9D8B030D-6E8A-4147-A177-3AD203B41FA5}">
                      <a16:colId xmlns:a16="http://schemas.microsoft.com/office/drawing/2014/main" val="4100157735"/>
                    </a:ext>
                  </a:extLst>
                </a:gridCol>
                <a:gridCol w="2187219">
                  <a:extLst>
                    <a:ext uri="{9D8B030D-6E8A-4147-A177-3AD203B41FA5}">
                      <a16:colId xmlns:a16="http://schemas.microsoft.com/office/drawing/2014/main" val="1392731614"/>
                    </a:ext>
                  </a:extLst>
                </a:gridCol>
                <a:gridCol w="2248902">
                  <a:extLst>
                    <a:ext uri="{9D8B030D-6E8A-4147-A177-3AD203B41FA5}">
                      <a16:colId xmlns:a16="http://schemas.microsoft.com/office/drawing/2014/main" val="3416633124"/>
                    </a:ext>
                  </a:extLst>
                </a:gridCol>
                <a:gridCol w="2501717">
                  <a:extLst>
                    <a:ext uri="{9D8B030D-6E8A-4147-A177-3AD203B41FA5}">
                      <a16:colId xmlns:a16="http://schemas.microsoft.com/office/drawing/2014/main" val="1984178934"/>
                    </a:ext>
                  </a:extLst>
                </a:gridCol>
              </a:tblGrid>
              <a:tr h="707648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Servizi su rete ottica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Accesso via </a:t>
                      </a:r>
                      <a:r>
                        <a:rPr lang="it-IT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optica</a:t>
                      </a:r>
                      <a:r>
                        <a:rPr lang="it-IT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network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Capacità optical network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Resilienza/ridondanza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328335"/>
                  </a:ext>
                </a:extLst>
              </a:tr>
              <a:tr h="707648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GARR </a:t>
                      </a:r>
                      <a:r>
                        <a:rPr lang="it-IT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dedicated</a:t>
                      </a:r>
                      <a:r>
                        <a:rPr lang="it-IT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optical </a:t>
                      </a:r>
                      <a:r>
                        <a:rPr lang="it-IT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circuit</a:t>
                      </a:r>
                      <a:endParaRPr lang="it-IT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it-IT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100Gbps</a:t>
                      </a:r>
                    </a:p>
                    <a:p>
                      <a:pPr marL="0" marR="0" lvl="0" indent="0" algn="l" defTabSz="6858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 x 100Gbps</a:t>
                      </a:r>
                    </a:p>
                    <a:p>
                      <a:r>
                        <a:rPr lang="it-IT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400Gbps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479555"/>
                  </a:ext>
                </a:extLst>
              </a:tr>
              <a:tr h="1010927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GARR OPN </a:t>
                      </a:r>
                    </a:p>
                    <a:p>
                      <a:pPr lvl="1"/>
                      <a:r>
                        <a:rPr lang="it-IT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end-to-end network service 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100Gbps</a:t>
                      </a:r>
                    </a:p>
                    <a:p>
                      <a:pPr marL="0" marR="0" lvl="0" indent="0" algn="l" defTabSz="6858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 x 100Gbps</a:t>
                      </a:r>
                    </a:p>
                    <a:p>
                      <a:r>
                        <a:rPr lang="it-IT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400Gbps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647229"/>
                  </a:ext>
                </a:extLst>
              </a:tr>
            </a:tbl>
          </a:graphicData>
        </a:graphic>
      </p:graphicFrame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E7A9E5-527A-440F-93D9-7374A19E53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E7EDC16-F42C-470D-B18B-1483654303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9279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750FD-C2DC-4BD6-952C-19A8CE7FF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si cresce …. punti di attenzione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D3090DA-C38F-4081-B43C-20C72CDE5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5624"/>
            <a:ext cx="4679092" cy="4394867"/>
          </a:xfrm>
          <a:prstGeom prst="rect">
            <a:avLst/>
          </a:prstGeom>
        </p:spPr>
      </p:pic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CD676D78-08A9-488F-881E-C27CE4A93D42}"/>
              </a:ext>
            </a:extLst>
          </p:cNvPr>
          <p:cNvSpPr/>
          <p:nvPr/>
        </p:nvSpPr>
        <p:spPr>
          <a:xfrm>
            <a:off x="5863282" y="5076772"/>
            <a:ext cx="1447798" cy="67097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1Gbps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8BAEEAA4-C073-4D25-A8F8-030C76693C0E}"/>
              </a:ext>
            </a:extLst>
          </p:cNvPr>
          <p:cNvSpPr/>
          <p:nvPr/>
        </p:nvSpPr>
        <p:spPr>
          <a:xfrm>
            <a:off x="7101017" y="4023057"/>
            <a:ext cx="1447799" cy="67097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10Gbps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C5D30F2E-2AA5-4DF0-97D0-5B152854C9D6}"/>
              </a:ext>
            </a:extLst>
          </p:cNvPr>
          <p:cNvSpPr/>
          <p:nvPr/>
        </p:nvSpPr>
        <p:spPr>
          <a:xfrm>
            <a:off x="8548816" y="3093513"/>
            <a:ext cx="1457685" cy="67097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100Gbps</a:t>
            </a: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73C8D69D-1923-4C82-8219-86C9DFF938F7}"/>
              </a:ext>
            </a:extLst>
          </p:cNvPr>
          <p:cNvCxnSpPr>
            <a:cxnSpLocks/>
          </p:cNvCxnSpPr>
          <p:nvPr/>
        </p:nvCxnSpPr>
        <p:spPr>
          <a:xfrm>
            <a:off x="5270150" y="5375189"/>
            <a:ext cx="457200" cy="0"/>
          </a:xfrm>
          <a:prstGeom prst="straightConnector1">
            <a:avLst/>
          </a:prstGeom>
          <a:ln w="762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1B53F9D2-85BE-4407-9F8D-B25E5F1343E4}"/>
              </a:ext>
            </a:extLst>
          </p:cNvPr>
          <p:cNvCxnSpPr>
            <a:cxnSpLocks/>
          </p:cNvCxnSpPr>
          <p:nvPr/>
        </p:nvCxnSpPr>
        <p:spPr>
          <a:xfrm>
            <a:off x="5187779" y="4464908"/>
            <a:ext cx="1725826" cy="0"/>
          </a:xfrm>
          <a:prstGeom prst="straightConnector1">
            <a:avLst/>
          </a:prstGeom>
          <a:ln w="762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8F3CEA59-6C6F-474D-8BD8-A9D2CEDFBA73}"/>
              </a:ext>
            </a:extLst>
          </p:cNvPr>
          <p:cNvCxnSpPr>
            <a:cxnSpLocks/>
          </p:cNvCxnSpPr>
          <p:nvPr/>
        </p:nvCxnSpPr>
        <p:spPr>
          <a:xfrm>
            <a:off x="5233087" y="3517557"/>
            <a:ext cx="3144794" cy="0"/>
          </a:xfrm>
          <a:prstGeom prst="straightConnector1">
            <a:avLst/>
          </a:prstGeom>
          <a:ln w="762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0D281B9F-C951-4B25-BE5A-9455CBA03019}"/>
              </a:ext>
            </a:extLst>
          </p:cNvPr>
          <p:cNvSpPr/>
          <p:nvPr/>
        </p:nvSpPr>
        <p:spPr>
          <a:xfrm>
            <a:off x="9362303" y="1933149"/>
            <a:ext cx="1457685" cy="670973"/>
          </a:xfrm>
          <a:prstGeom prst="roundRect">
            <a:avLst/>
          </a:prstGeom>
          <a:solidFill>
            <a:schemeClr val="accent5">
              <a:lumMod val="8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400Gbps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22EEDE57-CD74-4E73-AAF3-7FC0B6F25A4D}"/>
              </a:ext>
            </a:extLst>
          </p:cNvPr>
          <p:cNvCxnSpPr>
            <a:cxnSpLocks/>
          </p:cNvCxnSpPr>
          <p:nvPr/>
        </p:nvCxnSpPr>
        <p:spPr>
          <a:xfrm>
            <a:off x="5233087" y="2367490"/>
            <a:ext cx="3958281" cy="0"/>
          </a:xfrm>
          <a:prstGeom prst="straightConnector1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B487DD33-3637-427C-8F37-17B5A319112A}"/>
              </a:ext>
            </a:extLst>
          </p:cNvPr>
          <p:cNvSpPr/>
          <p:nvPr/>
        </p:nvSpPr>
        <p:spPr>
          <a:xfrm>
            <a:off x="4884110" y="6205166"/>
            <a:ext cx="1266364" cy="575032"/>
          </a:xfrm>
          <a:prstGeom prst="roundRect">
            <a:avLst/>
          </a:prstGeom>
          <a:solidFill>
            <a:schemeClr val="accent5">
              <a:lumMod val="8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100Mbps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100D3F5F-A92C-44CB-B784-F6A21D4B08C1}"/>
              </a:ext>
            </a:extLst>
          </p:cNvPr>
          <p:cNvCxnSpPr/>
          <p:nvPr/>
        </p:nvCxnSpPr>
        <p:spPr>
          <a:xfrm>
            <a:off x="4738816" y="6005384"/>
            <a:ext cx="1532238" cy="77481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46C91609-A65F-471F-A147-63EF85F52169}"/>
              </a:ext>
            </a:extLst>
          </p:cNvPr>
          <p:cNvCxnSpPr>
            <a:cxnSpLocks/>
          </p:cNvCxnSpPr>
          <p:nvPr/>
        </p:nvCxnSpPr>
        <p:spPr>
          <a:xfrm flipV="1">
            <a:off x="4677033" y="6165089"/>
            <a:ext cx="1538416" cy="685596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DC8F471-1A29-4E72-BFEC-246E5A1243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327334A-022F-4A59-9673-017D45F90F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105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A2291B-F459-42E9-803E-CF99D025B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566" y="0"/>
            <a:ext cx="11590337" cy="1181099"/>
          </a:xfrm>
        </p:spPr>
        <p:txBody>
          <a:bodyPr/>
          <a:lstStyle/>
          <a:p>
            <a:r>
              <a:rPr lang="it-IT" dirty="0"/>
              <a:t>Come si cresce …. punti di attenzione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7B91A9-AAE1-4A0F-A423-E03A19008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66" y="1079863"/>
            <a:ext cx="11590337" cy="5352691"/>
          </a:xfrm>
        </p:spPr>
        <p:txBody>
          <a:bodyPr/>
          <a:lstStyle/>
          <a:p>
            <a:pPr>
              <a:buFontTx/>
              <a:buChar char="-"/>
            </a:pPr>
            <a:r>
              <a:rPr lang="it-IT" dirty="0"/>
              <a:t>protocollo </a:t>
            </a:r>
            <a:r>
              <a:rPr lang="it-IT" b="1" dirty="0"/>
              <a:t>BGP</a:t>
            </a:r>
            <a:r>
              <a:rPr lang="it-IT" dirty="0"/>
              <a:t> per la corretta configurazione di un accesso di backup o di un duplice uplink </a:t>
            </a:r>
          </a:p>
          <a:p>
            <a:pPr>
              <a:buFontTx/>
              <a:buChar char="-"/>
            </a:pPr>
            <a:r>
              <a:rPr lang="it-IT" dirty="0"/>
              <a:t>porte Ethernet 1G e superiori</a:t>
            </a:r>
          </a:p>
          <a:p>
            <a:pPr>
              <a:buFontTx/>
              <a:buChar char="-"/>
            </a:pPr>
            <a:r>
              <a:rPr lang="it-IT" dirty="0"/>
              <a:t>capacità throughput in linea con la capacità di banda richiesta</a:t>
            </a:r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r>
              <a:rPr lang="it-IT" dirty="0"/>
              <a:t>presenza di un </a:t>
            </a:r>
            <a:r>
              <a:rPr lang="it-IT" i="1" dirty="0"/>
              <a:t>firewall</a:t>
            </a:r>
            <a:r>
              <a:rPr lang="it-IT" dirty="0"/>
              <a:t> a protezione della </a:t>
            </a:r>
            <a:r>
              <a:rPr lang="it-IT" b="1" dirty="0"/>
              <a:t>Science DMZ</a:t>
            </a:r>
            <a:r>
              <a:rPr lang="it-IT" dirty="0"/>
              <a:t> ? Attenzione alle performance</a:t>
            </a:r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r>
              <a:rPr lang="it-IT" dirty="0"/>
              <a:t>la costruzione di una Science DMZ richiede hardware dedicato, deve essere vicina all’apparato di frontiera</a:t>
            </a:r>
          </a:p>
          <a:p>
            <a:pPr>
              <a:buFontTx/>
              <a:buChar char="-"/>
            </a:pPr>
            <a:r>
              <a:rPr lang="it-IT" dirty="0"/>
              <a:t>la Science DMZ dovrebbe essere un porzione segregata della campus network </a:t>
            </a:r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3756FEA-2B4E-4724-AD3E-3E2EABBB6E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0958E55-FC7B-4E23-96EC-3948CDE7CB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572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497007-00CB-4EFD-8644-DCA069C3C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Servizi GARR-T: </a:t>
            </a:r>
            <a:r>
              <a:rPr lang="it-IT" dirty="0" err="1"/>
              <a:t>demarcation</a:t>
            </a:r>
            <a:r>
              <a:rPr lang="it-IT" dirty="0"/>
              <a:t> point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46A146-C785-4283-883C-B83475F6B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2117" y="880996"/>
            <a:ext cx="4444864" cy="5133376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None/>
            </a:pPr>
            <a:r>
              <a:rPr lang="it-IT" sz="1800" i="1" dirty="0"/>
              <a:t>esperienze del passato</a:t>
            </a:r>
          </a:p>
          <a:p>
            <a:r>
              <a:rPr lang="it-IT" sz="1800" dirty="0"/>
              <a:t>GARRX-Progress: la fornitura di un CPE ha facilitato l’attivazione del servizio di accesso (rilascio della fibra contestuale alla disponibilità di un apparato di terminazione IP)</a:t>
            </a:r>
          </a:p>
          <a:p>
            <a:pPr lvl="1"/>
            <a:endParaRPr lang="it-IT" sz="1400" dirty="0"/>
          </a:p>
          <a:p>
            <a:r>
              <a:rPr lang="it-IT" sz="1800" dirty="0"/>
              <a:t>nell’ambito di progetti dedicati a comunità caratterizzate (IRCCS&amp;IZS, CREA) questa scelta garantisce una omogeneità nella configurazione dei servizi in accesso</a:t>
            </a:r>
          </a:p>
          <a:p>
            <a:endParaRPr lang="it-IT" sz="1800" dirty="0"/>
          </a:p>
          <a:p>
            <a:pPr marL="0" indent="0">
              <a:buNone/>
            </a:pPr>
            <a:r>
              <a:rPr lang="it-IT" sz="1800" i="1" dirty="0"/>
              <a:t>evoluzione in ottica SD-WAN</a:t>
            </a:r>
          </a:p>
          <a:p>
            <a:r>
              <a:rPr lang="it-IT" sz="1800" dirty="0"/>
              <a:t>in corso di studio una soluzione «CPE gestito» che garantisca anche il provisioning di nuovi servizi               (es. firewall on-demand)</a:t>
            </a:r>
          </a:p>
          <a:p>
            <a:endParaRPr lang="it-IT" sz="1800" dirty="0"/>
          </a:p>
          <a:p>
            <a:endParaRPr lang="it-IT" sz="18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58024BB-3346-4EED-BC5E-95E475FF4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83" y="1302716"/>
            <a:ext cx="6743700" cy="467677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92F48D6-FDF7-44BC-AE1C-1A3FB4C71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262" y="1043483"/>
            <a:ext cx="1769976" cy="1334187"/>
          </a:xfrm>
          <a:prstGeom prst="rect">
            <a:avLst/>
          </a:prstGeom>
        </p:spPr>
      </p:pic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57763CF-D788-4657-A7BF-32E9009F54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333C81DD-980E-4BB5-8418-23F68CFC37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094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DE26F2D1-38F2-4564-9F8E-B3AD8E753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65013"/>
            <a:ext cx="12192000" cy="3744472"/>
          </a:xfrm>
          <a:prstGeom prst="rect">
            <a:avLst/>
          </a:prstGeom>
        </p:spPr>
      </p:pic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382C2B91-8443-4C0F-9407-6818382D5953}"/>
              </a:ext>
            </a:extLst>
          </p:cNvPr>
          <p:cNvCxnSpPr>
            <a:cxnSpLocks/>
          </p:cNvCxnSpPr>
          <p:nvPr/>
        </p:nvCxnSpPr>
        <p:spPr>
          <a:xfrm flipV="1">
            <a:off x="3159488" y="4368114"/>
            <a:ext cx="5595274" cy="426459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814E1D22-9108-4100-8C7C-AE56C5E09D03}"/>
              </a:ext>
            </a:extLst>
          </p:cNvPr>
          <p:cNvCxnSpPr>
            <a:cxnSpLocks/>
          </p:cNvCxnSpPr>
          <p:nvPr/>
        </p:nvCxnSpPr>
        <p:spPr>
          <a:xfrm>
            <a:off x="3159488" y="4986476"/>
            <a:ext cx="5539669" cy="234254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olo 1">
            <a:extLst>
              <a:ext uri="{FF2B5EF4-FFF2-40B4-BE49-F238E27FC236}">
                <a16:creationId xmlns:a16="http://schemas.microsoft.com/office/drawing/2014/main" id="{BC29D00B-97B2-4F07-A4E3-FE33A881506B}"/>
              </a:ext>
            </a:extLst>
          </p:cNvPr>
          <p:cNvSpPr txBox="1">
            <a:spLocks/>
          </p:cNvSpPr>
          <p:nvPr/>
        </p:nvSpPr>
        <p:spPr>
          <a:xfrm>
            <a:off x="549875" y="6700"/>
            <a:ext cx="10442055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defRPr sz="2700">
                <a:latin typeface="Rubik Medium"/>
                <a:ea typeface="+mj-ea"/>
                <a:cs typeface="Rubik Medium"/>
              </a:defRPr>
            </a:lvl1pPr>
            <a:lvl2pPr>
              <a:lnSpc>
                <a:spcPct val="90000"/>
              </a:lnSpc>
              <a:defRPr sz="2700">
                <a:latin typeface="Rubik Medium"/>
                <a:cs typeface="Rubik Medium"/>
              </a:defRPr>
            </a:lvl2pPr>
            <a:lvl3pPr>
              <a:lnSpc>
                <a:spcPct val="90000"/>
              </a:lnSpc>
              <a:defRPr sz="2700">
                <a:latin typeface="Rubik Medium"/>
                <a:cs typeface="Rubik Medium"/>
              </a:defRPr>
            </a:lvl3pPr>
            <a:lvl4pPr>
              <a:lnSpc>
                <a:spcPct val="90000"/>
              </a:lnSpc>
              <a:defRPr sz="2700">
                <a:latin typeface="Rubik Medium"/>
                <a:cs typeface="Rubik Medium"/>
              </a:defRPr>
            </a:lvl4pPr>
            <a:lvl5pPr>
              <a:lnSpc>
                <a:spcPct val="90000"/>
              </a:lnSpc>
              <a:defRPr sz="2700">
                <a:latin typeface="Rubik Medium"/>
                <a:cs typeface="Rubik Medium"/>
              </a:defRPr>
            </a:lvl5pPr>
            <a:lvl6pPr marL="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6pPr>
            <a:lvl7pPr marL="685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7pPr>
            <a:lvl8pPr marL="10287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8pPr>
            <a:lvl9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9pPr>
          </a:lstStyle>
          <a:p>
            <a:r>
              <a:rPr lang="it-IT" dirty="0"/>
              <a:t>use-case GARR-T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43ED4D3-C0E8-4DBF-9FE3-C7662EC727E3}"/>
              </a:ext>
            </a:extLst>
          </p:cNvPr>
          <p:cNvSpPr txBox="1"/>
          <p:nvPr/>
        </p:nvSpPr>
        <p:spPr>
          <a:xfrm>
            <a:off x="6961526" y="293351"/>
            <a:ext cx="47959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accesso ai servizi locali al data center avviene tramite rete GARR e GÉANT e NREN</a:t>
            </a:r>
          </a:p>
          <a:p>
            <a:r>
              <a:rPr lang="it-IT" b="1" dirty="0"/>
              <a:t>Progettazione GARR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percorsi ottimizzati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scenario monitorato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it-IT" dirty="0"/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227779C1-7CF7-4C31-BF3C-2CF7D1440B6E}"/>
              </a:ext>
            </a:extLst>
          </p:cNvPr>
          <p:cNvSpPr/>
          <p:nvPr/>
        </p:nvSpPr>
        <p:spPr>
          <a:xfrm>
            <a:off x="6886872" y="166817"/>
            <a:ext cx="4963528" cy="22939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DA9E580-86BD-4354-90EF-7ABE6BC85A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209C33-75EA-49FA-B164-CAAB17B55A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149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A3794710-5A2F-4CA1-8105-3931C91A9DB0}"/>
              </a:ext>
            </a:extLst>
          </p:cNvPr>
          <p:cNvSpPr txBox="1">
            <a:spLocks/>
          </p:cNvSpPr>
          <p:nvPr/>
        </p:nvSpPr>
        <p:spPr>
          <a:xfrm>
            <a:off x="549875" y="6700"/>
            <a:ext cx="10442055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>
              <a:lnSpc>
                <a:spcPct val="90000"/>
              </a:lnSpc>
              <a:defRPr sz="2700">
                <a:latin typeface="Rubik Medium"/>
                <a:ea typeface="+mj-ea"/>
                <a:cs typeface="Rubik Medium"/>
              </a:defRPr>
            </a:lvl1pPr>
            <a:lvl2pPr>
              <a:lnSpc>
                <a:spcPct val="90000"/>
              </a:lnSpc>
              <a:defRPr sz="2700">
                <a:latin typeface="Rubik Medium"/>
                <a:cs typeface="Rubik Medium"/>
              </a:defRPr>
            </a:lvl2pPr>
            <a:lvl3pPr>
              <a:lnSpc>
                <a:spcPct val="90000"/>
              </a:lnSpc>
              <a:defRPr sz="2700">
                <a:latin typeface="Rubik Medium"/>
                <a:cs typeface="Rubik Medium"/>
              </a:defRPr>
            </a:lvl3pPr>
            <a:lvl4pPr>
              <a:lnSpc>
                <a:spcPct val="90000"/>
              </a:lnSpc>
              <a:defRPr sz="2700">
                <a:latin typeface="Rubik Medium"/>
                <a:cs typeface="Rubik Medium"/>
              </a:defRPr>
            </a:lvl4pPr>
            <a:lvl5pPr>
              <a:lnSpc>
                <a:spcPct val="90000"/>
              </a:lnSpc>
              <a:defRPr sz="2700">
                <a:latin typeface="Rubik Medium"/>
                <a:cs typeface="Rubik Medium"/>
              </a:defRPr>
            </a:lvl5pPr>
            <a:lvl6pPr marL="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6pPr>
            <a:lvl7pPr marL="685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7pPr>
            <a:lvl8pPr marL="10287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8pPr>
            <a:lvl9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9pPr>
          </a:lstStyle>
          <a:p>
            <a:r>
              <a:rPr lang="it-IT" dirty="0"/>
              <a:t>use-case GARR-T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A99DD7E-C6B2-4E67-8BCA-1129638D9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14" y="1355257"/>
            <a:ext cx="7311396" cy="425594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431D5BA-7475-49F7-850E-E639AC531BF3}"/>
              </a:ext>
            </a:extLst>
          </p:cNvPr>
          <p:cNvSpPr txBox="1"/>
          <p:nvPr/>
        </p:nvSpPr>
        <p:spPr>
          <a:xfrm>
            <a:off x="796554" y="1707980"/>
            <a:ext cx="360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>
                <a:solidFill>
                  <a:srgbClr val="C00000"/>
                </a:solidFill>
              </a:rPr>
              <a:t>Optical private network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6C5A526-3A87-4117-BC05-E862A89EB92E}"/>
              </a:ext>
            </a:extLst>
          </p:cNvPr>
          <p:cNvSpPr txBox="1"/>
          <p:nvPr/>
        </p:nvSpPr>
        <p:spPr>
          <a:xfrm>
            <a:off x="5043283" y="1892646"/>
            <a:ext cx="360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>
                <a:solidFill>
                  <a:srgbClr val="7030A0"/>
                </a:solidFill>
              </a:rPr>
              <a:t>e2e multi-domain</a:t>
            </a:r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088CF002-87E1-4EF9-8723-18F8C1A0DE55}"/>
              </a:ext>
            </a:extLst>
          </p:cNvPr>
          <p:cNvGrpSpPr/>
          <p:nvPr/>
        </p:nvGrpSpPr>
        <p:grpSpPr>
          <a:xfrm>
            <a:off x="1887153" y="2230848"/>
            <a:ext cx="4176169" cy="1736724"/>
            <a:chOff x="1898130" y="2219150"/>
            <a:chExt cx="4176169" cy="1736724"/>
          </a:xfrm>
        </p:grpSpPr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B8562998-1E2B-4172-A09E-1631D27B23C5}"/>
                </a:ext>
              </a:extLst>
            </p:cNvPr>
            <p:cNvSpPr/>
            <p:nvPr/>
          </p:nvSpPr>
          <p:spPr>
            <a:xfrm>
              <a:off x="5859507" y="3771766"/>
              <a:ext cx="214792" cy="184108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2628E96C-16D9-46B2-8AD0-F608B2D432DC}"/>
                </a:ext>
              </a:extLst>
            </p:cNvPr>
            <p:cNvSpPr/>
            <p:nvPr/>
          </p:nvSpPr>
          <p:spPr>
            <a:xfrm>
              <a:off x="1898130" y="2219150"/>
              <a:ext cx="214792" cy="184108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" name="Connettore curvo 3">
              <a:extLst>
                <a:ext uri="{FF2B5EF4-FFF2-40B4-BE49-F238E27FC236}">
                  <a16:creationId xmlns:a16="http://schemas.microsoft.com/office/drawing/2014/main" id="{953BFEF3-AF6D-447C-B27E-329121B71FA9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2152812" y="2303498"/>
              <a:ext cx="3814091" cy="1468268"/>
            </a:xfrm>
            <a:prstGeom prst="curvedConnector2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e 18">
              <a:extLst>
                <a:ext uri="{FF2B5EF4-FFF2-40B4-BE49-F238E27FC236}">
                  <a16:creationId xmlns:a16="http://schemas.microsoft.com/office/drawing/2014/main" id="{84557EB3-7A2D-4BCF-8030-9AA5EA6E6066}"/>
                </a:ext>
              </a:extLst>
            </p:cNvPr>
            <p:cNvSpPr/>
            <p:nvPr/>
          </p:nvSpPr>
          <p:spPr>
            <a:xfrm>
              <a:off x="4986298" y="2824419"/>
              <a:ext cx="214792" cy="184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BCD0F599-6759-48C1-8700-FDF0B72EFD22}"/>
                </a:ext>
              </a:extLst>
            </p:cNvPr>
            <p:cNvSpPr/>
            <p:nvPr/>
          </p:nvSpPr>
          <p:spPr>
            <a:xfrm>
              <a:off x="5558826" y="3168347"/>
              <a:ext cx="214792" cy="184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0F62E4E-79A6-490A-8D92-135C4CC66DD8}"/>
              </a:ext>
            </a:extLst>
          </p:cNvPr>
          <p:cNvSpPr txBox="1"/>
          <p:nvPr/>
        </p:nvSpPr>
        <p:spPr>
          <a:xfrm>
            <a:off x="7293100" y="370141"/>
            <a:ext cx="45450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Optical private network (OPN) fra due data center collegati alla infrastruttura ottica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capacità richiesta n x 100G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soluzione a minima latenza </a:t>
            </a:r>
          </a:p>
          <a:p>
            <a:r>
              <a:rPr lang="it-IT" b="1" dirty="0"/>
              <a:t>Progettazione GARR</a:t>
            </a:r>
            <a:r>
              <a:rPr lang="it-IT" dirty="0"/>
              <a:t>: 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verifica distanza dal primo apparato ottico GARR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componente del traffico separata dall’accesso IP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it-IT" dirty="0"/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CB3E551B-812C-4000-A55D-A8D8D112424B}"/>
              </a:ext>
            </a:extLst>
          </p:cNvPr>
          <p:cNvSpPr/>
          <p:nvPr/>
        </p:nvSpPr>
        <p:spPr>
          <a:xfrm>
            <a:off x="7195747" y="247134"/>
            <a:ext cx="4812957" cy="268979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3A780AF3-CDC3-4426-AD4B-350CB2CB5019}"/>
              </a:ext>
            </a:extLst>
          </p:cNvPr>
          <p:cNvSpPr/>
          <p:nvPr/>
        </p:nvSpPr>
        <p:spPr>
          <a:xfrm>
            <a:off x="7195747" y="3000638"/>
            <a:ext cx="4812957" cy="3139321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0E5B3F5D-B7E9-4CD8-8E5F-0B9189ABBD86}"/>
              </a:ext>
            </a:extLst>
          </p:cNvPr>
          <p:cNvSpPr txBox="1"/>
          <p:nvPr/>
        </p:nvSpPr>
        <p:spPr>
          <a:xfrm>
            <a:off x="7328112" y="3105109"/>
            <a:ext cx="45450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e2e fra data center collegati a NREN differenti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capacità richiesta n x 100G</a:t>
            </a:r>
          </a:p>
          <a:p>
            <a:r>
              <a:rPr lang="it-IT" b="1" dirty="0"/>
              <a:t>Progettazione GARR</a:t>
            </a:r>
            <a:r>
              <a:rPr lang="it-IT" dirty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verifica distanza dal primo apparato ottica GARR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componente del traffico separata dall’accesso IP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verifica servizio GÉANT per il trasporto verso la NREN remota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it-IT" dirty="0"/>
          </a:p>
        </p:txBody>
      </p: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67274312-6448-4A96-BCB1-D04B62E00319}"/>
              </a:ext>
            </a:extLst>
          </p:cNvPr>
          <p:cNvGrpSpPr/>
          <p:nvPr/>
        </p:nvGrpSpPr>
        <p:grpSpPr>
          <a:xfrm>
            <a:off x="2123895" y="2376141"/>
            <a:ext cx="1476021" cy="991414"/>
            <a:chOff x="4941238" y="473194"/>
            <a:chExt cx="1476021" cy="991414"/>
          </a:xfrm>
        </p:grpSpPr>
        <p:sp>
          <p:nvSpPr>
            <p:cNvPr id="37" name="Figura a mano libera: forma 36">
              <a:extLst>
                <a:ext uri="{FF2B5EF4-FFF2-40B4-BE49-F238E27FC236}">
                  <a16:creationId xmlns:a16="http://schemas.microsoft.com/office/drawing/2014/main" id="{65B8F759-0FD5-41F3-8069-4F512E23D800}"/>
                </a:ext>
              </a:extLst>
            </p:cNvPr>
            <p:cNvSpPr/>
            <p:nvPr/>
          </p:nvSpPr>
          <p:spPr>
            <a:xfrm>
              <a:off x="5052733" y="522443"/>
              <a:ext cx="1364526" cy="791661"/>
            </a:xfrm>
            <a:custGeom>
              <a:avLst/>
              <a:gdLst>
                <a:gd name="connsiteX0" fmla="*/ 0 w 1407485"/>
                <a:gd name="connsiteY0" fmla="*/ 0 h 895989"/>
                <a:gd name="connsiteX1" fmla="*/ 1331710 w 1407485"/>
                <a:gd name="connsiteY1" fmla="*/ 270024 h 895989"/>
                <a:gd name="connsiteX2" fmla="*/ 1251931 w 1407485"/>
                <a:gd name="connsiteY2" fmla="*/ 895989 h 895989"/>
                <a:gd name="connsiteX3" fmla="*/ 1251931 w 1407485"/>
                <a:gd name="connsiteY3" fmla="*/ 895989 h 895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7485" h="895989">
                  <a:moveTo>
                    <a:pt x="0" y="0"/>
                  </a:moveTo>
                  <a:cubicBezTo>
                    <a:pt x="561527" y="60346"/>
                    <a:pt x="1123055" y="120693"/>
                    <a:pt x="1331710" y="270024"/>
                  </a:cubicBezTo>
                  <a:cubicBezTo>
                    <a:pt x="1540365" y="419355"/>
                    <a:pt x="1251931" y="895989"/>
                    <a:pt x="1251931" y="895989"/>
                  </a:cubicBezTo>
                  <a:lnTo>
                    <a:pt x="1251931" y="895989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Ovale 37">
              <a:extLst>
                <a:ext uri="{FF2B5EF4-FFF2-40B4-BE49-F238E27FC236}">
                  <a16:creationId xmlns:a16="http://schemas.microsoft.com/office/drawing/2014/main" id="{4B6505C9-7FC1-4B89-890B-DD08DBAB6611}"/>
                </a:ext>
              </a:extLst>
            </p:cNvPr>
            <p:cNvSpPr/>
            <p:nvPr/>
          </p:nvSpPr>
          <p:spPr>
            <a:xfrm>
              <a:off x="4941238" y="473194"/>
              <a:ext cx="102282" cy="18410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Ovale 38">
              <a:extLst>
                <a:ext uri="{FF2B5EF4-FFF2-40B4-BE49-F238E27FC236}">
                  <a16:creationId xmlns:a16="http://schemas.microsoft.com/office/drawing/2014/main" id="{3E01D60F-9016-490E-A0D2-521A0B0BBDAD}"/>
                </a:ext>
              </a:extLst>
            </p:cNvPr>
            <p:cNvSpPr/>
            <p:nvPr/>
          </p:nvSpPr>
          <p:spPr>
            <a:xfrm>
              <a:off x="6204586" y="1280501"/>
              <a:ext cx="102282" cy="18410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74E82D-DDD6-4A5A-9FDA-655EE58961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31E84C-6460-4EC8-A4CE-6BB2CF2774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556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6" grpId="0" animBg="1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41719B-F433-41F9-978E-50DB114B0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300" y="256217"/>
            <a:ext cx="11442747" cy="803396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it-IT" dirty="0"/>
              <a:t>Come ci parleremo per individuare nuovi requisiti/nuovi casi d’uso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5975F55-A99A-4375-80C9-36ACBE67658B}"/>
              </a:ext>
            </a:extLst>
          </p:cNvPr>
          <p:cNvSpPr txBox="1"/>
          <p:nvPr/>
        </p:nvSpPr>
        <p:spPr>
          <a:xfrm>
            <a:off x="6853937" y="1059613"/>
            <a:ext cx="48842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gestire una relazione continua e di lungo termine con gli utenti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24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mantenere una visione completa delle interazioni che si stabiliscono tra la singola istituzione, GARR e la comunità di riferimento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24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seguire i progetti e le collaborazioni nazionali e internazionali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24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A022EB5-518C-4DF6-9C35-608BB3F73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47" y="1364265"/>
            <a:ext cx="6150321" cy="3881570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47421E-36CB-4AF3-B9E2-F0BCE954F3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406D867B-D005-48BD-863B-EAD1938B6C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2882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CFF33F-48B3-47B9-AFD7-90923BDE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45" y="91523"/>
            <a:ext cx="10515600" cy="13255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dirty="0"/>
              <a:t>GARR-T: una rete, molti interventi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8651759-C991-43B9-A8D3-16FE17C07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4904" y="1072590"/>
            <a:ext cx="9526492" cy="5470467"/>
          </a:xfrm>
          <a:prstGeom prst="rect">
            <a:avLst/>
          </a:prstGeom>
        </p:spPr>
      </p:pic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911EA9-DB47-4435-97CE-7623B9A3C4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62C567D-2A60-4B1F-BDA2-1EF30F7BD5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4778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GARR NOC in GARR-T	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0E1483-10D8-4B23-8F58-E87F4D5A7C0C}"/>
              </a:ext>
            </a:extLst>
          </p:cNvPr>
          <p:cNvSpPr txBox="1"/>
          <p:nvPr/>
        </p:nvSpPr>
        <p:spPr>
          <a:xfrm>
            <a:off x="104269" y="6071628"/>
            <a:ext cx="8340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C0875D9-4BFE-4646-89FB-75BC72B9C6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77" y="1964724"/>
            <a:ext cx="7628205" cy="4352668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8312127-F306-4D77-B90E-DD914A3B9B6A}"/>
              </a:ext>
            </a:extLst>
          </p:cNvPr>
          <p:cNvSpPr txBox="1"/>
          <p:nvPr/>
        </p:nvSpPr>
        <p:spPr>
          <a:xfrm>
            <a:off x="7964296" y="756035"/>
            <a:ext cx="40996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nuovi strumenti per il monitoraggio della rete e dei servizi (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Grafana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automazione per la gestione delle configurazione/upgrade release (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GARR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Ansible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automazione per la configurazione dei servizi (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Paragon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 Insights &amp;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Infinera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 TNMS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telemetria – velocità in fase di attivazione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Netbox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 per la rappresentazione rack, cablaggi, apparati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ubik" pitchFamily="2" charset="-79"/>
                <a:cs typeface="Rubik" pitchFamily="2" charset="-79"/>
              </a:rPr>
              <a:t>monitoraggio dei servizi di rete su cavo sottomarino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accent1">
                  <a:lumMod val="75000"/>
                </a:schemeClr>
              </a:solidFill>
              <a:latin typeface="Rubik" pitchFamily="2" charset="-79"/>
              <a:cs typeface="Rubik" pitchFamily="2" charset="-79"/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67BB886A-FE33-44F1-9AF1-DDABCE5247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51" r="73727" b="38109"/>
          <a:stretch/>
        </p:blipFill>
        <p:spPr>
          <a:xfrm>
            <a:off x="5178409" y="214497"/>
            <a:ext cx="1003379" cy="1083076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B83239FA-86A9-44D3-96C0-F11D1D0C41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6" t="22667" r="27815" b="23433"/>
          <a:stretch/>
        </p:blipFill>
        <p:spPr>
          <a:xfrm>
            <a:off x="6571352" y="756035"/>
            <a:ext cx="1003379" cy="644434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58B1F6B8-7064-4388-9A07-883ED441BFB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2" t="20522" r="48608" b="44621"/>
          <a:stretch/>
        </p:blipFill>
        <p:spPr>
          <a:xfrm>
            <a:off x="6056158" y="380527"/>
            <a:ext cx="803607" cy="783624"/>
          </a:xfrm>
          <a:prstGeom prst="rect">
            <a:avLst/>
          </a:prstGeom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0C03A5E-87CF-4639-92AE-247B20A724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Fabrizio </a:t>
            </a:r>
            <a:r>
              <a:rPr lang="it-IT" dirty="0" err="1"/>
              <a:t>Bataloni</a:t>
            </a:r>
            <a:r>
              <a:rPr lang="it-IT" dirty="0"/>
              <a:t> - GARR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87068C5-71F5-48B0-AE23-5EB0F9487B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18</a:t>
            </a:fld>
            <a:endParaRPr lang="it-I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1B6410-DEBC-4151-9C68-DAB4989D5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Servizi </a:t>
            </a:r>
            <a:r>
              <a:rPr lang="it-IT" dirty="0" err="1"/>
              <a:t>Trust&amp;Identity</a:t>
            </a:r>
            <a:endParaRPr lang="it-IT" dirty="0"/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7F5FAC8E-D4D0-430F-BD62-64617B21A736}"/>
              </a:ext>
            </a:extLst>
          </p:cNvPr>
          <p:cNvGrpSpPr/>
          <p:nvPr/>
        </p:nvGrpSpPr>
        <p:grpSpPr>
          <a:xfrm>
            <a:off x="225640" y="1268563"/>
            <a:ext cx="11604810" cy="4808385"/>
            <a:chOff x="225640" y="1268563"/>
            <a:chExt cx="11604810" cy="4808385"/>
          </a:xfrm>
        </p:grpSpPr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A6BA9ABA-2AB9-4D5D-B379-16E590B74F22}"/>
                </a:ext>
              </a:extLst>
            </p:cNvPr>
            <p:cNvGrpSpPr/>
            <p:nvPr/>
          </p:nvGrpSpPr>
          <p:grpSpPr bwMode="auto">
            <a:xfrm>
              <a:off x="225640" y="1268563"/>
              <a:ext cx="3118852" cy="821764"/>
              <a:chOff x="0" y="0"/>
              <a:chExt cx="3118852" cy="821764"/>
            </a:xfrm>
          </p:grpSpPr>
          <p:sp>
            <p:nvSpPr>
              <p:cNvPr id="37" name="Rettangolo con angoli arrotondati 36">
                <a:extLst>
                  <a:ext uri="{FF2B5EF4-FFF2-40B4-BE49-F238E27FC236}">
                    <a16:creationId xmlns:a16="http://schemas.microsoft.com/office/drawing/2014/main" id="{CC8A5262-CA18-4D90-BD2D-869A6B18B1D0}"/>
                  </a:ext>
                </a:extLst>
              </p:cNvPr>
              <p:cNvSpPr/>
              <p:nvPr/>
            </p:nvSpPr>
            <p:spPr bwMode="auto">
              <a:xfrm>
                <a:off x="916167" y="0"/>
                <a:ext cx="2053574" cy="821764"/>
              </a:xfrm>
              <a:prstGeom prst="roundRect">
                <a:avLst>
                  <a:gd name="adj" fmla="val 16667"/>
                </a:avLst>
              </a:prstGeom>
              <a:solidFill>
                <a:schemeClr val="tx2">
                  <a:lumMod val="10000"/>
                  <a:lumOff val="90000"/>
                </a:schemeClr>
              </a:solidFill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sz="1800"/>
              </a:p>
            </p:txBody>
          </p:sp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915A2DD5-3353-4F75-9388-31829715B560}"/>
                  </a:ext>
                </a:extLst>
              </p:cNvPr>
              <p:cNvSpPr txBox="1"/>
              <p:nvPr/>
            </p:nvSpPr>
            <p:spPr bwMode="auto">
              <a:xfrm>
                <a:off x="1019028" y="182102"/>
                <a:ext cx="2099823" cy="457559"/>
              </a:xfrm>
              <a:prstGeom prst="rect">
                <a:avLst/>
              </a:prstGeom>
              <a:noFill/>
            </p:spPr>
            <p:txBody>
              <a:bodyPr vertOverflow="overflow" horzOverflow="overflow" vert="horz" wrap="square" lIns="91440" tIns="45720" rIns="91440" bIns="45720" numCol="1" spcCol="0" rtlCol="0" fromWordArt="0" anchor="t" anchorCtr="0" forceAA="0" compatLnSpc="0">
                <a:spAutoFit/>
              </a:bodyPr>
              <a:lstStyle/>
              <a:p>
                <a:pPr algn="ctr">
                  <a:defRPr/>
                </a:pPr>
                <a:r>
                  <a:rPr sz="2400" b="1">
                    <a:solidFill>
                      <a:schemeClr val="accent1"/>
                    </a:solidFill>
                  </a:rPr>
                  <a:t>Servizio IDEM</a:t>
                </a:r>
                <a:endParaRPr sz="2800" b="1">
                  <a:solidFill>
                    <a:schemeClr val="accent1"/>
                  </a:solidFill>
                </a:endParaRPr>
              </a:p>
            </p:txBody>
          </p:sp>
          <p:pic>
            <p:nvPicPr>
              <p:cNvPr id="39" name="Immagine 38">
                <a:extLst>
                  <a:ext uri="{FF2B5EF4-FFF2-40B4-BE49-F238E27FC236}">
                    <a16:creationId xmlns:a16="http://schemas.microsoft.com/office/drawing/2014/main" id="{4C7602D7-1CFE-478C-978E-338C44EC8E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/>
            </p:blipFill>
            <p:spPr bwMode="auto">
              <a:xfrm>
                <a:off x="0" y="0"/>
                <a:ext cx="1185503" cy="821764"/>
              </a:xfrm>
              <a:prstGeom prst="roundRect">
                <a:avLst>
                  <a:gd name="adj" fmla="val 0"/>
                </a:avLst>
              </a:prstGeom>
              <a:ln w="12699">
                <a:solidFill>
                  <a:schemeClr val="accent1"/>
                </a:solidFill>
                <a:prstDash val="solid"/>
              </a:ln>
            </p:spPr>
          </p:pic>
        </p:grpSp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791D1E83-0F08-4F9A-AAD5-05EB9EAF3F88}"/>
                </a:ext>
              </a:extLst>
            </p:cNvPr>
            <p:cNvSpPr/>
            <p:nvPr/>
          </p:nvSpPr>
          <p:spPr bwMode="auto">
            <a:xfrm>
              <a:off x="1388786" y="1276349"/>
              <a:ext cx="45720" cy="806449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197CD16E-22C0-4995-9D87-E3DA386741A9}"/>
                </a:ext>
              </a:extLst>
            </p:cNvPr>
            <p:cNvSpPr/>
            <p:nvPr/>
          </p:nvSpPr>
          <p:spPr bwMode="auto">
            <a:xfrm>
              <a:off x="586153" y="2504280"/>
              <a:ext cx="4973108" cy="752474"/>
            </a:xfrm>
            <a:prstGeom prst="rect">
              <a:avLst/>
            </a:prstGeom>
            <a:solidFill>
              <a:schemeClr val="bg1"/>
            </a:solidFill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800" b="1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Federazione IDEM GARR AAI</a:t>
              </a:r>
              <a:endParaRPr sz="1800" b="1">
                <a:solidFill>
                  <a:schemeClr val="accent1"/>
                </a:solidFill>
              </a:endParaRPr>
            </a:p>
            <a:p>
              <a:pPr algn="ctr">
                <a:defRPr/>
              </a:pPr>
              <a:r>
                <a:rPr lang="en-US" sz="1350" b="0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Adesione, Registrazione entità, Supporto, Formazione, Specifiche, REFEDS, EduGAIN </a:t>
              </a:r>
              <a:endParaRPr lang="en-US" sz="1350" b="0" i="0" u="none" strike="noStrike" cap="none" spc="0">
                <a:solidFill>
                  <a:schemeClr val="accent1"/>
                </a:solidFill>
                <a:latin typeface="Times New Roman"/>
                <a:cs typeface="Times New Roman"/>
              </a:endParaRPr>
            </a:p>
            <a:p>
              <a:pPr>
                <a:defRPr/>
              </a:pPr>
              <a:endParaRPr/>
            </a:p>
          </p:txBody>
        </p: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851B12E7-1C1E-4E7A-8E19-1FAC7F36E16C}"/>
                </a:ext>
              </a:extLst>
            </p:cNvPr>
            <p:cNvSpPr/>
            <p:nvPr/>
          </p:nvSpPr>
          <p:spPr bwMode="auto">
            <a:xfrm>
              <a:off x="584489" y="3476624"/>
              <a:ext cx="4973106" cy="752474"/>
            </a:xfrm>
            <a:prstGeom prst="rect">
              <a:avLst/>
            </a:prstGeom>
            <a:solidFill>
              <a:schemeClr val="bg1"/>
            </a:solidFill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800" b="1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Metadata Distribution Service </a:t>
              </a:r>
              <a:endParaRPr lang="en-US" sz="1800" b="1" i="0" u="none" strike="noStrike" cap="none" spc="0">
                <a:solidFill>
                  <a:schemeClr val="accent1"/>
                </a:solidFill>
                <a:latin typeface="Times New Roman"/>
                <a:cs typeface="Times New Roman"/>
              </a:endParaRPr>
            </a:p>
            <a:p>
              <a:pPr algn="ctr">
                <a:defRPr/>
              </a:pPr>
              <a:r>
                <a:rPr lang="en-US" sz="1350" b="0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(Aggregati e  dinamici MDQ)</a:t>
              </a:r>
              <a:endParaRPr sz="1350" b="0">
                <a:solidFill>
                  <a:schemeClr val="accent1"/>
                </a:solidFill>
              </a:endParaRPr>
            </a:p>
            <a:p>
              <a:pPr>
                <a:defRPr/>
              </a:pPr>
              <a:endParaRPr/>
            </a:p>
          </p:txBody>
        </p: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DBBECBA4-0ED7-4A13-8B01-BCF625D93642}"/>
                </a:ext>
              </a:extLst>
            </p:cNvPr>
            <p:cNvSpPr/>
            <p:nvPr/>
          </p:nvSpPr>
          <p:spPr bwMode="auto">
            <a:xfrm>
              <a:off x="582824" y="4400549"/>
              <a:ext cx="4973106" cy="752474"/>
            </a:xfrm>
            <a:prstGeom prst="rect">
              <a:avLst/>
            </a:prstGeom>
            <a:solidFill>
              <a:schemeClr val="bg1"/>
            </a:solidFill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800" b="1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IdP in the Cloud</a:t>
              </a:r>
              <a:endParaRPr sz="1800" b="1">
                <a:solidFill>
                  <a:schemeClr val="accent1"/>
                </a:solidFill>
              </a:endParaRPr>
            </a:p>
            <a:p>
              <a:pPr>
                <a:defRPr/>
              </a:pPr>
              <a:r>
                <a:rPr lang="en-US" sz="1350" b="0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Servizio di identità federata per IRCCS&amp;IZS e istituti selezionati </a:t>
              </a:r>
              <a:endParaRPr/>
            </a:p>
          </p:txBody>
        </p: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81C32E78-F400-4C3F-B033-3BFC1CA9A4B7}"/>
                </a:ext>
              </a:extLst>
            </p:cNvPr>
            <p:cNvSpPr/>
            <p:nvPr/>
          </p:nvSpPr>
          <p:spPr bwMode="auto">
            <a:xfrm>
              <a:off x="582824" y="5324474"/>
              <a:ext cx="4973106" cy="752474"/>
            </a:xfrm>
            <a:prstGeom prst="rect">
              <a:avLst/>
            </a:prstGeom>
            <a:solidFill>
              <a:schemeClr val="bg1"/>
            </a:solidFill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800" b="1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eduID.it</a:t>
              </a:r>
              <a:endParaRPr sz="1800" b="1">
                <a:solidFill>
                  <a:schemeClr val="accent1"/>
                </a:solidFill>
              </a:endParaRPr>
            </a:p>
            <a:p>
              <a:pPr algn="ctr">
                <a:defRPr/>
              </a:pPr>
              <a:r>
                <a:rPr lang="en-US" sz="1350" b="0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Servizi Erasmus+ per Istituti extra GARR e extra IDEM </a:t>
              </a:r>
              <a:endParaRPr sz="1350" b="0">
                <a:solidFill>
                  <a:schemeClr val="accent1"/>
                </a:solidFill>
              </a:endParaRPr>
            </a:p>
            <a:p>
              <a:pPr>
                <a:defRPr/>
              </a:pPr>
              <a:endParaRPr/>
            </a:p>
          </p:txBody>
        </p:sp>
        <p:cxnSp>
          <p:nvCxnSpPr>
            <p:cNvPr id="28" name="Connettore a gomito 27">
              <a:extLst>
                <a:ext uri="{FF2B5EF4-FFF2-40B4-BE49-F238E27FC236}">
                  <a16:creationId xmlns:a16="http://schemas.microsoft.com/office/drawing/2014/main" id="{8B7DDA50-532E-4A81-B2B2-F189C6A4E4F4}"/>
                </a:ext>
              </a:extLst>
            </p:cNvPr>
            <p:cNvCxnSpPr>
              <a:cxnSpLocks/>
              <a:endCxn id="24" idx="1"/>
            </p:cNvCxnSpPr>
            <p:nvPr/>
          </p:nvCxnSpPr>
          <p:spPr bwMode="auto">
            <a:xfrm rot="5399978" flipV="1">
              <a:off x="69213" y="2363578"/>
              <a:ext cx="794090" cy="239789"/>
            </a:xfrm>
            <a:prstGeom prst="bentConnector2">
              <a:avLst/>
            </a:prstGeom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a gomito 28">
              <a:extLst>
                <a:ext uri="{FF2B5EF4-FFF2-40B4-BE49-F238E27FC236}">
                  <a16:creationId xmlns:a16="http://schemas.microsoft.com/office/drawing/2014/main" id="{2B7F9D5A-0BBB-4138-9806-DEDCC0BAD54A}"/>
                </a:ext>
              </a:extLst>
            </p:cNvPr>
            <p:cNvCxnSpPr>
              <a:cxnSpLocks/>
              <a:endCxn id="25" idx="1"/>
            </p:cNvCxnSpPr>
            <p:nvPr/>
          </p:nvCxnSpPr>
          <p:spPr bwMode="auto">
            <a:xfrm rot="5399978" flipV="1">
              <a:off x="-241804" y="3026568"/>
              <a:ext cx="1414462" cy="238124"/>
            </a:xfrm>
            <a:prstGeom prst="bentConnector2">
              <a:avLst/>
            </a:prstGeom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a gomito 29">
              <a:extLst>
                <a:ext uri="{FF2B5EF4-FFF2-40B4-BE49-F238E27FC236}">
                  <a16:creationId xmlns:a16="http://schemas.microsoft.com/office/drawing/2014/main" id="{74E07970-6103-4ACF-A7D6-5D35094C9215}"/>
                </a:ext>
              </a:extLst>
            </p:cNvPr>
            <p:cNvCxnSpPr>
              <a:cxnSpLocks/>
              <a:endCxn id="26" idx="1"/>
            </p:cNvCxnSpPr>
            <p:nvPr/>
          </p:nvCxnSpPr>
          <p:spPr bwMode="auto">
            <a:xfrm rot="5399978" flipV="1">
              <a:off x="-210130" y="3983830"/>
              <a:ext cx="1347787" cy="238124"/>
            </a:xfrm>
            <a:prstGeom prst="bentConnector2">
              <a:avLst/>
            </a:prstGeom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a gomito 30">
              <a:extLst>
                <a:ext uri="{FF2B5EF4-FFF2-40B4-BE49-F238E27FC236}">
                  <a16:creationId xmlns:a16="http://schemas.microsoft.com/office/drawing/2014/main" id="{6A7A57D3-D6EE-4383-9101-6666905AB82D}"/>
                </a:ext>
              </a:extLst>
            </p:cNvPr>
            <p:cNvCxnSpPr>
              <a:cxnSpLocks/>
              <a:endCxn id="27" idx="1"/>
            </p:cNvCxnSpPr>
            <p:nvPr/>
          </p:nvCxnSpPr>
          <p:spPr bwMode="auto">
            <a:xfrm rot="5399978" flipV="1">
              <a:off x="-335146" y="4782740"/>
              <a:ext cx="1597818" cy="238124"/>
            </a:xfrm>
            <a:prstGeom prst="bentConnector2">
              <a:avLst/>
            </a:prstGeom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ttangolo con angoli arrotondati 31">
              <a:extLst>
                <a:ext uri="{FF2B5EF4-FFF2-40B4-BE49-F238E27FC236}">
                  <a16:creationId xmlns:a16="http://schemas.microsoft.com/office/drawing/2014/main" id="{252CD29B-D634-47BE-AA43-02C06299FB53}"/>
                </a:ext>
              </a:extLst>
            </p:cNvPr>
            <p:cNvSpPr/>
            <p:nvPr/>
          </p:nvSpPr>
          <p:spPr bwMode="auto">
            <a:xfrm>
              <a:off x="6928365" y="1276349"/>
              <a:ext cx="3934956" cy="821763"/>
            </a:xfrm>
            <a:prstGeom prst="roundRect">
              <a:avLst>
                <a:gd name="adj" fmla="val 16667"/>
              </a:avLst>
            </a:prstGeom>
            <a:solidFill>
              <a:schemeClr val="tx2">
                <a:lumMod val="10000"/>
                <a:lumOff val="90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en-US" sz="2200" b="1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GARR Certification Service</a:t>
              </a:r>
              <a:endParaRPr sz="2200" b="1">
                <a:solidFill>
                  <a:schemeClr val="accent1"/>
                </a:solidFill>
              </a:endParaRPr>
            </a:p>
          </p:txBody>
        </p:sp>
        <p:sp>
          <p:nvSpPr>
            <p:cNvPr id="33" name="Rettangolo 32">
              <a:extLst>
                <a:ext uri="{FF2B5EF4-FFF2-40B4-BE49-F238E27FC236}">
                  <a16:creationId xmlns:a16="http://schemas.microsoft.com/office/drawing/2014/main" id="{69D895A3-B638-4F8F-9E60-3FF0C4A4A7A9}"/>
                </a:ext>
              </a:extLst>
            </p:cNvPr>
            <p:cNvSpPr/>
            <p:nvPr/>
          </p:nvSpPr>
          <p:spPr bwMode="auto">
            <a:xfrm>
              <a:off x="7768070" y="2764831"/>
              <a:ext cx="4060717" cy="752474"/>
            </a:xfrm>
            <a:prstGeom prst="rect">
              <a:avLst/>
            </a:prstGeom>
            <a:solidFill>
              <a:schemeClr val="bg1"/>
            </a:solidFill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800" b="1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Trusted Certificate Service</a:t>
              </a:r>
              <a:endParaRPr sz="1800" b="1">
                <a:solidFill>
                  <a:schemeClr val="accent1"/>
                </a:solidFill>
              </a:endParaRPr>
            </a:p>
            <a:p>
              <a:pPr algn="ctr">
                <a:defRPr/>
              </a:pPr>
              <a:r>
                <a:rPr lang="en-US" sz="1350" b="0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Gestione GEANT TCS (Sectigo), Registrazione RAO, Approvazione domini, Escalation point</a:t>
              </a:r>
              <a:endParaRPr lang="en-US" sz="1350" b="0" i="0" u="none" strike="noStrike" cap="none" spc="0">
                <a:solidFill>
                  <a:schemeClr val="accent1"/>
                </a:solidFill>
                <a:latin typeface="Times New Roman"/>
                <a:cs typeface="Times New Roman"/>
              </a:endParaRPr>
            </a:p>
            <a:p>
              <a:pPr>
                <a:defRPr/>
              </a:pPr>
              <a:endParaRPr/>
            </a:p>
          </p:txBody>
        </p:sp>
        <p:sp>
          <p:nvSpPr>
            <p:cNvPr id="34" name="Rettangolo 33">
              <a:extLst>
                <a:ext uri="{FF2B5EF4-FFF2-40B4-BE49-F238E27FC236}">
                  <a16:creationId xmlns:a16="http://schemas.microsoft.com/office/drawing/2014/main" id="{3BA331FC-B35D-4FB6-B020-8A39A6BB31C5}"/>
                </a:ext>
              </a:extLst>
            </p:cNvPr>
            <p:cNvSpPr/>
            <p:nvPr/>
          </p:nvSpPr>
          <p:spPr bwMode="auto">
            <a:xfrm>
              <a:off x="7769734" y="4208291"/>
              <a:ext cx="4060716" cy="752474"/>
            </a:xfrm>
            <a:prstGeom prst="rect">
              <a:avLst/>
            </a:prstGeom>
            <a:solidFill>
              <a:schemeClr val="bg1"/>
            </a:solidFill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800" b="1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Formazione</a:t>
              </a:r>
            </a:p>
            <a:p>
              <a:pPr algn="ctr">
                <a:defRPr/>
              </a:pPr>
              <a:r>
                <a:rPr lang="en-US" sz="1400" b="0" i="0" u="none" strike="noStrike" cap="none" spc="0">
                  <a:solidFill>
                    <a:schemeClr val="accent1"/>
                  </a:solidFill>
                  <a:latin typeface="Calibri"/>
                  <a:ea typeface="Arial"/>
                  <a:cs typeface="Arial"/>
                </a:rPr>
                <a:t>ACME, Sectigo, Let’s Encrypt</a:t>
              </a:r>
              <a:endParaRPr sz="1400" b="0" i="0" u="none" strike="noStrike" cap="none" spc="0">
                <a:solidFill>
                  <a:schemeClr val="accent1"/>
                </a:solidFill>
                <a:latin typeface="Times New Roman"/>
                <a:cs typeface="Times New Roman"/>
              </a:endParaRPr>
            </a:p>
            <a:p>
              <a:pPr>
                <a:defRPr/>
              </a:pPr>
              <a:r>
                <a:t>A</a:t>
              </a:r>
            </a:p>
          </p:txBody>
        </p:sp>
        <p:cxnSp>
          <p:nvCxnSpPr>
            <p:cNvPr id="35" name="Connettore a gomito 34">
              <a:extLst>
                <a:ext uri="{FF2B5EF4-FFF2-40B4-BE49-F238E27FC236}">
                  <a16:creationId xmlns:a16="http://schemas.microsoft.com/office/drawing/2014/main" id="{C5043CF6-E6C4-4F4B-B8FB-09DDEBD377C5}"/>
                </a:ext>
              </a:extLst>
            </p:cNvPr>
            <p:cNvCxnSpPr>
              <a:cxnSpLocks/>
              <a:endCxn id="33" idx="1"/>
            </p:cNvCxnSpPr>
            <p:nvPr/>
          </p:nvCxnSpPr>
          <p:spPr bwMode="auto">
            <a:xfrm rot="5399978" flipV="1">
              <a:off x="7127530" y="2500528"/>
              <a:ext cx="1042955" cy="238125"/>
            </a:xfrm>
            <a:prstGeom prst="bentConnector2">
              <a:avLst/>
            </a:prstGeom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a gomito 35">
              <a:extLst>
                <a:ext uri="{FF2B5EF4-FFF2-40B4-BE49-F238E27FC236}">
                  <a16:creationId xmlns:a16="http://schemas.microsoft.com/office/drawing/2014/main" id="{DA57E8DC-B5AD-4088-B9CC-211776156734}"/>
                </a:ext>
              </a:extLst>
            </p:cNvPr>
            <p:cNvCxnSpPr>
              <a:cxnSpLocks/>
              <a:endCxn id="34" idx="1"/>
            </p:cNvCxnSpPr>
            <p:nvPr/>
          </p:nvCxnSpPr>
          <p:spPr bwMode="auto">
            <a:xfrm rot="5399978" flipV="1">
              <a:off x="6583450" y="3398244"/>
              <a:ext cx="2134444" cy="238123"/>
            </a:xfrm>
            <a:prstGeom prst="bentConnector2">
              <a:avLst/>
            </a:prstGeom>
            <a:ln w="19049" cap="flat" cmpd="sng" algn="ctr">
              <a:solidFill>
                <a:schemeClr val="accent1"/>
              </a:solidFill>
              <a:prstDash val="solid"/>
              <a:miter lim="800000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E30635C-A393-4E85-96A0-0792DCE3CF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Davide </a:t>
            </a:r>
            <a:r>
              <a:rPr lang="it-IT" dirty="0" err="1"/>
              <a:t>Vaghetti</a:t>
            </a:r>
            <a:r>
              <a:rPr lang="it-IT" dirty="0"/>
              <a:t> - GARR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8230EC-6890-4D54-912A-F0BD60A2CF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652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78A33D-4B80-4726-83FB-F31BD7F87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46" y="0"/>
            <a:ext cx="10515600" cy="13255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dirty="0"/>
              <a:t>Di cosa parleremo	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D072B-D1FA-439A-AE39-DCCC63F1C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346" y="145366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t-IT" dirty="0"/>
              <a:t>Come abbiamo usato l’infrastruttura GARR-X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t-IT" dirty="0"/>
              <a:t>Come utilizzeremo l’infrastruttura GARR-T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t-IT" dirty="0"/>
              <a:t>Come ci parleremo per individuare nuovi requisiti/nuovi casi d’uso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t-IT" dirty="0"/>
              <a:t>Evoluzione del servizio NOC in GARR-T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t-IT" dirty="0"/>
              <a:t>Aggiornamento IDEM GARR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t-IT" dirty="0"/>
              <a:t>Aggiornamento sul servizio GARR CERT 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C016260-DA97-4045-A13D-0670A7B099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A1DF9E-FFBF-4520-8527-5998FBFA45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9986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99354B6-6D92-4605-8FEE-617528286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84E28DD-4F92-41B7-AC1C-C7C1BB6E2EB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91050" y="1078452"/>
            <a:ext cx="6606552" cy="34317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olo 2">
            <a:extLst>
              <a:ext uri="{FF2B5EF4-FFF2-40B4-BE49-F238E27FC236}">
                <a16:creationId xmlns:a16="http://schemas.microsoft.com/office/drawing/2014/main" id="{55205084-AE82-43A4-86EA-05C7BCDB033B}"/>
              </a:ext>
            </a:extLst>
          </p:cNvPr>
          <p:cNvSpPr txBox="1">
            <a:spLocks/>
          </p:cNvSpPr>
          <p:nvPr/>
        </p:nvSpPr>
        <p:spPr bwMode="auto">
          <a:xfrm>
            <a:off x="104269" y="223922"/>
            <a:ext cx="11590337" cy="4662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/>
                </a:solidFill>
                <a:latin typeface="Rubik Medium"/>
                <a:ea typeface="+mj-ea"/>
                <a:cs typeface="Rubik Medium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/>
                </a:solidFill>
                <a:latin typeface="Rubik Medium"/>
                <a:cs typeface="Rubik Medium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/>
                </a:solidFill>
                <a:latin typeface="Rubik Medium"/>
                <a:cs typeface="Rubik Medium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/>
                </a:solidFill>
                <a:latin typeface="Rubik Medium"/>
                <a:cs typeface="Rubik Medium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/>
                </a:solidFill>
                <a:latin typeface="Rubik Medium"/>
                <a:cs typeface="Rubik Medium"/>
              </a:defRPr>
            </a:lvl5pPr>
            <a:lvl6pPr marL="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solidFill>
                  <a:schemeClr val="tx1"/>
                </a:solidFill>
                <a:latin typeface="Segoe UI Semibold"/>
                <a:cs typeface="Segoe UI Semibold"/>
              </a:defRPr>
            </a:lvl6pPr>
            <a:lvl7pPr marL="685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solidFill>
                  <a:schemeClr val="tx1"/>
                </a:solidFill>
                <a:latin typeface="Segoe UI Semibold"/>
                <a:cs typeface="Segoe UI Semibold"/>
              </a:defRPr>
            </a:lvl7pPr>
            <a:lvl8pPr marL="10287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solidFill>
                  <a:schemeClr val="tx1"/>
                </a:solidFill>
                <a:latin typeface="Segoe UI Semibold"/>
                <a:cs typeface="Segoe UI Semibold"/>
              </a:defRPr>
            </a:lvl8pPr>
            <a:lvl9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solidFill>
                  <a:schemeClr val="tx1"/>
                </a:solidFill>
                <a:latin typeface="Segoe UI Semibold"/>
                <a:cs typeface="Segoe UI Semibold"/>
              </a:defRPr>
            </a:lvl9pPr>
          </a:lstStyle>
          <a:p>
            <a:r>
              <a:rPr lang="it-IT"/>
              <a:t>MicroReport 2023</a:t>
            </a:r>
            <a:endParaRPr lang="it-IT" dirty="0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66A90008-663A-4DE0-90DA-B1C92ABD7E14}"/>
              </a:ext>
            </a:extLst>
          </p:cNvPr>
          <p:cNvGraphicFramePr/>
          <p:nvPr/>
        </p:nvGraphicFramePr>
        <p:xfrm>
          <a:off x="5956010" y="166971"/>
          <a:ext cx="5881634" cy="3308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03CE14FF-7848-45E9-B573-86734165FB08}"/>
              </a:ext>
            </a:extLst>
          </p:cNvPr>
          <p:cNvSpPr txBox="1"/>
          <p:nvPr/>
        </p:nvSpPr>
        <p:spPr>
          <a:xfrm>
            <a:off x="609754" y="4449916"/>
            <a:ext cx="4456557" cy="37042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1">
            <a:spAutoFit/>
          </a:bodyPr>
          <a:lstStyle/>
          <a:p>
            <a:pPr rtl="0" hangingPunct="0">
              <a:tabLst>
                <a:tab pos="0" algn="l"/>
                <a:tab pos="1105875" algn="l"/>
                <a:tab pos="2211751" algn="l"/>
                <a:tab pos="3317625" algn="l"/>
                <a:tab pos="4423501" algn="l"/>
                <a:tab pos="5529377" algn="l"/>
                <a:tab pos="6635251" algn="l"/>
                <a:tab pos="7741126" algn="l"/>
                <a:tab pos="8847003" algn="l"/>
                <a:tab pos="9952878" algn="l"/>
                <a:tab pos="11058754" algn="l"/>
                <a:tab pos="12164629" algn="l"/>
              </a:tabLst>
            </a:pPr>
            <a:r>
              <a:rPr lang="it-IT" sz="1693" dirty="0">
                <a:solidFill>
                  <a:srgbClr val="000000"/>
                </a:solidFill>
                <a:latin typeface="Rubik" pitchFamily="34"/>
                <a:ea typeface="Microsoft YaHei" pitchFamily="2"/>
                <a:cs typeface="Arial" pitchFamily="2"/>
              </a:rPr>
              <a:t>Percentuali incidenti risolti &amp; abbandonati</a:t>
            </a:r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4CC11094-CDC4-4009-9D6C-014C45352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75911"/>
              </p:ext>
            </p:extLst>
          </p:nvPr>
        </p:nvGraphicFramePr>
        <p:xfrm>
          <a:off x="7337127" y="3526629"/>
          <a:ext cx="4135735" cy="894282"/>
        </p:xfrm>
        <a:graphic>
          <a:graphicData uri="http://schemas.openxmlformats.org/drawingml/2006/table">
            <a:tbl>
              <a:tblPr firstRow="1" bandRow="1"/>
              <a:tblGrid>
                <a:gridCol w="1959674">
                  <a:extLst>
                    <a:ext uri="{9D8B030D-6E8A-4147-A177-3AD203B41FA5}">
                      <a16:colId xmlns:a16="http://schemas.microsoft.com/office/drawing/2014/main" val="2499681615"/>
                    </a:ext>
                  </a:extLst>
                </a:gridCol>
                <a:gridCol w="2176061">
                  <a:extLst>
                    <a:ext uri="{9D8B030D-6E8A-4147-A177-3AD203B41FA5}">
                      <a16:colId xmlns:a16="http://schemas.microsoft.com/office/drawing/2014/main" val="2927637470"/>
                    </a:ext>
                  </a:extLst>
                </a:gridCol>
              </a:tblGrid>
              <a:tr h="447141">
                <a:tc>
                  <a:txBody>
                    <a:bodyPr/>
                    <a:lstStyle/>
                    <a:p>
                      <a:pPr marL="0" marR="0" lvl="0" indent="0"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199" algn="l"/>
                          <a:tab pos="3657600" algn="l"/>
                          <a:tab pos="4572000" algn="l"/>
                          <a:tab pos="5486399" algn="l"/>
                          <a:tab pos="6400799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lang="it-IT" sz="1600"/>
                      </a:pPr>
                      <a:r>
                        <a:rPr lang="it-IT" sz="1900" b="0" i="0" u="none" strike="noStrike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ahoma" pitchFamily="34"/>
                          <a:ea typeface="Microsoft YaHei" pitchFamily="2"/>
                          <a:cs typeface="Arial" pitchFamily="2"/>
                        </a:rPr>
                        <a:t>2022</a:t>
                      </a:r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199" algn="l"/>
                          <a:tab pos="3657600" algn="l"/>
                          <a:tab pos="4572000" algn="l"/>
                          <a:tab pos="5486399" algn="l"/>
                          <a:tab pos="6400799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lang="it-IT" sz="1600" b="1">
                          <a:solidFill>
                            <a:srgbClr val="002060"/>
                          </a:solidFill>
                          <a:latin typeface="Tahoma" pitchFamily="34"/>
                        </a:defRPr>
                      </a:pPr>
                      <a:r>
                        <a:rPr lang="it-IT" sz="1900" b="1" i="0" u="none" strike="noStrike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ahoma" pitchFamily="34"/>
                          <a:ea typeface="Microsoft YaHei" pitchFamily="2"/>
                          <a:cs typeface="Arial" pitchFamily="2"/>
                        </a:rPr>
                        <a:t> al 31/10/2023</a:t>
                      </a:r>
                    </a:p>
                  </a:txBody>
                  <a:tcPr marL="110588" marR="110588" marT="55294" marB="55294"/>
                </a:tc>
                <a:extLst>
                  <a:ext uri="{0D108BD9-81ED-4DB2-BD59-A6C34878D82A}">
                    <a16:rowId xmlns:a16="http://schemas.microsoft.com/office/drawing/2014/main" val="527596928"/>
                  </a:ext>
                </a:extLst>
              </a:tr>
              <a:tr h="447141">
                <a:tc>
                  <a:txBody>
                    <a:bodyPr/>
                    <a:lstStyle/>
                    <a:p>
                      <a:pPr marL="0" marR="0" lvl="0" indent="0"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199" algn="l"/>
                          <a:tab pos="3657600" algn="l"/>
                          <a:tab pos="4572000" algn="l"/>
                          <a:tab pos="5486399" algn="l"/>
                          <a:tab pos="6400799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lang="it-IT" sz="1600" b="0">
                          <a:solidFill>
                            <a:srgbClr val="FF0000"/>
                          </a:solidFill>
                          <a:latin typeface="Tahoma" pitchFamily="34"/>
                        </a:defRPr>
                      </a:pPr>
                      <a:r>
                        <a:rPr lang="it-IT" sz="1900" b="0" i="0" u="none" strike="noStrike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Tahoma" pitchFamily="34"/>
                          <a:ea typeface="Microsoft YaHei" pitchFamily="2"/>
                          <a:cs typeface="Arial" pitchFamily="2"/>
                        </a:rPr>
                        <a:t>7.036.131</a:t>
                      </a:r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199" algn="l"/>
                          <a:tab pos="3657600" algn="l"/>
                          <a:tab pos="4572000" algn="l"/>
                          <a:tab pos="5486399" algn="l"/>
                          <a:tab pos="6400799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lang="it-IT" sz="1600" b="1">
                          <a:solidFill>
                            <a:srgbClr val="FF0000"/>
                          </a:solidFill>
                          <a:latin typeface="Tahoma" pitchFamily="34"/>
                        </a:defRPr>
                      </a:pPr>
                      <a:r>
                        <a:rPr lang="it-IT" sz="1900" b="1" i="0" u="none" strike="noStrike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Tahoma" pitchFamily="34"/>
                          <a:ea typeface="Microsoft YaHei" pitchFamily="2"/>
                          <a:cs typeface="Arial" pitchFamily="2"/>
                        </a:rPr>
                        <a:t>15.542.812</a:t>
                      </a:r>
                    </a:p>
                  </a:txBody>
                  <a:tcPr marL="110588" marR="110588" marT="55294" marB="55294"/>
                </a:tc>
                <a:extLst>
                  <a:ext uri="{0D108BD9-81ED-4DB2-BD59-A6C34878D82A}">
                    <a16:rowId xmlns:a16="http://schemas.microsoft.com/office/drawing/2014/main" val="2259814846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FE4FF7E-A905-446D-B9DF-8F8A94307766}"/>
              </a:ext>
            </a:extLst>
          </p:cNvPr>
          <p:cNvSpPr txBox="1"/>
          <p:nvPr/>
        </p:nvSpPr>
        <p:spPr>
          <a:xfrm>
            <a:off x="7297256" y="4607643"/>
            <a:ext cx="3497961" cy="779964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1">
            <a:spAutoFit/>
          </a:bodyPr>
          <a:lstStyle/>
          <a:p>
            <a:pPr rtl="0" hangingPunct="0">
              <a:tabLst>
                <a:tab pos="0" algn="l"/>
                <a:tab pos="1105875" algn="l"/>
                <a:tab pos="2211751" algn="l"/>
                <a:tab pos="3317625" algn="l"/>
                <a:tab pos="4423501" algn="l"/>
                <a:tab pos="5529377" algn="l"/>
                <a:tab pos="6635251" algn="l"/>
                <a:tab pos="7741126" algn="l"/>
                <a:tab pos="8847003" algn="l"/>
                <a:tab pos="9952878" algn="l"/>
                <a:tab pos="11058754" algn="l"/>
                <a:tab pos="12164629" algn="l"/>
              </a:tabLst>
            </a:pPr>
            <a:r>
              <a:rPr lang="it-IT" sz="2177" dirty="0">
                <a:solidFill>
                  <a:srgbClr val="000000"/>
                </a:solidFill>
                <a:latin typeface="Rubik" pitchFamily="34"/>
                <a:ea typeface="Microsoft YaHei" pitchFamily="2"/>
                <a:cs typeface="Arial" pitchFamily="2"/>
              </a:rPr>
              <a:t>Vulnerabilità rilevate da</a:t>
            </a:r>
          </a:p>
          <a:p>
            <a:pPr rtl="0" hangingPunct="0">
              <a:tabLst>
                <a:tab pos="0" algn="l"/>
                <a:tab pos="1105875" algn="l"/>
                <a:tab pos="2211751" algn="l"/>
                <a:tab pos="3317625" algn="l"/>
                <a:tab pos="4423501" algn="l"/>
                <a:tab pos="5529377" algn="l"/>
                <a:tab pos="6635251" algn="l"/>
                <a:tab pos="7741126" algn="l"/>
                <a:tab pos="8847003" algn="l"/>
                <a:tab pos="9952878" algn="l"/>
                <a:tab pos="11058754" algn="l"/>
                <a:tab pos="12164629" algn="l"/>
              </a:tabLst>
            </a:pPr>
            <a:r>
              <a:rPr lang="it-IT" sz="2000" dirty="0" err="1">
                <a:solidFill>
                  <a:srgbClr val="000000"/>
                </a:solidFill>
                <a:latin typeface="Rubik" pitchFamily="34"/>
                <a:ea typeface="Microsoft YaHei" pitchFamily="2"/>
                <a:cs typeface="Arial" pitchFamily="2"/>
              </a:rPr>
              <a:t>Shadowserver</a:t>
            </a:r>
            <a:r>
              <a:rPr lang="it-IT" sz="2177" dirty="0">
                <a:solidFill>
                  <a:srgbClr val="000000"/>
                </a:solidFill>
                <a:latin typeface="Rubik" pitchFamily="34"/>
                <a:ea typeface="Microsoft YaHei" pitchFamily="2"/>
                <a:cs typeface="Arial" pitchFamily="2"/>
              </a:rPr>
              <a:t> Foundation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A663B10-0BD5-472A-8B37-62796069917F}"/>
              </a:ext>
            </a:extLst>
          </p:cNvPr>
          <p:cNvSpPr/>
          <p:nvPr/>
        </p:nvSpPr>
        <p:spPr>
          <a:xfrm>
            <a:off x="419097" y="4842030"/>
            <a:ext cx="5624746" cy="2135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Aggiornamenti tecnici / progetti futuri</a:t>
            </a:r>
          </a:p>
          <a:p>
            <a:r>
              <a:rPr lang="it-IT" sz="1935" dirty="0"/>
              <a:t>Nuova piattaforma di gestione incidenti (fine 2021)  </a:t>
            </a:r>
          </a:p>
          <a:p>
            <a:r>
              <a:rPr lang="it-IT" sz="1935" dirty="0"/>
              <a:t>RT-IR: </a:t>
            </a:r>
            <a:r>
              <a:rPr lang="it-IT" sz="1935" dirty="0" err="1"/>
              <a:t>Request</a:t>
            </a:r>
            <a:r>
              <a:rPr lang="it-IT" sz="1935" dirty="0"/>
              <a:t> Tracker + </a:t>
            </a:r>
            <a:r>
              <a:rPr lang="it-IT" sz="1935" dirty="0" err="1"/>
              <a:t>Incident</a:t>
            </a:r>
            <a:r>
              <a:rPr lang="it-IT" sz="1935" dirty="0"/>
              <a:t> </a:t>
            </a:r>
            <a:r>
              <a:rPr lang="it-IT" sz="1935" dirty="0" err="1"/>
              <a:t>Response</a:t>
            </a:r>
            <a:r>
              <a:rPr lang="it-IT" sz="1935" dirty="0"/>
              <a:t> </a:t>
            </a:r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it-IT" sz="1935" dirty="0"/>
              <a:t>funzioni specifiche per CERT e NOC</a:t>
            </a:r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it-IT" sz="1935" dirty="0"/>
              <a:t>autenticazione </a:t>
            </a:r>
            <a:r>
              <a:rPr lang="it-IT" sz="1935" dirty="0" err="1"/>
              <a:t>OpenID&amp;IDEM</a:t>
            </a:r>
            <a:endParaRPr lang="it-IT" sz="1935" dirty="0"/>
          </a:p>
          <a:p>
            <a:pPr marL="345586" indent="-345586">
              <a:buFont typeface="Arial" panose="020B0604020202020204" pitchFamily="34" charset="0"/>
              <a:buChar char="•"/>
            </a:pPr>
            <a:endParaRPr lang="it-IT" sz="1935" dirty="0"/>
          </a:p>
          <a:p>
            <a:endParaRPr lang="it-IT" b="1" dirty="0"/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B39EE337-2F0F-4E3B-B4B2-170A6B0BC5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Leonardo Lanzi - GARR</a:t>
            </a:r>
            <a:endParaRPr lang="en-US" dirty="0"/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1963C26F-1CCC-4E29-B273-5510B18D98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973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2420516" y="1263806"/>
            <a:ext cx="3606800" cy="3071907"/>
          </a:xfrm>
        </p:spPr>
        <p:txBody>
          <a:bodyPr/>
          <a:lstStyle/>
          <a:p>
            <a:pPr>
              <a:defRPr/>
            </a:pPr>
            <a:r>
              <a:rPr lang="it-IT" dirty="0"/>
              <a:t>Grazie per la vostra attenzione</a:t>
            </a:r>
            <a:endParaRPr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planning@garr.it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DFB9BDB8-4458-4644-A757-5F600DC82878}"/>
              </a:ext>
            </a:extLst>
          </p:cNvPr>
          <p:cNvSpPr/>
          <p:nvPr/>
        </p:nvSpPr>
        <p:spPr>
          <a:xfrm>
            <a:off x="3491903" y="4301976"/>
            <a:ext cx="8149820" cy="105554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8702101-1783-494D-9434-74F230ABB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331" y="49949"/>
            <a:ext cx="10515600" cy="13255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dirty="0"/>
              <a:t>Come abbiamo usato GARR-X </a:t>
            </a:r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F2BBE1D8-D808-498F-8B3D-6E145E39C60D}"/>
              </a:ext>
            </a:extLst>
          </p:cNvPr>
          <p:cNvSpPr/>
          <p:nvPr/>
        </p:nvSpPr>
        <p:spPr>
          <a:xfrm rot="10800000">
            <a:off x="2859931" y="2073937"/>
            <a:ext cx="906617" cy="610897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C26F76F-2BA4-42BF-9458-96C0F3529CD4}"/>
              </a:ext>
            </a:extLst>
          </p:cNvPr>
          <p:cNvSpPr txBox="1"/>
          <p:nvPr/>
        </p:nvSpPr>
        <p:spPr>
          <a:xfrm>
            <a:off x="3700558" y="4424714"/>
            <a:ext cx="7652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L’evoluzione della capacità sui servizi di connettività IP è cresciuta negli anni e oggi è arrivata ad un valore complessivo pari a </a:t>
            </a:r>
            <a:r>
              <a:rPr lang="it-IT" b="1" i="1"/>
              <a:t>1,92 Tbps</a:t>
            </a:r>
            <a:endParaRPr lang="it-IT" b="1" i="1" dirty="0"/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8925FA8E-07F4-4D12-9058-5669993D483E}"/>
              </a:ext>
            </a:extLst>
          </p:cNvPr>
          <p:cNvGrpSpPr/>
          <p:nvPr/>
        </p:nvGrpSpPr>
        <p:grpSpPr>
          <a:xfrm>
            <a:off x="467960" y="1361569"/>
            <a:ext cx="2334531" cy="4476629"/>
            <a:chOff x="439148" y="1375512"/>
            <a:chExt cx="2334531" cy="4476629"/>
          </a:xfrm>
        </p:grpSpPr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2E24CD87-D014-4647-913E-90226E501426}"/>
                </a:ext>
              </a:extLst>
            </p:cNvPr>
            <p:cNvGrpSpPr/>
            <p:nvPr/>
          </p:nvGrpSpPr>
          <p:grpSpPr>
            <a:xfrm>
              <a:off x="606123" y="1375512"/>
              <a:ext cx="2020345" cy="4476629"/>
              <a:chOff x="606123" y="1375512"/>
              <a:chExt cx="2020345" cy="4476629"/>
            </a:xfrm>
          </p:grpSpPr>
          <p:pic>
            <p:nvPicPr>
              <p:cNvPr id="4" name="Immagine 3">
                <a:extLst>
                  <a:ext uri="{FF2B5EF4-FFF2-40B4-BE49-F238E27FC236}">
                    <a16:creationId xmlns:a16="http://schemas.microsoft.com/office/drawing/2014/main" id="{5E25D9BA-12BE-4F54-A082-55DE7BF8AC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6123" y="1375512"/>
                <a:ext cx="2020345" cy="4476629"/>
              </a:xfrm>
              <a:prstGeom prst="rect">
                <a:avLst/>
              </a:prstGeom>
            </p:spPr>
          </p:pic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66A7EC7C-CB3A-44C2-9BB9-193786E56720}"/>
                  </a:ext>
                </a:extLst>
              </p:cNvPr>
              <p:cNvSpPr/>
              <p:nvPr/>
            </p:nvSpPr>
            <p:spPr>
              <a:xfrm>
                <a:off x="860528" y="3197715"/>
                <a:ext cx="1559822" cy="1004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8" name="Rettangolo con angoli arrotondati 7">
              <a:extLst>
                <a:ext uri="{FF2B5EF4-FFF2-40B4-BE49-F238E27FC236}">
                  <a16:creationId xmlns:a16="http://schemas.microsoft.com/office/drawing/2014/main" id="{2738E5B1-AE23-4591-B356-D8378FE0D9A9}"/>
                </a:ext>
              </a:extLst>
            </p:cNvPr>
            <p:cNvSpPr/>
            <p:nvPr/>
          </p:nvSpPr>
          <p:spPr>
            <a:xfrm>
              <a:off x="770709" y="1802674"/>
              <a:ext cx="1676400" cy="94052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FDD50D4A-EC5A-4945-BBCD-0FD791F87674}"/>
                </a:ext>
              </a:extLst>
            </p:cNvPr>
            <p:cNvSpPr txBox="1"/>
            <p:nvPr/>
          </p:nvSpPr>
          <p:spPr>
            <a:xfrm>
              <a:off x="779140" y="1730748"/>
              <a:ext cx="15651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6600" dirty="0">
                  <a:solidFill>
                    <a:srgbClr val="00B050"/>
                  </a:solidFill>
                </a:rPr>
                <a:t>704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614DFCA0-EE4C-4117-8AD5-4767DA885DBD}"/>
                </a:ext>
              </a:extLst>
            </p:cNvPr>
            <p:cNvSpPr txBox="1"/>
            <p:nvPr/>
          </p:nvSpPr>
          <p:spPr>
            <a:xfrm>
              <a:off x="773814" y="3170362"/>
              <a:ext cx="15651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6600" dirty="0">
                  <a:solidFill>
                    <a:srgbClr val="00B050"/>
                  </a:solidFill>
                </a:rPr>
                <a:t>171</a:t>
              </a:r>
            </a:p>
          </p:txBody>
        </p:sp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30E5FEC7-549D-448E-A6AB-E1E9070EC91A}"/>
                </a:ext>
              </a:extLst>
            </p:cNvPr>
            <p:cNvSpPr/>
            <p:nvPr/>
          </p:nvSpPr>
          <p:spPr>
            <a:xfrm>
              <a:off x="439148" y="4359487"/>
              <a:ext cx="2334531" cy="149265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6613D96B-B44B-4355-AEDE-43A252890378}"/>
              </a:ext>
            </a:extLst>
          </p:cNvPr>
          <p:cNvSpPr/>
          <p:nvPr/>
        </p:nvSpPr>
        <p:spPr>
          <a:xfrm>
            <a:off x="3471199" y="5480263"/>
            <a:ext cx="6453051" cy="90133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209EEE3-D900-43E1-978E-1252DD01FBD2}"/>
              </a:ext>
            </a:extLst>
          </p:cNvPr>
          <p:cNvSpPr txBox="1"/>
          <p:nvPr/>
        </p:nvSpPr>
        <p:spPr>
          <a:xfrm>
            <a:off x="3596641" y="5464681"/>
            <a:ext cx="6248400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/>
              <a:t>Connettività IP 2 x 100Gbps per </a:t>
            </a:r>
            <a:r>
              <a:rPr lang="it-IT" b="1" dirty="0"/>
              <a:t>ECMWF – Tecnopolo</a:t>
            </a:r>
          </a:p>
          <a:p>
            <a:pPr>
              <a:lnSpc>
                <a:spcPct val="150000"/>
              </a:lnSpc>
            </a:pPr>
            <a:r>
              <a:rPr lang="it-IT" dirty="0"/>
              <a:t>Connettività IP 2 x 100Gbps per </a:t>
            </a:r>
            <a:r>
              <a:rPr lang="it-IT" b="1" dirty="0"/>
              <a:t>CINECA – Leonardo (Tecnopolo)</a:t>
            </a:r>
          </a:p>
          <a:p>
            <a:pPr>
              <a:lnSpc>
                <a:spcPct val="150000"/>
              </a:lnSpc>
            </a:pPr>
            <a:endParaRPr lang="it-IT" i="1" dirty="0"/>
          </a:p>
          <a:p>
            <a:pPr>
              <a:lnSpc>
                <a:spcPct val="150000"/>
              </a:lnSpc>
            </a:pPr>
            <a:endParaRPr lang="it-IT" i="1" dirty="0"/>
          </a:p>
        </p:txBody>
      </p:sp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160DA429-B67C-420F-AFEC-EEF22B9560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872044"/>
              </p:ext>
            </p:extLst>
          </p:nvPr>
        </p:nvGraphicFramePr>
        <p:xfrm>
          <a:off x="3971198" y="940983"/>
          <a:ext cx="7947034" cy="3253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1" name="Gruppo 20">
            <a:extLst>
              <a:ext uri="{FF2B5EF4-FFF2-40B4-BE49-F238E27FC236}">
                <a16:creationId xmlns:a16="http://schemas.microsoft.com/office/drawing/2014/main" id="{89F41159-C186-47E5-A7A4-1098E276F7CC}"/>
              </a:ext>
            </a:extLst>
          </p:cNvPr>
          <p:cNvGrpSpPr/>
          <p:nvPr/>
        </p:nvGrpSpPr>
        <p:grpSpPr>
          <a:xfrm>
            <a:off x="8875059" y="2436089"/>
            <a:ext cx="593745" cy="1612720"/>
            <a:chOff x="8875059" y="2436089"/>
            <a:chExt cx="593745" cy="1612720"/>
          </a:xfrm>
        </p:grpSpPr>
        <p:sp>
          <p:nvSpPr>
            <p:cNvPr id="3" name="Ovale 2">
              <a:extLst>
                <a:ext uri="{FF2B5EF4-FFF2-40B4-BE49-F238E27FC236}">
                  <a16:creationId xmlns:a16="http://schemas.microsoft.com/office/drawing/2014/main" id="{0985E0AD-30A1-4A2A-B2C0-6E09F4477252}"/>
                </a:ext>
              </a:extLst>
            </p:cNvPr>
            <p:cNvSpPr/>
            <p:nvPr/>
          </p:nvSpPr>
          <p:spPr>
            <a:xfrm>
              <a:off x="8875059" y="3700201"/>
              <a:ext cx="479204" cy="34860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33AE8D5F-46E0-4201-B083-431401883E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95336" y="2436089"/>
              <a:ext cx="273468" cy="12247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Segnaposto piè di pagina 23">
            <a:extLst>
              <a:ext uri="{FF2B5EF4-FFF2-40B4-BE49-F238E27FC236}">
                <a16:creationId xmlns:a16="http://schemas.microsoft.com/office/drawing/2014/main" id="{1B218888-839D-4E89-BA6E-547B3B4929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25" name="Segnaposto numero diapositiva 24">
            <a:extLst>
              <a:ext uri="{FF2B5EF4-FFF2-40B4-BE49-F238E27FC236}">
                <a16:creationId xmlns:a16="http://schemas.microsoft.com/office/drawing/2014/main" id="{30AFB7FE-D9ED-4244-892E-EC32EA5303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397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E52A6AE6-4CD8-4E23-9539-CC0BD61CE385}"/>
              </a:ext>
            </a:extLst>
          </p:cNvPr>
          <p:cNvSpPr/>
          <p:nvPr/>
        </p:nvSpPr>
        <p:spPr>
          <a:xfrm rot="10800000">
            <a:off x="2687776" y="3245895"/>
            <a:ext cx="906617" cy="610897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9859E1DB-1F7D-4FFB-979C-49E01DF8468D}"/>
              </a:ext>
            </a:extLst>
          </p:cNvPr>
          <p:cNvSpPr txBox="1">
            <a:spLocks/>
          </p:cNvSpPr>
          <p:nvPr/>
        </p:nvSpPr>
        <p:spPr>
          <a:xfrm>
            <a:off x="439148" y="499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defRPr sz="2700">
                <a:latin typeface="Rubik Medium"/>
                <a:ea typeface="+mj-ea"/>
                <a:cs typeface="Rubik Medium"/>
              </a:defRPr>
            </a:lvl1pPr>
            <a:lvl2pPr>
              <a:lnSpc>
                <a:spcPct val="90000"/>
              </a:lnSpc>
              <a:defRPr sz="2700">
                <a:latin typeface="Rubik Medium"/>
                <a:cs typeface="Rubik Medium"/>
              </a:defRPr>
            </a:lvl2pPr>
            <a:lvl3pPr>
              <a:lnSpc>
                <a:spcPct val="90000"/>
              </a:lnSpc>
              <a:defRPr sz="2700">
                <a:latin typeface="Rubik Medium"/>
                <a:cs typeface="Rubik Medium"/>
              </a:defRPr>
            </a:lvl3pPr>
            <a:lvl4pPr>
              <a:lnSpc>
                <a:spcPct val="90000"/>
              </a:lnSpc>
              <a:defRPr sz="2700">
                <a:latin typeface="Rubik Medium"/>
                <a:cs typeface="Rubik Medium"/>
              </a:defRPr>
            </a:lvl4pPr>
            <a:lvl5pPr>
              <a:lnSpc>
                <a:spcPct val="90000"/>
              </a:lnSpc>
              <a:defRPr sz="2700">
                <a:latin typeface="Rubik Medium"/>
                <a:cs typeface="Rubik Medium"/>
              </a:defRPr>
            </a:lvl5pPr>
            <a:lvl6pPr marL="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6pPr>
            <a:lvl7pPr marL="685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7pPr>
            <a:lvl8pPr marL="10287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8pPr>
            <a:lvl9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700" b="1">
                <a:latin typeface="Segoe UI Semibold"/>
                <a:cs typeface="Segoe UI Semibold"/>
              </a:defRPr>
            </a:lvl9pPr>
          </a:lstStyle>
          <a:p>
            <a:r>
              <a:rPr lang="it-IT" dirty="0"/>
              <a:t>Come abbiamo usato GARR-X </a:t>
            </a:r>
          </a:p>
        </p:txBody>
      </p:sp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15308177-30D8-474C-8C77-D0B46FD7FC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695146"/>
              </p:ext>
            </p:extLst>
          </p:nvPr>
        </p:nvGraphicFramePr>
        <p:xfrm>
          <a:off x="3655700" y="852228"/>
          <a:ext cx="7242175" cy="454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Gruppo 8">
            <a:extLst>
              <a:ext uri="{FF2B5EF4-FFF2-40B4-BE49-F238E27FC236}">
                <a16:creationId xmlns:a16="http://schemas.microsoft.com/office/drawing/2014/main" id="{DD16B15F-FF9B-477D-A63F-18AD159057F4}"/>
              </a:ext>
            </a:extLst>
          </p:cNvPr>
          <p:cNvGrpSpPr/>
          <p:nvPr/>
        </p:nvGrpSpPr>
        <p:grpSpPr>
          <a:xfrm>
            <a:off x="439148" y="1375512"/>
            <a:ext cx="2334531" cy="4476629"/>
            <a:chOff x="439148" y="1375512"/>
            <a:chExt cx="2334531" cy="4476629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655B1F54-F55D-4578-8022-E915616886D8}"/>
                </a:ext>
              </a:extLst>
            </p:cNvPr>
            <p:cNvGrpSpPr/>
            <p:nvPr/>
          </p:nvGrpSpPr>
          <p:grpSpPr>
            <a:xfrm>
              <a:off x="606123" y="1375512"/>
              <a:ext cx="2020345" cy="4476629"/>
              <a:chOff x="606123" y="1375512"/>
              <a:chExt cx="2020345" cy="4476629"/>
            </a:xfrm>
          </p:grpSpPr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14EF5288-A8C3-4B16-AF07-A6F018BB66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6123" y="1375512"/>
                <a:ext cx="2020345" cy="4476629"/>
              </a:xfrm>
              <a:prstGeom prst="rect">
                <a:avLst/>
              </a:prstGeom>
            </p:spPr>
          </p:pic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4A188069-9775-426F-9691-30E26D697CA2}"/>
                  </a:ext>
                </a:extLst>
              </p:cNvPr>
              <p:cNvSpPr/>
              <p:nvPr/>
            </p:nvSpPr>
            <p:spPr>
              <a:xfrm>
                <a:off x="860528" y="3197715"/>
                <a:ext cx="1559822" cy="1004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2" name="Rettangolo con angoli arrotondati 11">
              <a:extLst>
                <a:ext uri="{FF2B5EF4-FFF2-40B4-BE49-F238E27FC236}">
                  <a16:creationId xmlns:a16="http://schemas.microsoft.com/office/drawing/2014/main" id="{EB288661-5466-4803-9FED-38C20684240A}"/>
                </a:ext>
              </a:extLst>
            </p:cNvPr>
            <p:cNvSpPr/>
            <p:nvPr/>
          </p:nvSpPr>
          <p:spPr>
            <a:xfrm>
              <a:off x="770709" y="1802674"/>
              <a:ext cx="1676400" cy="94052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9537EF0D-BE15-4705-A112-8CCCA32D9A5D}"/>
                </a:ext>
              </a:extLst>
            </p:cNvPr>
            <p:cNvSpPr txBox="1"/>
            <p:nvPr/>
          </p:nvSpPr>
          <p:spPr>
            <a:xfrm>
              <a:off x="779140" y="1730748"/>
              <a:ext cx="15651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6600" dirty="0">
                  <a:solidFill>
                    <a:srgbClr val="00B050"/>
                  </a:solidFill>
                </a:rPr>
                <a:t>704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CF2BBBFC-C58E-44CC-BB35-A309300F5CC4}"/>
                </a:ext>
              </a:extLst>
            </p:cNvPr>
            <p:cNvSpPr txBox="1"/>
            <p:nvPr/>
          </p:nvSpPr>
          <p:spPr>
            <a:xfrm>
              <a:off x="773814" y="3170362"/>
              <a:ext cx="15651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6600" dirty="0">
                  <a:solidFill>
                    <a:srgbClr val="00B050"/>
                  </a:solidFill>
                </a:rPr>
                <a:t>171</a:t>
              </a:r>
            </a:p>
          </p:txBody>
        </p:sp>
        <p:sp>
          <p:nvSpPr>
            <p:cNvPr id="15" name="Rettangolo con angoli arrotondati 14">
              <a:extLst>
                <a:ext uri="{FF2B5EF4-FFF2-40B4-BE49-F238E27FC236}">
                  <a16:creationId xmlns:a16="http://schemas.microsoft.com/office/drawing/2014/main" id="{07B51F71-09A9-412E-9682-23322BCB304E}"/>
                </a:ext>
              </a:extLst>
            </p:cNvPr>
            <p:cNvSpPr/>
            <p:nvPr/>
          </p:nvSpPr>
          <p:spPr>
            <a:xfrm>
              <a:off x="439148" y="4359487"/>
              <a:ext cx="2334531" cy="149265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7C0D29C6-F620-48E3-874D-81AF7C352665}"/>
              </a:ext>
            </a:extLst>
          </p:cNvPr>
          <p:cNvSpPr/>
          <p:nvPr/>
        </p:nvSpPr>
        <p:spPr>
          <a:xfrm>
            <a:off x="4541520" y="5366870"/>
            <a:ext cx="4228012" cy="105554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31BFD43-1DA1-4627-931E-8AE6ED932D0D}"/>
              </a:ext>
            </a:extLst>
          </p:cNvPr>
          <p:cNvSpPr txBox="1"/>
          <p:nvPr/>
        </p:nvSpPr>
        <p:spPr>
          <a:xfrm>
            <a:off x="4672148" y="5376574"/>
            <a:ext cx="395100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/>
              <a:t>200G VPN LHCOPN INFN - CNAF TIER1</a:t>
            </a:r>
          </a:p>
          <a:p>
            <a:pPr>
              <a:lnSpc>
                <a:spcPct val="150000"/>
              </a:lnSpc>
            </a:pPr>
            <a:r>
              <a:rPr lang="it-IT" dirty="0"/>
              <a:t>200G VPN LHCONE INFN - CNAF TIER1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65D040D-AA7E-4DAF-B852-EF5E083EF2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F7AF9C-2A48-4BEF-836D-EAF2C11DEE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431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797C2D-9F7D-49DD-B745-D993D48F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54" y="204488"/>
            <a:ext cx="10515600" cy="1325563"/>
          </a:xfrm>
        </p:spPr>
        <p:txBody>
          <a:bodyPr/>
          <a:lstStyle/>
          <a:p>
            <a:r>
              <a:rPr lang="it-IT" dirty="0"/>
              <a:t>Effetto GARR-T per l’accesso utente 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542F60B6-80A6-4AF2-95B9-01D427EF55A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54" y="1596995"/>
          <a:ext cx="5690287" cy="1371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87776">
                  <a:extLst>
                    <a:ext uri="{9D8B030D-6E8A-4147-A177-3AD203B41FA5}">
                      <a16:colId xmlns:a16="http://schemas.microsoft.com/office/drawing/2014/main" val="1568015825"/>
                    </a:ext>
                  </a:extLst>
                </a:gridCol>
                <a:gridCol w="2102511">
                  <a:extLst>
                    <a:ext uri="{9D8B030D-6E8A-4147-A177-3AD203B41FA5}">
                      <a16:colId xmlns:a16="http://schemas.microsoft.com/office/drawing/2014/main" val="8790341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sz="2400" dirty="0"/>
                        <a:t>Infrastruttura di accesso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2400" b="1" dirty="0"/>
                        <a:t>nuovi PoP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915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2400" b="1" dirty="0"/>
                        <a:t>doppio PoP in alcune città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6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523694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B496C931-2364-450B-B7F3-2B0F782609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47079"/>
              </p:ext>
            </p:extLst>
          </p:nvPr>
        </p:nvGraphicFramePr>
        <p:xfrm>
          <a:off x="6348333" y="1594807"/>
          <a:ext cx="5594471" cy="1371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7898">
                  <a:extLst>
                    <a:ext uri="{9D8B030D-6E8A-4147-A177-3AD203B41FA5}">
                      <a16:colId xmlns:a16="http://schemas.microsoft.com/office/drawing/2014/main" val="1568015825"/>
                    </a:ext>
                  </a:extLst>
                </a:gridCol>
                <a:gridCol w="1862378">
                  <a:extLst>
                    <a:ext uri="{9D8B030D-6E8A-4147-A177-3AD203B41FA5}">
                      <a16:colId xmlns:a16="http://schemas.microsoft.com/office/drawing/2014/main" val="1669761908"/>
                    </a:ext>
                  </a:extLst>
                </a:gridCol>
                <a:gridCol w="1754195">
                  <a:extLst>
                    <a:ext uri="{9D8B030D-6E8A-4147-A177-3AD203B41FA5}">
                      <a16:colId xmlns:a16="http://schemas.microsoft.com/office/drawing/2014/main" val="879034175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it-IT" sz="2400" dirty="0"/>
                        <a:t>Porte per la terminazione accesso utente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100G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10G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1G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915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876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38790"/>
                  </a:ext>
                </a:extLst>
              </a:tr>
            </a:tbl>
          </a:graphicData>
        </a:graphic>
      </p:graphicFrame>
      <p:sp>
        <p:nvSpPr>
          <p:cNvPr id="8" name="Freccia in giù 7">
            <a:extLst>
              <a:ext uri="{FF2B5EF4-FFF2-40B4-BE49-F238E27FC236}">
                <a16:creationId xmlns:a16="http://schemas.microsoft.com/office/drawing/2014/main" id="{0F660C03-C471-49C2-A67F-D4033B2D4722}"/>
              </a:ext>
            </a:extLst>
          </p:cNvPr>
          <p:cNvSpPr/>
          <p:nvPr/>
        </p:nvSpPr>
        <p:spPr>
          <a:xfrm>
            <a:off x="5436973" y="3212757"/>
            <a:ext cx="1464276" cy="137160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5E3C33C-53D6-4F38-8F66-CC13AF7F1A3F}"/>
              </a:ext>
            </a:extLst>
          </p:cNvPr>
          <p:cNvSpPr txBox="1"/>
          <p:nvPr/>
        </p:nvSpPr>
        <p:spPr>
          <a:xfrm>
            <a:off x="1556951" y="4924168"/>
            <a:ext cx="92861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it-IT" sz="2800" b="1" dirty="0"/>
              <a:t>17 nuovi nodi di accesso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it-IT" sz="2800" b="1" dirty="0"/>
              <a:t>400G Ethernet per accesso utente sulla rete a pacchetto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it-IT" sz="2800" b="1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51FDD5F-A3AB-4578-BC43-6C2D795B3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237" y="3485624"/>
            <a:ext cx="3938409" cy="112939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13E1A8C-AE51-42A2-83F7-56AC1536EA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2303" y="3410465"/>
            <a:ext cx="3521676" cy="1173892"/>
          </a:xfrm>
          <a:prstGeom prst="rect">
            <a:avLst/>
          </a:prstGeom>
        </p:spPr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C741E0-F72D-42E2-81B9-DA79D633AB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C727F5-6B25-4DF1-8DC0-711D63AC9F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0352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9A9354-D97E-43A8-BFDC-02E95109A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534" y="127517"/>
            <a:ext cx="10477494" cy="99830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dirty="0"/>
              <a:t>I numeri della connettività nazionale e internazionale</a:t>
            </a:r>
          </a:p>
        </p:txBody>
      </p: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0A8833C2-1454-4860-862B-E6BC296E0B5F}"/>
              </a:ext>
            </a:extLst>
          </p:cNvPr>
          <p:cNvGrpSpPr/>
          <p:nvPr/>
        </p:nvGrpSpPr>
        <p:grpSpPr>
          <a:xfrm>
            <a:off x="399534" y="1160941"/>
            <a:ext cx="6551142" cy="1477229"/>
            <a:chOff x="838199" y="1556951"/>
            <a:chExt cx="9170774" cy="1476635"/>
          </a:xfrm>
        </p:grpSpPr>
        <p:sp>
          <p:nvSpPr>
            <p:cNvPr id="4" name="Rettangolo con angoli arrotondati 3">
              <a:extLst>
                <a:ext uri="{FF2B5EF4-FFF2-40B4-BE49-F238E27FC236}">
                  <a16:creationId xmlns:a16="http://schemas.microsoft.com/office/drawing/2014/main" id="{748CB213-F77C-4152-B4BE-63D81A5B75FC}"/>
                </a:ext>
              </a:extLst>
            </p:cNvPr>
            <p:cNvSpPr/>
            <p:nvPr/>
          </p:nvSpPr>
          <p:spPr>
            <a:xfrm>
              <a:off x="838199" y="1556951"/>
              <a:ext cx="9170774" cy="147663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it-IT"/>
            </a:p>
          </p:txBody>
        </p:sp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58B8CAF4-9AED-46E1-93A0-DA5AE82065CC}"/>
                </a:ext>
              </a:extLst>
            </p:cNvPr>
            <p:cNvGrpSpPr/>
            <p:nvPr/>
          </p:nvGrpSpPr>
          <p:grpSpPr>
            <a:xfrm>
              <a:off x="2361766" y="1808257"/>
              <a:ext cx="7597931" cy="1143947"/>
              <a:chOff x="2491510" y="1975077"/>
              <a:chExt cx="7597931" cy="1143947"/>
            </a:xfrm>
          </p:grpSpPr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9AE1DEB2-3592-44BC-9866-B4AD9423F91F}"/>
                  </a:ext>
                </a:extLst>
              </p:cNvPr>
              <p:cNvSpPr txBox="1"/>
              <p:nvPr/>
            </p:nvSpPr>
            <p:spPr>
              <a:xfrm>
                <a:off x="2491510" y="1975077"/>
                <a:ext cx="759793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200" b="1" dirty="0"/>
                  <a:t>400G GÉANT (+200G </a:t>
                </a:r>
                <a:r>
                  <a:rPr lang="it-IT" sz="3200" b="1" dirty="0" err="1"/>
                  <a:t>soon</a:t>
                </a:r>
                <a:r>
                  <a:rPr lang="it-IT" sz="3200" b="1" dirty="0"/>
                  <a:t> !)</a:t>
                </a:r>
              </a:p>
            </p:txBody>
          </p:sp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5AD5C384-2547-48F5-88AB-E7709295A58D}"/>
                  </a:ext>
                </a:extLst>
              </p:cNvPr>
              <p:cNvSpPr txBox="1"/>
              <p:nvPr/>
            </p:nvSpPr>
            <p:spPr>
              <a:xfrm>
                <a:off x="2500580" y="2534249"/>
                <a:ext cx="58235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200" b="1" dirty="0"/>
                  <a:t>200G LHCONE (VPN)</a:t>
                </a:r>
              </a:p>
            </p:txBody>
          </p:sp>
        </p:grp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EB18F045-0CA2-49AB-8C85-5AD5582D615D}"/>
              </a:ext>
            </a:extLst>
          </p:cNvPr>
          <p:cNvGrpSpPr/>
          <p:nvPr/>
        </p:nvGrpSpPr>
        <p:grpSpPr>
          <a:xfrm>
            <a:off x="436607" y="2752899"/>
            <a:ext cx="9924964" cy="2055882"/>
            <a:chOff x="838199" y="2932067"/>
            <a:chExt cx="9170774" cy="2055882"/>
          </a:xfrm>
        </p:grpSpPr>
        <p:sp>
          <p:nvSpPr>
            <p:cNvPr id="21" name="Rettangolo con angoli arrotondati 20">
              <a:extLst>
                <a:ext uri="{FF2B5EF4-FFF2-40B4-BE49-F238E27FC236}">
                  <a16:creationId xmlns:a16="http://schemas.microsoft.com/office/drawing/2014/main" id="{446E0E57-1C9C-4FD6-A0A9-E87ADE290E97}"/>
                </a:ext>
              </a:extLst>
            </p:cNvPr>
            <p:cNvSpPr/>
            <p:nvPr/>
          </p:nvSpPr>
          <p:spPr>
            <a:xfrm>
              <a:off x="838199" y="2932067"/>
              <a:ext cx="9170774" cy="2055882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it-IT"/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3B4C2480-1CBD-4EAC-9F9B-CBD28C849D8D}"/>
                </a:ext>
              </a:extLst>
            </p:cNvPr>
            <p:cNvSpPr txBox="1"/>
            <p:nvPr/>
          </p:nvSpPr>
          <p:spPr>
            <a:xfrm>
              <a:off x="1769077" y="2959498"/>
              <a:ext cx="38635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b="1" dirty="0"/>
                <a:t>2 x 100G MIX</a:t>
              </a:r>
            </a:p>
          </p:txBody>
        </p:sp>
        <p:sp>
          <p:nvSpPr>
            <p:cNvPr id="10" name="Freccia a destra 9">
              <a:extLst>
                <a:ext uri="{FF2B5EF4-FFF2-40B4-BE49-F238E27FC236}">
                  <a16:creationId xmlns:a16="http://schemas.microsoft.com/office/drawing/2014/main" id="{BB68E45E-C290-4BC0-85ED-EA09D4661B3A}"/>
                </a:ext>
              </a:extLst>
            </p:cNvPr>
            <p:cNvSpPr/>
            <p:nvPr/>
          </p:nvSpPr>
          <p:spPr>
            <a:xfrm>
              <a:off x="1170802" y="3188038"/>
              <a:ext cx="395416" cy="296562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19827275-6755-4E17-9A6E-0B6724DA1668}"/>
                </a:ext>
              </a:extLst>
            </p:cNvPr>
            <p:cNvSpPr txBox="1"/>
            <p:nvPr/>
          </p:nvSpPr>
          <p:spPr>
            <a:xfrm>
              <a:off x="1779380" y="3402278"/>
              <a:ext cx="38635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b="1" dirty="0"/>
                <a:t>100G NAMEX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B8AC0E46-8C80-4DA4-B6EE-FE2AB7C0A48A}"/>
                </a:ext>
              </a:extLst>
            </p:cNvPr>
            <p:cNvSpPr txBox="1"/>
            <p:nvPr/>
          </p:nvSpPr>
          <p:spPr>
            <a:xfrm>
              <a:off x="1789678" y="3875954"/>
              <a:ext cx="38635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b="1" dirty="0"/>
                <a:t>30G Arelion-Cogent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D44604CB-F170-4E6F-AB6B-C3ADB818DCA0}"/>
                </a:ext>
              </a:extLst>
            </p:cNvPr>
            <p:cNvSpPr txBox="1"/>
            <p:nvPr/>
          </p:nvSpPr>
          <p:spPr>
            <a:xfrm>
              <a:off x="1808215" y="4382578"/>
              <a:ext cx="51857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b="1" dirty="0"/>
                <a:t>10G-1G-1G TOPIX-TIX-VSIX</a:t>
              </a:r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9C1018B4-0FA0-4941-885F-7251B7526B68}"/>
              </a:ext>
            </a:extLst>
          </p:cNvPr>
          <p:cNvGrpSpPr/>
          <p:nvPr/>
        </p:nvGrpSpPr>
        <p:grpSpPr>
          <a:xfrm>
            <a:off x="436607" y="4843902"/>
            <a:ext cx="9924964" cy="1591958"/>
            <a:chOff x="838199" y="4930394"/>
            <a:chExt cx="9170774" cy="1591958"/>
          </a:xfrm>
        </p:grpSpPr>
        <p:sp>
          <p:nvSpPr>
            <p:cNvPr id="22" name="Rettangolo con angoli arrotondati 21">
              <a:extLst>
                <a:ext uri="{FF2B5EF4-FFF2-40B4-BE49-F238E27FC236}">
                  <a16:creationId xmlns:a16="http://schemas.microsoft.com/office/drawing/2014/main" id="{65112CC0-C066-47DB-AA3B-02DCCD82058A}"/>
                </a:ext>
              </a:extLst>
            </p:cNvPr>
            <p:cNvSpPr/>
            <p:nvPr/>
          </p:nvSpPr>
          <p:spPr>
            <a:xfrm>
              <a:off x="838199" y="5001823"/>
              <a:ext cx="9170774" cy="152052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0FBCB5E2-DDF9-4448-B698-B2C319D1BFC4}"/>
                </a:ext>
              </a:extLst>
            </p:cNvPr>
            <p:cNvSpPr txBox="1"/>
            <p:nvPr/>
          </p:nvSpPr>
          <p:spPr>
            <a:xfrm>
              <a:off x="1736985" y="4930394"/>
              <a:ext cx="81657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b="1" dirty="0"/>
                <a:t>100G </a:t>
              </a:r>
              <a:r>
                <a:rPr lang="it-IT" sz="3200" b="1" dirty="0" err="1"/>
                <a:t>Peering</a:t>
              </a:r>
              <a:r>
                <a:rPr lang="it-IT" sz="3200" b="1" dirty="0"/>
                <a:t> Microsoft</a:t>
              </a:r>
              <a:endParaRPr lang="it-IT" sz="3200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D1CE46FD-C01A-421D-9479-15B8B5FFBB8D}"/>
                </a:ext>
              </a:extLst>
            </p:cNvPr>
            <p:cNvSpPr txBox="1"/>
            <p:nvPr/>
          </p:nvSpPr>
          <p:spPr>
            <a:xfrm>
              <a:off x="1762884" y="5369009"/>
              <a:ext cx="51857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b="1" dirty="0"/>
                <a:t>200G </a:t>
              </a:r>
              <a:r>
                <a:rPr lang="it-IT" sz="3200" b="1" dirty="0" err="1"/>
                <a:t>Peering</a:t>
              </a:r>
              <a:r>
                <a:rPr lang="it-IT" sz="3200" b="1" dirty="0"/>
                <a:t> Google</a:t>
              </a:r>
            </a:p>
          </p:txBody>
        </p:sp>
      </p:grp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75A1666-E0B0-42CA-88F5-5EE29D24F971}"/>
              </a:ext>
            </a:extLst>
          </p:cNvPr>
          <p:cNvSpPr txBox="1"/>
          <p:nvPr/>
        </p:nvSpPr>
        <p:spPr>
          <a:xfrm>
            <a:off x="1448540" y="5675595"/>
            <a:ext cx="5883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200G Peering Amazon (</a:t>
            </a:r>
            <a:r>
              <a:rPr lang="it-IT" sz="3200" b="1" dirty="0" err="1"/>
              <a:t>soon</a:t>
            </a:r>
            <a:r>
              <a:rPr lang="it-IT" sz="3200" b="1" dirty="0"/>
              <a:t> !)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8BC532E7-017F-4C1D-A97A-34CB99241102}"/>
              </a:ext>
            </a:extLst>
          </p:cNvPr>
          <p:cNvSpPr/>
          <p:nvPr/>
        </p:nvSpPr>
        <p:spPr>
          <a:xfrm>
            <a:off x="7142206" y="1141523"/>
            <a:ext cx="3219365" cy="149664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2048CD7B-D950-445C-BBC6-AC6B72EE44C9}"/>
              </a:ext>
            </a:extLst>
          </p:cNvPr>
          <p:cNvSpPr txBox="1"/>
          <p:nvPr/>
        </p:nvSpPr>
        <p:spPr>
          <a:xfrm>
            <a:off x="7225406" y="1368168"/>
            <a:ext cx="31361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CERN – CNAF </a:t>
            </a:r>
          </a:p>
          <a:p>
            <a:r>
              <a:rPr lang="it-IT" sz="3200" b="1" dirty="0"/>
              <a:t>1,6 T Optical VPN</a:t>
            </a:r>
          </a:p>
        </p:txBody>
      </p:sp>
      <p:sp>
        <p:nvSpPr>
          <p:cNvPr id="31" name="Freccia a destra 30">
            <a:extLst>
              <a:ext uri="{FF2B5EF4-FFF2-40B4-BE49-F238E27FC236}">
                <a16:creationId xmlns:a16="http://schemas.microsoft.com/office/drawing/2014/main" id="{C0B3C82F-74FF-41EA-A48D-E50F6ADB1484}"/>
              </a:ext>
            </a:extLst>
          </p:cNvPr>
          <p:cNvSpPr/>
          <p:nvPr/>
        </p:nvSpPr>
        <p:spPr>
          <a:xfrm>
            <a:off x="825831" y="2041386"/>
            <a:ext cx="446563" cy="29656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ccia a destra 31">
            <a:extLst>
              <a:ext uri="{FF2B5EF4-FFF2-40B4-BE49-F238E27FC236}">
                <a16:creationId xmlns:a16="http://schemas.microsoft.com/office/drawing/2014/main" id="{7884E546-E056-48F9-84C6-5E6DC49EA2C5}"/>
              </a:ext>
            </a:extLst>
          </p:cNvPr>
          <p:cNvSpPr/>
          <p:nvPr/>
        </p:nvSpPr>
        <p:spPr>
          <a:xfrm>
            <a:off x="822868" y="3474308"/>
            <a:ext cx="446563" cy="29656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ccia a destra 32">
            <a:extLst>
              <a:ext uri="{FF2B5EF4-FFF2-40B4-BE49-F238E27FC236}">
                <a16:creationId xmlns:a16="http://schemas.microsoft.com/office/drawing/2014/main" id="{23FC9EC6-77CD-45FC-BA75-D1781AA6B864}"/>
              </a:ext>
            </a:extLst>
          </p:cNvPr>
          <p:cNvSpPr/>
          <p:nvPr/>
        </p:nvSpPr>
        <p:spPr>
          <a:xfrm>
            <a:off x="825009" y="3942440"/>
            <a:ext cx="446563" cy="29656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4" name="Freccia a destra 33">
            <a:extLst>
              <a:ext uri="{FF2B5EF4-FFF2-40B4-BE49-F238E27FC236}">
                <a16:creationId xmlns:a16="http://schemas.microsoft.com/office/drawing/2014/main" id="{29E3454F-9FC7-4ABD-AD9D-8A129B3B1ACE}"/>
              </a:ext>
            </a:extLst>
          </p:cNvPr>
          <p:cNvSpPr/>
          <p:nvPr/>
        </p:nvSpPr>
        <p:spPr>
          <a:xfrm>
            <a:off x="822868" y="4311235"/>
            <a:ext cx="446563" cy="29656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ccia a destra 34">
            <a:extLst>
              <a:ext uri="{FF2B5EF4-FFF2-40B4-BE49-F238E27FC236}">
                <a16:creationId xmlns:a16="http://schemas.microsoft.com/office/drawing/2014/main" id="{B3D27617-D90B-4E13-90DE-A102E2ED512E}"/>
              </a:ext>
            </a:extLst>
          </p:cNvPr>
          <p:cNvSpPr/>
          <p:nvPr/>
        </p:nvSpPr>
        <p:spPr>
          <a:xfrm>
            <a:off x="812230" y="5847045"/>
            <a:ext cx="446563" cy="29656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a destra 35">
            <a:extLst>
              <a:ext uri="{FF2B5EF4-FFF2-40B4-BE49-F238E27FC236}">
                <a16:creationId xmlns:a16="http://schemas.microsoft.com/office/drawing/2014/main" id="{F1789B2E-62D0-4404-86CD-C0A6335D779F}"/>
              </a:ext>
            </a:extLst>
          </p:cNvPr>
          <p:cNvSpPr/>
          <p:nvPr/>
        </p:nvSpPr>
        <p:spPr>
          <a:xfrm>
            <a:off x="822868" y="5015120"/>
            <a:ext cx="446563" cy="29656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a destra 36">
            <a:extLst>
              <a:ext uri="{FF2B5EF4-FFF2-40B4-BE49-F238E27FC236}">
                <a16:creationId xmlns:a16="http://schemas.microsoft.com/office/drawing/2014/main" id="{462FC401-EA00-48DF-A762-F35533BA0DD5}"/>
              </a:ext>
            </a:extLst>
          </p:cNvPr>
          <p:cNvSpPr/>
          <p:nvPr/>
        </p:nvSpPr>
        <p:spPr>
          <a:xfrm>
            <a:off x="812230" y="5479054"/>
            <a:ext cx="446563" cy="29656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a destra 37">
            <a:extLst>
              <a:ext uri="{FF2B5EF4-FFF2-40B4-BE49-F238E27FC236}">
                <a16:creationId xmlns:a16="http://schemas.microsoft.com/office/drawing/2014/main" id="{ED51FAA3-331B-4B9B-8FC1-58EA2312C915}"/>
              </a:ext>
            </a:extLst>
          </p:cNvPr>
          <p:cNvSpPr/>
          <p:nvPr/>
        </p:nvSpPr>
        <p:spPr>
          <a:xfrm>
            <a:off x="822868" y="1494516"/>
            <a:ext cx="446563" cy="29656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36588A0-7773-4702-B546-5BE2E3A8DB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5A749091-043A-4BB9-8A1B-BA2C92F361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541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6F94C2-8BCC-44A6-8DC3-4892DBD13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Crescita volume traffico utente [gennaio 2019 – settembre 2023]</a:t>
            </a: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7813B748-53C7-43BE-A954-591E076813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583464"/>
              </p:ext>
            </p:extLst>
          </p:nvPr>
        </p:nvGraphicFramePr>
        <p:xfrm>
          <a:off x="419096" y="981941"/>
          <a:ext cx="9761549" cy="5145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5F66085-FBF5-4BDE-B980-96E3180D34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74EF9B-A2F9-459D-AFDD-68214BEBE1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752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352BE9-9400-42AC-9A3F-6E5FEBCAA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38" y="13819"/>
            <a:ext cx="10515600" cy="946795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dirty="0"/>
              <a:t>Traffico di ricerca internazionale  (ultimi 2 anni)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9478570-F530-4F45-8F27-4F67059A3A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" t="674" b="9693"/>
          <a:stretch/>
        </p:blipFill>
        <p:spPr>
          <a:xfrm>
            <a:off x="180203" y="841053"/>
            <a:ext cx="9769870" cy="4141694"/>
          </a:xfrm>
          <a:prstGeom prst="rect">
            <a:avLst/>
          </a:prstGeom>
          <a:solidFill>
            <a:schemeClr val="bg2"/>
          </a:solidFill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0E3EE975-EFC9-4D8E-B145-C3012D00FB5A}"/>
              </a:ext>
            </a:extLst>
          </p:cNvPr>
          <p:cNvGrpSpPr/>
          <p:nvPr/>
        </p:nvGrpSpPr>
        <p:grpSpPr>
          <a:xfrm>
            <a:off x="5280504" y="5104785"/>
            <a:ext cx="4669569" cy="1227558"/>
            <a:chOff x="5280504" y="5104785"/>
            <a:chExt cx="4669569" cy="1227558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00101182-F3AE-4E18-9D68-3757C8B36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944" r="94024" b="-2"/>
            <a:stretch/>
          </p:blipFill>
          <p:spPr>
            <a:xfrm>
              <a:off x="5280504" y="5119455"/>
              <a:ext cx="1531933" cy="1212888"/>
            </a:xfrm>
            <a:prstGeom prst="rect">
              <a:avLst/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FF74F954-C9B9-425D-A605-13F3FA1CBB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013" t="90031" r="-27" b="673"/>
            <a:stretch/>
          </p:blipFill>
          <p:spPr>
            <a:xfrm>
              <a:off x="6488151" y="5104785"/>
              <a:ext cx="3461922" cy="1163947"/>
            </a:xfrm>
            <a:prstGeom prst="rect">
              <a:avLst/>
            </a:prstGeom>
          </p:spPr>
        </p:pic>
      </p:grp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ED937AB7-2513-4DBC-834E-6A13B5F90CA2}"/>
              </a:ext>
            </a:extLst>
          </p:cNvPr>
          <p:cNvSpPr/>
          <p:nvPr/>
        </p:nvSpPr>
        <p:spPr>
          <a:xfrm>
            <a:off x="8794793" y="1287719"/>
            <a:ext cx="459645" cy="225365"/>
          </a:xfrm>
          <a:prstGeom prst="rightArrow">
            <a:avLst/>
          </a:prstGeom>
          <a:solidFill>
            <a:schemeClr val="bg2"/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63F824A3-13C4-4CC4-A13B-A3F3DB33AB63}"/>
              </a:ext>
            </a:extLst>
          </p:cNvPr>
          <p:cNvSpPr/>
          <p:nvPr/>
        </p:nvSpPr>
        <p:spPr>
          <a:xfrm>
            <a:off x="7724733" y="4344684"/>
            <a:ext cx="459645" cy="225365"/>
          </a:xfrm>
          <a:prstGeom prst="rightArrow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BF196E8-7D18-4D35-B534-7EC782145ECD}"/>
              </a:ext>
            </a:extLst>
          </p:cNvPr>
          <p:cNvSpPr txBox="1"/>
          <p:nvPr/>
        </p:nvSpPr>
        <p:spPr>
          <a:xfrm>
            <a:off x="9431716" y="1188646"/>
            <a:ext cx="1548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333 </a:t>
            </a:r>
            <a:r>
              <a:rPr lang="it-IT" b="1" dirty="0" err="1"/>
              <a:t>Gb</a:t>
            </a:r>
            <a:r>
              <a:rPr lang="it-IT" b="1" dirty="0"/>
              <a:t>/s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B08B4C9-649C-464F-A0F0-979140A76A6A}"/>
              </a:ext>
            </a:extLst>
          </p:cNvPr>
          <p:cNvSpPr txBox="1"/>
          <p:nvPr/>
        </p:nvSpPr>
        <p:spPr>
          <a:xfrm>
            <a:off x="8510108" y="4385383"/>
            <a:ext cx="1548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252 </a:t>
            </a:r>
            <a:r>
              <a:rPr lang="it-IT" b="1" dirty="0" err="1"/>
              <a:t>Gb</a:t>
            </a:r>
            <a:r>
              <a:rPr lang="it-IT" b="1" dirty="0"/>
              <a:t>/s</a:t>
            </a: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FBC1383F-B1CD-447B-99EF-837593B6B0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474DE5EA-958A-4B8C-8AF6-B0F5A968E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121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C24845-DFCE-4414-948E-4E7A1121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331" y="67437"/>
            <a:ext cx="10515600" cy="13255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dirty="0"/>
              <a:t>Servizi GARR-T: pacchetto</a:t>
            </a:r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EEDFE417-FE29-4300-A4E8-BD6545D5D5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169359"/>
              </p:ext>
            </p:extLst>
          </p:nvPr>
        </p:nvGraphicFramePr>
        <p:xfrm>
          <a:off x="389834" y="1034263"/>
          <a:ext cx="11472651" cy="4597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8851">
                  <a:extLst>
                    <a:ext uri="{9D8B030D-6E8A-4147-A177-3AD203B41FA5}">
                      <a16:colId xmlns:a16="http://schemas.microsoft.com/office/drawing/2014/main" val="4100157735"/>
                    </a:ext>
                  </a:extLst>
                </a:gridCol>
                <a:gridCol w="2308866">
                  <a:extLst>
                    <a:ext uri="{9D8B030D-6E8A-4147-A177-3AD203B41FA5}">
                      <a16:colId xmlns:a16="http://schemas.microsoft.com/office/drawing/2014/main" val="1392731614"/>
                    </a:ext>
                  </a:extLst>
                </a:gridCol>
                <a:gridCol w="2842054">
                  <a:extLst>
                    <a:ext uri="{9D8B030D-6E8A-4147-A177-3AD203B41FA5}">
                      <a16:colId xmlns:a16="http://schemas.microsoft.com/office/drawing/2014/main" val="3416633124"/>
                    </a:ext>
                  </a:extLst>
                </a:gridCol>
                <a:gridCol w="2662880">
                  <a:extLst>
                    <a:ext uri="{9D8B030D-6E8A-4147-A177-3AD203B41FA5}">
                      <a16:colId xmlns:a16="http://schemas.microsoft.com/office/drawing/2014/main" val="1984178934"/>
                    </a:ext>
                  </a:extLst>
                </a:gridCol>
              </a:tblGrid>
              <a:tr h="63741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Servizi su rete a pacchetto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Accesso via packet network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Capacità packet network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Resilienza/ridondanza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328335"/>
                  </a:ext>
                </a:extLst>
              </a:tr>
              <a:tr h="1343751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GARR Connettività </a:t>
                      </a: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IPv4/IPv6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1Gbps</a:t>
                      </a:r>
                    </a:p>
                    <a:p>
                      <a:endParaRPr lang="it-IT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10Gbps</a:t>
                      </a:r>
                    </a:p>
                    <a:p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100Gbps (a fronte di uno studio di fattibilità)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479555"/>
                  </a:ext>
                </a:extLst>
              </a:tr>
              <a:tr h="925695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GARR L2 VPN </a:t>
                      </a:r>
                    </a:p>
                    <a:p>
                      <a:pPr lvl="1"/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end-to-end </a:t>
                      </a:r>
                      <a:r>
                        <a:rPr lang="it-IT" sz="14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national</a:t>
                      </a:r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network service 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1Gbps</a:t>
                      </a: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10Gbps</a:t>
                      </a: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100Gbps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647229"/>
                  </a:ext>
                </a:extLst>
              </a:tr>
              <a:tr h="831335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GARR L3 VPN </a:t>
                      </a:r>
                    </a:p>
                    <a:p>
                      <a:pPr lvl="1"/>
                      <a:r>
                        <a:rPr lang="it-IT" sz="14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hub&amp;spoke</a:t>
                      </a:r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  <a:p>
                      <a:pPr lvl="1"/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full-mesh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1Gbps</a:t>
                      </a: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10Gbps</a:t>
                      </a: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100Gbps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it-IT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237720"/>
                  </a:ext>
                </a:extLst>
              </a:tr>
              <a:tr h="831335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GARR Peering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1Gbps</a:t>
                      </a: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10Gbps</a:t>
                      </a:r>
                    </a:p>
                    <a:p>
                      <a:r>
                        <a:rPr lang="it-IT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100Gbps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it-IT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215065"/>
                  </a:ext>
                </a:extLst>
              </a:tr>
            </a:tbl>
          </a:graphicData>
        </a:graphic>
      </p:graphicFrame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2542D69-546E-4BB2-AE52-82130612546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Sabrina Tomassini - GARR</a:t>
            </a:r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B092F0D-8408-4456-B86F-DCA977A254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8237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WS23">
      <a:dk1>
        <a:sysClr val="windowText" lastClr="000000"/>
      </a:dk1>
      <a:lt1>
        <a:sysClr val="window" lastClr="FFFFFF"/>
      </a:lt1>
      <a:dk2>
        <a:srgbClr val="002060"/>
      </a:dk2>
      <a:lt2>
        <a:srgbClr val="FFC000"/>
      </a:lt2>
      <a:accent1>
        <a:srgbClr val="002D89"/>
      </a:accent1>
      <a:accent2>
        <a:srgbClr val="FFAA10"/>
      </a:accent2>
      <a:accent3>
        <a:srgbClr val="F4028F"/>
      </a:accent3>
      <a:accent4>
        <a:srgbClr val="2F75FF"/>
      </a:accent4>
      <a:accent5>
        <a:srgbClr val="FFFFFF"/>
      </a:accent5>
      <a:accent6>
        <a:srgbClr val="034A90"/>
      </a:accent6>
      <a:hlink>
        <a:srgbClr val="0563C1"/>
      </a:hlink>
      <a:folHlink>
        <a:srgbClr val="C849D4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</TotalTime>
  <Words>1448</Words>
  <Application>Microsoft Office PowerPoint</Application>
  <DocSecurity>0</DocSecurity>
  <PresentationFormat>Widescreen</PresentationFormat>
  <Paragraphs>281</Paragraphs>
  <Slides>21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31" baseType="lpstr">
      <vt:lpstr>Microsoft YaHei</vt:lpstr>
      <vt:lpstr>Arial</vt:lpstr>
      <vt:lpstr>Calibri</vt:lpstr>
      <vt:lpstr>Rubik</vt:lpstr>
      <vt:lpstr>Times New Roman</vt:lpstr>
      <vt:lpstr>Rubik Medium</vt:lpstr>
      <vt:lpstr>Segoe UI Semibold</vt:lpstr>
      <vt:lpstr>Tahoma</vt:lpstr>
      <vt:lpstr>Wingdings</vt:lpstr>
      <vt:lpstr>Tema di Office</vt:lpstr>
      <vt:lpstr>Servizi di rete: evoluzione del modello d'accesso</vt:lpstr>
      <vt:lpstr>Di cosa parleremo </vt:lpstr>
      <vt:lpstr>Come abbiamo usato GARR-X </vt:lpstr>
      <vt:lpstr>Presentazione standard di PowerPoint</vt:lpstr>
      <vt:lpstr>Effetto GARR-T per l’accesso utente </vt:lpstr>
      <vt:lpstr>I numeri della connettività nazionale e internazionale</vt:lpstr>
      <vt:lpstr>Crescita volume traffico utente [gennaio 2019 – settembre 2023]</vt:lpstr>
      <vt:lpstr>Traffico di ricerca internazionale  (ultimi 2 anni)</vt:lpstr>
      <vt:lpstr>Servizi GARR-T: pacchetto</vt:lpstr>
      <vt:lpstr>Serviti GARR-T: rete ottica</vt:lpstr>
      <vt:lpstr>Come si cresce …. punti di attenzione </vt:lpstr>
      <vt:lpstr>Come si cresce …. punti di attenzione </vt:lpstr>
      <vt:lpstr>Servizi GARR-T: demarcation point</vt:lpstr>
      <vt:lpstr>Presentazione standard di PowerPoint</vt:lpstr>
      <vt:lpstr>Presentazione standard di PowerPoint</vt:lpstr>
      <vt:lpstr>Come ci parleremo per individuare nuovi requisiti/nuovi casi d’uso</vt:lpstr>
      <vt:lpstr>GARR-T: una rete, molti interventi</vt:lpstr>
      <vt:lpstr>GARR NOC in GARR-T </vt:lpstr>
      <vt:lpstr>Servizi Trust&amp;Identity</vt:lpstr>
      <vt:lpstr>Presentazione standard di PowerPoint</vt:lpstr>
      <vt:lpstr>Grazie per la vostra attenzione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</dc:title>
  <dc:subject/>
  <dc:creator>Carlo Volpe</dc:creator>
  <cp:keywords/>
  <dc:description/>
  <cp:lastModifiedBy>Sabrina</cp:lastModifiedBy>
  <cp:revision>111</cp:revision>
  <cp:lastPrinted>2023-11-08T08:47:53Z</cp:lastPrinted>
  <dcterms:created xsi:type="dcterms:W3CDTF">2022-10-04T12:42:30Z</dcterms:created>
  <dcterms:modified xsi:type="dcterms:W3CDTF">2023-11-08T08:48:06Z</dcterms:modified>
  <cp:category/>
  <dc:identifier/>
  <cp:contentStatus/>
  <dc:language/>
  <cp:version/>
</cp:coreProperties>
</file>